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4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orbel" panose="020B0503020204020204" pitchFamily="34" charset="0"/>
      <p:regular r:id="rId54"/>
      <p:bold r:id="rId55"/>
      <p:italic r:id="rId56"/>
      <p:boldItalic r:id="rId57"/>
    </p:embeddedFont>
    <p:embeddedFont>
      <p:font typeface="Noto Sans" panose="020B0502040504020204" pitchFamily="34" charset="0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Rfge+/ombfz31NxFvWetxiO94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adf25cff7_0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6adf25cff7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0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2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4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5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6:notes"/>
          <p:cNvSpPr txBox="1">
            <a:spLocks noGrp="1"/>
          </p:cNvSpPr>
          <p:nvPr>
            <p:ph type="body" idx="1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0" name="Google Shape;5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6adf25cff7_0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16adf25cff7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8" name="Google Shape;59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6adf25cff7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g16adf25cff7_0_391:notes"/>
          <p:cNvSpPr txBox="1">
            <a:spLocks noGrp="1"/>
          </p:cNvSpPr>
          <p:nvPr>
            <p:ph type="body" idx="1"/>
          </p:nvPr>
        </p:nvSpPr>
        <p:spPr>
          <a:xfrm>
            <a:off x="376239" y="4416425"/>
            <a:ext cx="6335700" cy="4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Rotary International and your district have three strategic goals: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Support &amp; Strengthen Clubs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Increase Humanitarian Service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Increase Public Image &amp; Awareness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Why do these matter?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“The time is right to move toward a new vision that brings more people together, increase our image and creates lasting change around the world”</a:t>
            </a:r>
            <a:endParaRPr/>
          </a:p>
        </p:txBody>
      </p:sp>
      <p:sp>
        <p:nvSpPr>
          <p:cNvPr id="242" name="Google Shape;242;g16adf25cff7_0_3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∙"/>
            </a:pPr>
            <a:r>
              <a:rPr lang="en-US" sz="1200">
                <a:latin typeface="Corbel"/>
                <a:ea typeface="Corbel"/>
                <a:cs typeface="Corbel"/>
                <a:sym typeface="Corbel"/>
              </a:rPr>
              <a:t>Increase our impact;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59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∙"/>
            </a:pPr>
            <a:r>
              <a:rPr lang="en-US" sz="1200">
                <a:latin typeface="Corbel"/>
                <a:ea typeface="Corbel"/>
                <a:cs typeface="Corbel"/>
                <a:sym typeface="Corbel"/>
              </a:rPr>
              <a:t>Expand our reach;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59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∙"/>
            </a:pPr>
            <a:r>
              <a:rPr lang="en-US" sz="1200">
                <a:latin typeface="Corbel"/>
                <a:ea typeface="Corbel"/>
                <a:cs typeface="Corbel"/>
                <a:sym typeface="Corbel"/>
              </a:rPr>
              <a:t>Enhance participant engagement; and,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59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Char char="∙"/>
            </a:pPr>
            <a:r>
              <a:rPr lang="en-US" sz="1200">
                <a:latin typeface="Corbel"/>
                <a:ea typeface="Corbel"/>
                <a:cs typeface="Corbel"/>
                <a:sym typeface="Corbel"/>
              </a:rPr>
              <a:t>Increase our ability to adapt.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595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adf25cff7_0_208"/>
          <p:cNvSpPr txBox="1">
            <a:spLocks noGrp="1"/>
          </p:cNvSpPr>
          <p:nvPr>
            <p:ph type="subTitle" idx="1"/>
          </p:nvPr>
        </p:nvSpPr>
        <p:spPr>
          <a:xfrm>
            <a:off x="342900" y="4120063"/>
            <a:ext cx="11506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A"/>
              </a:buClr>
              <a:buSzPts val="3200"/>
              <a:buNone/>
              <a:defRPr sz="3200" b="1">
                <a:solidFill>
                  <a:srgbClr val="005D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g16adf25cff7_0_208"/>
          <p:cNvSpPr txBox="1">
            <a:spLocks noGrp="1"/>
          </p:cNvSpPr>
          <p:nvPr>
            <p:ph type="title"/>
          </p:nvPr>
        </p:nvSpPr>
        <p:spPr>
          <a:xfrm>
            <a:off x="342900" y="3298132"/>
            <a:ext cx="115062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ts val="4800"/>
              <a:buFont typeface="Arial"/>
              <a:buNone/>
              <a:defRPr sz="4800" b="1" cap="none">
                <a:solidFill>
                  <a:srgbClr val="005D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g16adf25cff7_0_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19503" y="5818393"/>
            <a:ext cx="1883775" cy="71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6adf25cff7_0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03" y="323243"/>
            <a:ext cx="2609628" cy="261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adf25cff7_0_2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6adf25cff7_0_2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16adf25cff7_0_2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6adf25cff7_0_2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6adf25cff7_0_2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adf25cff7_0_2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6adf25cff7_0_2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g16adf25cff7_0_2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6adf25cff7_0_2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6adf25cff7_0_2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adf25cff7_0_225"/>
          <p:cNvSpPr/>
          <p:nvPr/>
        </p:nvSpPr>
        <p:spPr>
          <a:xfrm>
            <a:off x="0" y="0"/>
            <a:ext cx="12192000" cy="15399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6adf25cff7_0_225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cap="none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6adf25cff7_0_225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adf25cff7_0_2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6adf25cff7_0_2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6adf25cff7_0_2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adf25cff7_0_2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6adf25cff7_0_2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g16adf25cff7_0_2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6adf25cff7_0_2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6adf25cff7_0_2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adf25cff7_0_2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6adf25cff7_0_2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6adf25cff7_0_2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g16adf25cff7_0_2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6adf25cff7_0_2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6adf25cff7_0_2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adf25cff7_0_2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6adf25cff7_0_2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g16adf25cff7_0_2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16adf25cff7_0_2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g16adf25cff7_0_2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16adf25cff7_0_2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6adf25cff7_0_2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6adf25cff7_0_2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adf25cff7_0_2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16adf25cff7_0_2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6adf25cff7_0_2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6adf25cff7_0_2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adf25cff7_0_2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6adf25cff7_0_2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g16adf25cff7_0_2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g16adf25cff7_0_2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16adf25cff7_0_2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16adf25cff7_0_2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adf25cff7_0_2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16adf25cff7_0_26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16adf25cff7_0_2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16adf25cff7_0_2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16adf25cff7_0_2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adf25cff7_0_27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16adf25cff7_0_27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g16adf25cff7_0_2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16adf25cff7_0_2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16adf25cff7_0_2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6adf25cff7_0_27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16adf25cff7_0_27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g16adf25cff7_0_27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7" name="Google Shape;187;g16adf25cff7_0_2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16adf25cff7_0_2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16adf25cff7_0_2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/>
          <p:nvPr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1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1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2"/>
          <p:cNvSpPr txBox="1">
            <a:spLocks noGrp="1"/>
          </p:cNvSpPr>
          <p:nvPr>
            <p:ph type="body" idx="1"/>
          </p:nvPr>
        </p:nvSpPr>
        <p:spPr>
          <a:xfrm>
            <a:off x="6350000" y="2141538"/>
            <a:ext cx="5537200" cy="314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body" idx="2"/>
          </p:nvPr>
        </p:nvSpPr>
        <p:spPr>
          <a:xfrm>
            <a:off x="558800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subTitle" idx="3"/>
          </p:nvPr>
        </p:nvSpPr>
        <p:spPr>
          <a:xfrm>
            <a:off x="554567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/>
          <p:nvPr/>
        </p:nvSpPr>
        <p:spPr>
          <a:xfrm rot="10800000" flipH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3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body" idx="1"/>
          </p:nvPr>
        </p:nvSpPr>
        <p:spPr>
          <a:xfrm>
            <a:off x="380999" y="2436811"/>
            <a:ext cx="11506199" cy="383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>
                <a:solidFill>
                  <a:srgbClr val="333333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>
                <a:solidFill>
                  <a:srgbClr val="333333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 sz="1800">
                <a:solidFill>
                  <a:srgbClr val="333333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199" cy="61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  <a:defRPr sz="2400" b="1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4"/>
          <p:cNvSpPr>
            <a:spLocks noGrp="1"/>
          </p:cNvSpPr>
          <p:nvPr>
            <p:ph type="pic" idx="2"/>
          </p:nvPr>
        </p:nvSpPr>
        <p:spPr>
          <a:xfrm>
            <a:off x="6519863" y="398463"/>
            <a:ext cx="5265737" cy="6019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4"/>
          <p:cNvSpPr txBox="1">
            <a:spLocks noGrp="1"/>
          </p:cNvSpPr>
          <p:nvPr>
            <p:ph type="body" idx="1"/>
          </p:nvPr>
        </p:nvSpPr>
        <p:spPr>
          <a:xfrm>
            <a:off x="558800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4400"/>
              <a:buNone/>
              <a:defRPr sz="4400" b="1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subTitle" idx="3"/>
          </p:nvPr>
        </p:nvSpPr>
        <p:spPr>
          <a:xfrm>
            <a:off x="554567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200"/>
              <a:buNone/>
              <a:defRPr sz="22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adf25cff7_0_2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g16adf25cff7_0_2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16adf25cff7_0_2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g16adf25cff7_0_2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16adf25cff7_0_2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trict5970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foundationchair@district5970.or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41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strict5970.org" TargetMode="External"/><Relationship Id="rId3" Type="http://schemas.openxmlformats.org/officeDocument/2006/relationships/hyperlink" Target="mailto:donmeyer573@gmail.com" TargetMode="External"/><Relationship Id="rId7" Type="http://schemas.openxmlformats.org/officeDocument/2006/relationships/hyperlink" Target="mailto:des@district5970.or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undationchair@district5970.org" TargetMode="External"/><Relationship Id="rId5" Type="http://schemas.openxmlformats.org/officeDocument/2006/relationships/hyperlink" Target="mailto:dl@drewelow.com" TargetMode="External"/><Relationship Id="rId10" Type="http://schemas.openxmlformats.org/officeDocument/2006/relationships/image" Target="../media/image4.jpg"/><Relationship Id="rId4" Type="http://schemas.openxmlformats.org/officeDocument/2006/relationships/hyperlink" Target="mailto:dennis-jordan@uiowa.edu" TargetMode="External"/><Relationship Id="rId9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6adf25cff7_0_194"/>
          <p:cNvSpPr txBox="1"/>
          <p:nvPr/>
        </p:nvSpPr>
        <p:spPr>
          <a:xfrm>
            <a:off x="101823" y="6960359"/>
            <a:ext cx="53301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DA1A5A"/>
                </a:solidFill>
                <a:latin typeface="Calibri"/>
                <a:ea typeface="Calibri"/>
                <a:cs typeface="Calibri"/>
                <a:sym typeface="Calibri"/>
              </a:rPr>
              <a:t>Title Page Option</a:t>
            </a:r>
            <a:endParaRPr sz="3600" b="1" i="0" u="none" strike="noStrike" cap="none">
              <a:solidFill>
                <a:srgbClr val="DA1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6adf25cff7_0_194"/>
          <p:cNvSpPr txBox="1">
            <a:spLocks noGrp="1"/>
          </p:cNvSpPr>
          <p:nvPr>
            <p:ph type="subTitle" idx="1"/>
          </p:nvPr>
        </p:nvSpPr>
        <p:spPr>
          <a:xfrm>
            <a:off x="342900" y="4390020"/>
            <a:ext cx="115062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ts val="2800"/>
              <a:buNone/>
            </a:pPr>
            <a:r>
              <a:rPr lang="en-US" sz="2800"/>
              <a:t>DISTRICT 5970</a:t>
            </a:r>
            <a:endParaRPr/>
          </a:p>
        </p:txBody>
      </p:sp>
      <p:pic>
        <p:nvPicPr>
          <p:cNvPr id="196" name="Google Shape;196;g16adf25cff7_0_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7956" y="294181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6adf25cff7_0_194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2552723" y="2803020"/>
            <a:ext cx="7964824" cy="140711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6adf25cff7_0_194"/>
          <p:cNvSpPr txBox="1"/>
          <p:nvPr/>
        </p:nvSpPr>
        <p:spPr>
          <a:xfrm>
            <a:off x="5215242" y="3770859"/>
            <a:ext cx="41127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ts val="1600"/>
              <a:buFont typeface="Calibri"/>
              <a:buNone/>
            </a:pPr>
            <a:br>
              <a:rPr lang="en-US" sz="1600" b="1" i="0" u="none" strike="noStrike" cap="none">
                <a:solidFill>
                  <a:srgbClr val="005D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(formerly known as ONE ROTARY SUMMIT)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"/>
          <p:cNvSpPr txBox="1">
            <a:spLocks noGrp="1"/>
          </p:cNvSpPr>
          <p:nvPr>
            <p:ph type="title"/>
          </p:nvPr>
        </p:nvSpPr>
        <p:spPr>
          <a:xfrm>
            <a:off x="1450975" y="1"/>
            <a:ext cx="9604375" cy="124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endParaRPr b="1">
              <a:solidFill>
                <a:srgbClr val="0070C0"/>
              </a:solidFill>
            </a:endParaRPr>
          </a:p>
        </p:txBody>
      </p:sp>
      <p:sp>
        <p:nvSpPr>
          <p:cNvPr id="315" name="Google Shape;315;p11"/>
          <p:cNvSpPr txBox="1">
            <a:spLocks noGrp="1"/>
          </p:cNvSpPr>
          <p:nvPr>
            <p:ph type="body" idx="1"/>
          </p:nvPr>
        </p:nvSpPr>
        <p:spPr>
          <a:xfrm>
            <a:off x="995362" y="1995480"/>
            <a:ext cx="10515600" cy="395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 b="1"/>
              <a:t>Setting the Stage…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/>
              <a:t>Membership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/>
              <a:t>Public Image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/>
              <a:t>The Rotary Foundation</a:t>
            </a:r>
            <a:endParaRPr/>
          </a:p>
        </p:txBody>
      </p:sp>
      <p:pic>
        <p:nvPicPr>
          <p:cNvPr id="316" name="Google Shape;3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0372" y="247914"/>
            <a:ext cx="2753203" cy="12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1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2"/>
          <p:cNvSpPr txBox="1">
            <a:spLocks noGrp="1"/>
          </p:cNvSpPr>
          <p:nvPr>
            <p:ph type="title"/>
          </p:nvPr>
        </p:nvSpPr>
        <p:spPr>
          <a:xfrm>
            <a:off x="1450975" y="0"/>
            <a:ext cx="9604375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 b="1"/>
            </a:br>
            <a:endParaRPr b="1">
              <a:solidFill>
                <a:srgbClr val="0070C0"/>
              </a:solidFill>
            </a:endParaRPr>
          </a:p>
        </p:txBody>
      </p:sp>
      <p:sp>
        <p:nvSpPr>
          <p:cNvPr id="323" name="Google Shape;323;p12"/>
          <p:cNvSpPr txBox="1">
            <a:spLocks noGrp="1"/>
          </p:cNvSpPr>
          <p:nvPr>
            <p:ph type="body" idx="1"/>
          </p:nvPr>
        </p:nvSpPr>
        <p:spPr>
          <a:xfrm>
            <a:off x="838200" y="1392900"/>
            <a:ext cx="10515600" cy="478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                  </a:t>
            </a:r>
            <a:r>
              <a:rPr lang="en-US" sz="5800"/>
              <a:t>“Membership”</a:t>
            </a:r>
            <a:endParaRPr sz="5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                      District Membership Chair</a:t>
            </a: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                  </a:t>
            </a:r>
            <a:r>
              <a:rPr lang="en-US" sz="5800" b="1"/>
              <a:t>Dennis Jordan</a:t>
            </a:r>
            <a:endParaRPr sz="58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324" name="Google Shape;3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150" y="2286925"/>
            <a:ext cx="29527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4749" y="296800"/>
            <a:ext cx="2782826" cy="1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US" b="1"/>
              <a:t>District Membership Committee Members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Dennis Jordan, Committee Chair, Assistant District Governor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Don Meyer, District Governor 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Carole Bernhard, District Governor Elect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Shannon Duncan, District Governor Nominee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Jeff Hassman, Past District Governor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Lowell Stoolman, Past District Governor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Jim Coloff, Past District Governor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Bruce Lindholm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Cindy Bathgate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Jamie Toledo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Wendy Bowman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/>
              <a:t>Steve Heyer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pic>
        <p:nvPicPr>
          <p:cNvPr id="332" name="Google Shape;3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524" y="235001"/>
            <a:ext cx="2810199" cy="12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3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/>
              <a:t>Membership Basics…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b="1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Meeting location</a:t>
            </a:r>
            <a:r>
              <a:rPr lang="en-US"/>
              <a:t>- is it inviting?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Food</a:t>
            </a:r>
            <a:r>
              <a:rPr lang="en-US"/>
              <a:t>- cost &amp; quality are important!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Greeters</a:t>
            </a:r>
            <a:r>
              <a:rPr lang="en-US"/>
              <a:t>- who is meeting them at the door? 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Club meeting</a:t>
            </a:r>
            <a:r>
              <a:rPr lang="en-US"/>
              <a:t>- is it organized and fun? 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Club program/speaker</a:t>
            </a:r>
            <a:r>
              <a:rPr lang="en-US"/>
              <a:t>- be purposeful and picky!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Club leadership</a:t>
            </a:r>
            <a:r>
              <a:rPr lang="en-US"/>
              <a:t>- how strong is your Board? 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39" name="Google Shape;3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630" y="223943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4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/>
              <a:t>It’s all about the Members…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b="1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Membership Chair</a:t>
            </a:r>
            <a:r>
              <a:rPr lang="en-US"/>
              <a:t>- who is it and do they have a plan? 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Membership Committee</a:t>
            </a:r>
            <a:r>
              <a:rPr lang="en-US"/>
              <a:t>- it takes a team!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Membership Recruitment</a:t>
            </a:r>
            <a:r>
              <a:rPr lang="en-US"/>
              <a:t>- plan and execute!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Member Sponsor</a:t>
            </a:r>
            <a:r>
              <a:rPr lang="en-US"/>
              <a:t>- who is guiding their experience? </a:t>
            </a:r>
            <a:endParaRPr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Member Engagement</a:t>
            </a:r>
            <a:r>
              <a:rPr lang="en-US"/>
              <a:t>- critical for retention!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46" name="Google Shape;3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526" y="310225"/>
            <a:ext cx="2945449" cy="133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5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000" b="1"/>
              <a:t>Do you need some tools?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/>
              <a:t>PLANNING TOOL BOX: </a:t>
            </a:r>
            <a:r>
              <a:rPr lang="en-US" sz="3200" b="1" u="sng">
                <a:solidFill>
                  <a:schemeClr val="hlink"/>
                </a:solidFill>
                <a:hlinkClick r:id="rId3"/>
              </a:rPr>
              <a:t>www.district5970.org</a:t>
            </a:r>
            <a:r>
              <a:rPr lang="en-US" sz="3200" b="1"/>
              <a:t> 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600"/>
              <a:t>Creating your club leadership plan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600"/>
              <a:t>Action Plan Worksheet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600"/>
              <a:t>Best Practices for Rotary Clubs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600"/>
              <a:t>Strategic Planning Guide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600"/>
              <a:t>Vision Exercise for Rotary Clubs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600"/>
              <a:t>Why ________ Rotary Club? 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/>
          </a:p>
          <a:p>
            <a:pPr marL="6350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7961" y="290900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6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"/>
          <p:cNvSpPr txBox="1">
            <a:spLocks noGrp="1"/>
          </p:cNvSpPr>
          <p:nvPr>
            <p:ph type="body" idx="1"/>
          </p:nvPr>
        </p:nvSpPr>
        <p:spPr>
          <a:xfrm>
            <a:off x="404500" y="1825625"/>
            <a:ext cx="11384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2"/>
              <a:buNone/>
            </a:pPr>
            <a:r>
              <a:rPr lang="en-US" sz="2990" b="1"/>
              <a:t>Have you considered a satellite club? </a:t>
            </a:r>
            <a:endParaRPr sz="2440"/>
          </a:p>
          <a:p>
            <a:pPr marL="1778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12"/>
              <a:buNone/>
            </a:pPr>
            <a:endParaRPr sz="2115" b="1"/>
          </a:p>
          <a:p>
            <a:pPr marL="1143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65"/>
              <a:buNone/>
            </a:pP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558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Although a satellite meets at a different time, all members are Rotarians who belong to your club. </a:t>
            </a: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are one club that meets at two different times.</a:t>
            </a:r>
            <a:endParaRPr sz="2558"/>
          </a:p>
          <a:p>
            <a:pPr marL="1143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65"/>
              <a:buNone/>
            </a:pP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For prospective new members, </a:t>
            </a:r>
            <a:r>
              <a:rPr lang="en-US" sz="2558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having two meeting options is a big advantage</a:t>
            </a: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58"/>
          </a:p>
          <a:p>
            <a:pPr marL="1143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65"/>
              <a:buNone/>
            </a:pP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558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After Work satellites meet from 5:30 to 6:30</a:t>
            </a: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This allows those who get off work at 5:00 to come to Rotary and still be home for dinner and evening activities.</a:t>
            </a:r>
            <a:endParaRPr sz="2687"/>
          </a:p>
          <a:p>
            <a:pPr marL="1143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65"/>
              <a:buNone/>
            </a:pP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558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Clubs that meet at 5:30 do not usually serve a meal</a:t>
            </a: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Often, beer &amp; wine are available for purchase.</a:t>
            </a:r>
            <a:endParaRPr sz="2558"/>
          </a:p>
          <a:p>
            <a:pPr marL="1143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65"/>
              <a:buNone/>
            </a:pP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Some satellite clubs meet weekly, however </a:t>
            </a:r>
            <a:r>
              <a:rPr lang="en-US" sz="2558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meet twice a month</a:t>
            </a:r>
            <a:r>
              <a:rPr lang="en-US" sz="2558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for example 1st &amp; 3rd Thursday @ 5:30.</a:t>
            </a:r>
            <a:endParaRPr sz="2558"/>
          </a:p>
          <a:p>
            <a:pPr marL="63500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12"/>
              <a:buNone/>
            </a:pPr>
            <a:endParaRPr sz="2658"/>
          </a:p>
        </p:txBody>
      </p:sp>
      <p:pic>
        <p:nvPicPr>
          <p:cNvPr id="360" name="Google Shape;3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7956" y="294181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7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"/>
          <p:cNvSpPr txBox="1">
            <a:spLocks noGrp="1"/>
          </p:cNvSpPr>
          <p:nvPr>
            <p:ph type="title"/>
          </p:nvPr>
        </p:nvSpPr>
        <p:spPr>
          <a:xfrm>
            <a:off x="1451579" y="159799"/>
            <a:ext cx="9603275" cy="169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endParaRPr b="1"/>
          </a:p>
        </p:txBody>
      </p:sp>
      <p:sp>
        <p:nvSpPr>
          <p:cNvPr id="367" name="Google Shape;367;p18"/>
          <p:cNvSpPr txBox="1">
            <a:spLocks noGrp="1"/>
          </p:cNvSpPr>
          <p:nvPr>
            <p:ph type="body" idx="1"/>
          </p:nvPr>
        </p:nvSpPr>
        <p:spPr>
          <a:xfrm>
            <a:off x="1652424" y="1570825"/>
            <a:ext cx="107715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5800"/>
              <a:t>      “Public Image”</a:t>
            </a:r>
            <a:endParaRPr sz="5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          District Public Image Chair</a:t>
            </a:r>
            <a:endParaRPr sz="4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5800" b="1"/>
              <a:t>        David Drewelow</a:t>
            </a:r>
            <a:endParaRPr sz="5800" b="1"/>
          </a:p>
        </p:txBody>
      </p:sp>
      <p:pic>
        <p:nvPicPr>
          <p:cNvPr id="368" name="Google Shape;36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31519" y="2180239"/>
            <a:ext cx="3014857" cy="31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7526" y="167940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8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>
            <a:spLocks noGrp="1"/>
          </p:cNvSpPr>
          <p:nvPr>
            <p:ph type="body" idx="1"/>
          </p:nvPr>
        </p:nvSpPr>
        <p:spPr>
          <a:xfrm>
            <a:off x="215757" y="298132"/>
            <a:ext cx="5691883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ct val="99792"/>
              <a:buNone/>
            </a:pPr>
            <a:r>
              <a:rPr lang="en-US" sz="3900" b="1" i="1">
                <a:solidFill>
                  <a:srgbClr val="16468F"/>
                </a:solidFill>
              </a:rPr>
              <a:t>Public Image…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ct val="99792"/>
              <a:buNone/>
            </a:pPr>
            <a:r>
              <a:rPr lang="en-US" sz="3900" b="1" i="1">
                <a:solidFill>
                  <a:srgbClr val="16468F"/>
                </a:solidFill>
              </a:rPr>
              <a:t>5 Things for each club: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ct val="99792"/>
              <a:buNone/>
            </a:pPr>
            <a:endParaRPr sz="3900" b="1" i="1">
              <a:solidFill>
                <a:srgbClr val="16468F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56628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PI Chair &amp; Committee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56628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A consistent brand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56628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Social Media page(s) &amp; weekly posts (new members)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56628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Newsletter weekly (existing members)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56628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RI Resource Center</a:t>
            </a:r>
            <a:endParaRPr/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66066"/>
              <a:buFont typeface="Arial"/>
              <a:buNone/>
            </a:pPr>
            <a:endParaRPr sz="3600">
              <a:solidFill>
                <a:srgbClr val="16468F"/>
              </a:solidFill>
            </a:endParaRPr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108108"/>
              <a:buFont typeface="Arial"/>
              <a:buNone/>
            </a:pPr>
            <a:endParaRPr>
              <a:solidFill>
                <a:srgbClr val="16468F"/>
              </a:solidFill>
            </a:endParaRPr>
          </a:p>
        </p:txBody>
      </p:sp>
      <p:sp>
        <p:nvSpPr>
          <p:cNvPr id="376" name="Google Shape;376;p19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77" name="Google Shape;377;p19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6516">
            <a:off x="9286456" y="1304287"/>
            <a:ext cx="2496343" cy="531764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9"/>
          <p:cNvSpPr txBox="1"/>
          <p:nvPr/>
        </p:nvSpPr>
        <p:spPr>
          <a:xfrm>
            <a:off x="6180760" y="337038"/>
            <a:ext cx="3199545" cy="326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ct val="111801"/>
              <a:buFont typeface="Arial"/>
              <a:buNone/>
            </a:pPr>
            <a:r>
              <a:rPr lang="en-US" sz="4600" b="1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Public Image is…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ct val="111801"/>
              <a:buFont typeface="Arial"/>
              <a:buNone/>
            </a:pP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68322"/>
              <a:buFont typeface="Arial"/>
              <a:buChar char="•"/>
            </a:pPr>
            <a:r>
              <a:rPr lang="en-US" sz="4600" b="1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Communicating</a:t>
            </a:r>
            <a:r>
              <a:rPr lang="en-US" sz="4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 with people.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68322"/>
              <a:buFont typeface="Arial"/>
              <a:buNone/>
            </a:pPr>
            <a:endParaRPr sz="4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68322"/>
              <a:buFont typeface="Arial"/>
              <a:buChar char="•"/>
            </a:pPr>
            <a:r>
              <a:rPr lang="en-US" sz="4600" b="1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Connecting</a:t>
            </a:r>
            <a:r>
              <a:rPr lang="en-US" sz="4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 with them to take action!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142857"/>
              <a:buFont typeface="Arial"/>
              <a:buNone/>
            </a:pPr>
            <a:endParaRPr sz="22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"/>
          <p:cNvSpPr txBox="1">
            <a:spLocks noGrp="1"/>
          </p:cNvSpPr>
          <p:nvPr>
            <p:ph type="body" idx="1"/>
          </p:nvPr>
        </p:nvSpPr>
        <p:spPr>
          <a:xfrm>
            <a:off x="215757" y="298132"/>
            <a:ext cx="5691883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ts val="3600"/>
              <a:buNone/>
            </a:pPr>
            <a:r>
              <a:rPr lang="en-US" sz="3900" b="1" i="1">
                <a:solidFill>
                  <a:srgbClr val="16468F"/>
                </a:solidFill>
              </a:rPr>
              <a:t>Public Image… 5 Things: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None/>
            </a:pPr>
            <a:r>
              <a:rPr lang="en-US" sz="4200">
                <a:solidFill>
                  <a:schemeClr val="lt1"/>
                </a:solidFill>
              </a:rPr>
              <a:t>1. PI Chair/Committee</a:t>
            </a:r>
            <a:endParaRPr/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>
              <a:solidFill>
                <a:srgbClr val="16468F"/>
              </a:solidFill>
            </a:endParaRPr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>
              <a:solidFill>
                <a:srgbClr val="16468F"/>
              </a:solidFill>
            </a:endParaRPr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85" name="Google Shape;385;p20"/>
          <p:cNvSpPr txBox="1"/>
          <p:nvPr/>
        </p:nvSpPr>
        <p:spPr>
          <a:xfrm>
            <a:off x="6500117" y="298132"/>
            <a:ext cx="5150016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r>
              <a:rPr lang="en-US" sz="3900" b="1" i="1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More hands make lighter work &amp; allows more to be done…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4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Determine local purpose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Have a plan for PI team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Identify roles and responsibilities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Utilize Rotary resources</a:t>
            </a:r>
            <a:endParaRPr/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20" descr="A few women sitting at a tab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11995" t="20674" r="6361" b="20749"/>
          <a:stretch/>
        </p:blipFill>
        <p:spPr>
          <a:xfrm>
            <a:off x="488678" y="1911102"/>
            <a:ext cx="4977175" cy="388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"/>
          <p:cNvSpPr txBox="1">
            <a:spLocks noGrp="1"/>
          </p:cNvSpPr>
          <p:nvPr>
            <p:ph type="body" idx="1"/>
          </p:nvPr>
        </p:nvSpPr>
        <p:spPr>
          <a:xfrm>
            <a:off x="938850" y="1646390"/>
            <a:ext cx="10569600" cy="49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</a:pPr>
            <a:r>
              <a:rPr lang="en-US" sz="4700" b="1"/>
              <a:t>Tonight’s Agenda…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Hear from District Gov and DG-Elect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Welcome from RI President Jennifer Jones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Overview on Membership, Public Image &amp; Rotary Foundation from chairs &amp; committee members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Brainstorm &amp; share ideas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Do a simple plan to take home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Final comments, Q&amp;A &amp; adjourn</a:t>
            </a:r>
            <a:endParaRPr sz="3600"/>
          </a:p>
        </p:txBody>
      </p:sp>
      <p:pic>
        <p:nvPicPr>
          <p:cNvPr id="204" name="Google Shape;2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3289" y="179562"/>
            <a:ext cx="2620198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385176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"/>
          <p:cNvSpPr txBox="1">
            <a:spLocks noGrp="1"/>
          </p:cNvSpPr>
          <p:nvPr>
            <p:ph type="body" idx="1"/>
          </p:nvPr>
        </p:nvSpPr>
        <p:spPr>
          <a:xfrm>
            <a:off x="215757" y="298132"/>
            <a:ext cx="5691883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ts val="3600"/>
              <a:buNone/>
            </a:pPr>
            <a:r>
              <a:rPr lang="en-US" sz="3900" b="1" i="1">
                <a:solidFill>
                  <a:srgbClr val="16468F"/>
                </a:solidFill>
              </a:rPr>
              <a:t>Public Image…  5 Things: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None/>
            </a:pPr>
            <a:r>
              <a:rPr lang="en-US" sz="4000">
                <a:solidFill>
                  <a:schemeClr val="lt1"/>
                </a:solidFill>
              </a:rPr>
              <a:t>2.  Consistent Brand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None/>
            </a:pPr>
            <a:endParaRPr sz="4000">
              <a:solidFill>
                <a:schemeClr val="lt1"/>
              </a:solidFill>
            </a:endParaRPr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>
              <a:solidFill>
                <a:srgbClr val="16468F"/>
              </a:solidFill>
            </a:endParaRPr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>
              <a:solidFill>
                <a:srgbClr val="16468F"/>
              </a:solidFill>
            </a:endParaRPr>
          </a:p>
        </p:txBody>
      </p:sp>
      <p:sp>
        <p:nvSpPr>
          <p:cNvPr id="392" name="Google Shape;392;p21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93" name="Google Shape;393;p21"/>
          <p:cNvSpPr txBox="1"/>
          <p:nvPr/>
        </p:nvSpPr>
        <p:spPr>
          <a:xfrm>
            <a:off x="6500117" y="298132"/>
            <a:ext cx="5150016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r>
              <a:rPr lang="en-US" sz="3900" b="1" i="1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Be memorable with brand consistency…</a:t>
            </a:r>
            <a:endParaRPr sz="4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Brand compliant website &amp; social sites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Banners &amp; materials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Brand guidelines</a:t>
            </a:r>
            <a:endParaRPr/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21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926" t="-76" r="926" b="21658"/>
          <a:stretch/>
        </p:blipFill>
        <p:spPr>
          <a:xfrm rot="507605">
            <a:off x="8609128" y="3715436"/>
            <a:ext cx="3020995" cy="279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0031" y="1680059"/>
            <a:ext cx="4230430" cy="176972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1"/>
          <p:cNvSpPr txBox="1"/>
          <p:nvPr/>
        </p:nvSpPr>
        <p:spPr>
          <a:xfrm>
            <a:off x="716697" y="3093640"/>
            <a:ext cx="33711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“Masterbrand Signature”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670" y="4054450"/>
            <a:ext cx="1836310" cy="176972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 txBox="1"/>
          <p:nvPr/>
        </p:nvSpPr>
        <p:spPr>
          <a:xfrm>
            <a:off x="2186772" y="4708478"/>
            <a:ext cx="28591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“Mark of Excellence”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"/>
          <p:cNvSpPr txBox="1">
            <a:spLocks noGrp="1"/>
          </p:cNvSpPr>
          <p:nvPr>
            <p:ph type="body" idx="1"/>
          </p:nvPr>
        </p:nvSpPr>
        <p:spPr>
          <a:xfrm>
            <a:off x="215757" y="298132"/>
            <a:ext cx="5691883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ts val="3600"/>
              <a:buNone/>
            </a:pPr>
            <a:r>
              <a:rPr lang="en-US" sz="3900" b="1" i="1">
                <a:solidFill>
                  <a:srgbClr val="16468F"/>
                </a:solidFill>
              </a:rPr>
              <a:t>Public Image… 5 Things: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None/>
            </a:pPr>
            <a:r>
              <a:rPr lang="en-US" sz="4200">
                <a:solidFill>
                  <a:schemeClr val="lt1"/>
                </a:solidFill>
              </a:rPr>
              <a:t>3. Social Media page(s) w/ weekly posts</a:t>
            </a:r>
            <a:endParaRPr/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>
              <a:solidFill>
                <a:srgbClr val="16468F"/>
              </a:solidFill>
            </a:endParaRPr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>
              <a:solidFill>
                <a:srgbClr val="16468F"/>
              </a:solidFill>
            </a:endParaRPr>
          </a:p>
        </p:txBody>
      </p:sp>
      <p:sp>
        <p:nvSpPr>
          <p:cNvPr id="404" name="Google Shape;404;p22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05" name="Google Shape;405;p22"/>
          <p:cNvSpPr txBox="1"/>
          <p:nvPr/>
        </p:nvSpPr>
        <p:spPr>
          <a:xfrm>
            <a:off x="6500117" y="298132"/>
            <a:ext cx="5150016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r>
              <a:rPr lang="en-US" sz="3900" b="1" i="1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External communication to the public…</a:t>
            </a:r>
            <a:endParaRPr sz="4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Simple &amp; inexpensive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Tell your club stories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Photos, videos &amp; more</a:t>
            </a:r>
            <a:endParaRPr/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22"/>
          <p:cNvPicPr preferRelativeResize="0"/>
          <p:nvPr/>
        </p:nvPicPr>
        <p:blipFill rotWithShape="1">
          <a:blip r:embed="rId3">
            <a:alphaModFix/>
          </a:blip>
          <a:srcRect l="66536"/>
          <a:stretch/>
        </p:blipFill>
        <p:spPr>
          <a:xfrm>
            <a:off x="3934392" y="3879882"/>
            <a:ext cx="3452475" cy="283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2"/>
          <p:cNvPicPr preferRelativeResize="0"/>
          <p:nvPr/>
        </p:nvPicPr>
        <p:blipFill rotWithShape="1">
          <a:blip r:embed="rId3">
            <a:alphaModFix/>
          </a:blip>
          <a:srcRect r="66772"/>
          <a:stretch/>
        </p:blipFill>
        <p:spPr>
          <a:xfrm>
            <a:off x="541867" y="2519683"/>
            <a:ext cx="3428150" cy="283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>
            <a:spLocks noGrp="1"/>
          </p:cNvSpPr>
          <p:nvPr>
            <p:ph type="body" idx="1"/>
          </p:nvPr>
        </p:nvSpPr>
        <p:spPr>
          <a:xfrm>
            <a:off x="215757" y="298132"/>
            <a:ext cx="5691883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ts val="3600"/>
              <a:buNone/>
            </a:pPr>
            <a:r>
              <a:rPr lang="en-US" sz="3900" b="1" i="1">
                <a:solidFill>
                  <a:srgbClr val="16468F"/>
                </a:solidFill>
              </a:rPr>
              <a:t>Public Image…  5 Things: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None/>
            </a:pPr>
            <a:r>
              <a:rPr lang="en-US" sz="3600">
                <a:solidFill>
                  <a:schemeClr val="lt1"/>
                </a:solidFill>
              </a:rPr>
              <a:t>4. Newsletter weekly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None/>
            </a:pPr>
            <a:endParaRPr sz="3600">
              <a:solidFill>
                <a:srgbClr val="16468F"/>
              </a:solidFill>
            </a:endParaRPr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>
              <a:solidFill>
                <a:srgbClr val="16468F"/>
              </a:solidFill>
            </a:endParaRPr>
          </a:p>
        </p:txBody>
      </p:sp>
      <p:sp>
        <p:nvSpPr>
          <p:cNvPr id="413" name="Google Shape;413;p23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14" name="Google Shape;414;p23"/>
          <p:cNvSpPr txBox="1"/>
          <p:nvPr/>
        </p:nvSpPr>
        <p:spPr>
          <a:xfrm>
            <a:off x="6500117" y="298132"/>
            <a:ext cx="5150016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r>
              <a:rPr lang="en-US" sz="3900" b="1" i="1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Internal communication to your members…</a:t>
            </a:r>
            <a:endParaRPr sz="42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4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Keeps every member in the loop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Updates on speakers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Club announcements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Upcoming events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Great resource for prospective members</a:t>
            </a:r>
            <a:endParaRPr/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23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378" y="1627368"/>
            <a:ext cx="3944128" cy="509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4"/>
          <p:cNvSpPr txBox="1">
            <a:spLocks noGrp="1"/>
          </p:cNvSpPr>
          <p:nvPr>
            <p:ph type="body" idx="1"/>
          </p:nvPr>
        </p:nvSpPr>
        <p:spPr>
          <a:xfrm>
            <a:off x="215757" y="298132"/>
            <a:ext cx="5691883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ts val="3600"/>
              <a:buNone/>
            </a:pPr>
            <a:r>
              <a:rPr lang="en-US" sz="3900" b="1" i="1">
                <a:solidFill>
                  <a:srgbClr val="16468F"/>
                </a:solidFill>
              </a:rPr>
              <a:t>Public Image… 5 Things: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None/>
            </a:pPr>
            <a:r>
              <a:rPr lang="en-US" sz="4200">
                <a:solidFill>
                  <a:schemeClr val="lt1"/>
                </a:solidFill>
              </a:rPr>
              <a:t>5. Use Rotary Resource Center</a:t>
            </a:r>
            <a:endParaRPr/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>
              <a:solidFill>
                <a:srgbClr val="16468F"/>
              </a:solidFill>
            </a:endParaRPr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>
              <a:solidFill>
                <a:srgbClr val="16468F"/>
              </a:solidFill>
            </a:endParaRPr>
          </a:p>
        </p:txBody>
      </p:sp>
      <p:sp>
        <p:nvSpPr>
          <p:cNvPr id="421" name="Google Shape;421;p2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422" name="Google Shape;422;p24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95" y="2196936"/>
            <a:ext cx="5759045" cy="379801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4"/>
          <p:cNvSpPr txBox="1"/>
          <p:nvPr/>
        </p:nvSpPr>
        <p:spPr>
          <a:xfrm>
            <a:off x="6500117" y="298132"/>
            <a:ext cx="5150016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r>
              <a:rPr lang="en-US" sz="3900" b="1" i="1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Materials &amp; resources…</a:t>
            </a:r>
            <a:endParaRPr sz="4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People of Action campaign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Training resources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Images &amp; videos</a:t>
            </a:r>
            <a:endParaRPr/>
          </a:p>
        </p:txBody>
      </p:sp>
      <p:pic>
        <p:nvPicPr>
          <p:cNvPr id="424" name="Google Shape;424;p24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25834">
            <a:off x="9064394" y="3707107"/>
            <a:ext cx="2854115" cy="269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4" descr="Wor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83421">
            <a:off x="6302080" y="3779790"/>
            <a:ext cx="2970887" cy="278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>
            <a:spLocks noGrp="1"/>
          </p:cNvSpPr>
          <p:nvPr>
            <p:ph type="body" idx="1"/>
          </p:nvPr>
        </p:nvSpPr>
        <p:spPr>
          <a:xfrm>
            <a:off x="215757" y="298132"/>
            <a:ext cx="5691883" cy="623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ts val="3600"/>
              <a:buNone/>
            </a:pPr>
            <a:r>
              <a:rPr lang="en-US" sz="3900" b="1" i="1">
                <a:solidFill>
                  <a:srgbClr val="16468F"/>
                </a:solidFill>
              </a:rPr>
              <a:t>Public Image…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ts val="3600"/>
              <a:buNone/>
            </a:pPr>
            <a:r>
              <a:rPr lang="en-US" sz="3900" b="1" i="1">
                <a:solidFill>
                  <a:srgbClr val="16468F"/>
                </a:solidFill>
              </a:rPr>
              <a:t>5 Things for each club: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ts val="3600"/>
              <a:buNone/>
            </a:pPr>
            <a:endParaRPr sz="3900" b="1" i="1">
              <a:solidFill>
                <a:srgbClr val="16468F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PI Chair &amp; Committee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Consistent brand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Social Media &amp; weekly posts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Newsletter weekly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Char char="•"/>
            </a:pPr>
            <a:r>
              <a:rPr lang="en-US" sz="4200">
                <a:solidFill>
                  <a:schemeClr val="lt1"/>
                </a:solidFill>
              </a:rPr>
              <a:t>Use RI Resource Center</a:t>
            </a:r>
            <a:endParaRPr/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 sz="3600">
              <a:solidFill>
                <a:srgbClr val="16468F"/>
              </a:solidFill>
            </a:endParaRPr>
          </a:p>
          <a:p>
            <a:pPr marL="3429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ts val="2200"/>
              <a:buFont typeface="Arial"/>
              <a:buNone/>
            </a:pPr>
            <a:endParaRPr>
              <a:solidFill>
                <a:srgbClr val="16468F"/>
              </a:solidFill>
            </a:endParaRPr>
          </a:p>
        </p:txBody>
      </p:sp>
      <p:sp>
        <p:nvSpPr>
          <p:cNvPr id="431" name="Google Shape;431;p25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432" name="Google Shape;432;p25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6516">
            <a:off x="9286456" y="1304287"/>
            <a:ext cx="2496343" cy="531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5"/>
          <p:cNvSpPr txBox="1"/>
          <p:nvPr/>
        </p:nvSpPr>
        <p:spPr>
          <a:xfrm>
            <a:off x="6180760" y="337038"/>
            <a:ext cx="3199545" cy="326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ct val="111801"/>
              <a:buFont typeface="Arial"/>
              <a:buNone/>
            </a:pPr>
            <a:r>
              <a:rPr lang="en-US" sz="4600" b="1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Public Image is…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468F"/>
              </a:buClr>
              <a:buSzPct val="111801"/>
              <a:buFont typeface="Arial"/>
              <a:buNone/>
            </a:pPr>
            <a:endParaRPr sz="4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68322"/>
              <a:buFont typeface="Arial"/>
              <a:buChar char="•"/>
            </a:pPr>
            <a:r>
              <a:rPr lang="en-US" sz="4600" b="1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Communicating</a:t>
            </a:r>
            <a:r>
              <a:rPr lang="en-US" sz="4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 with people.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68322"/>
              <a:buFont typeface="Arial"/>
              <a:buNone/>
            </a:pPr>
            <a:endParaRPr sz="46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68322"/>
              <a:buFont typeface="Arial"/>
              <a:buChar char="•"/>
            </a:pPr>
            <a:r>
              <a:rPr lang="en-US" sz="4600" b="1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Connecting</a:t>
            </a:r>
            <a:r>
              <a:rPr lang="en-US" sz="4600" b="0" i="0" u="none" strike="noStrike" cap="none">
                <a:solidFill>
                  <a:srgbClr val="16468F"/>
                </a:solidFill>
                <a:latin typeface="Calibri"/>
                <a:ea typeface="Calibri"/>
                <a:cs typeface="Calibri"/>
                <a:sym typeface="Calibri"/>
              </a:rPr>
              <a:t> with them to take action!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8F"/>
              </a:buClr>
              <a:buSzPct val="142857"/>
              <a:buFont typeface="Arial"/>
              <a:buNone/>
            </a:pPr>
            <a:endParaRPr sz="2200" b="0" i="0" u="none" strike="noStrike" cap="none">
              <a:solidFill>
                <a:srgbClr val="1646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"/>
          <p:cNvSpPr txBox="1">
            <a:spLocks noGrp="1"/>
          </p:cNvSpPr>
          <p:nvPr>
            <p:ph type="title"/>
          </p:nvPr>
        </p:nvSpPr>
        <p:spPr>
          <a:xfrm>
            <a:off x="380999" y="1"/>
            <a:ext cx="11692467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/>
              <a:t>PUBLIC IMAGE…  Reputation &amp; Perception Questions…</a:t>
            </a:r>
            <a:endParaRPr/>
          </a:p>
        </p:txBody>
      </p:sp>
      <p:sp>
        <p:nvSpPr>
          <p:cNvPr id="439" name="Google Shape;439;p26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40" name="Google Shape;440;p26"/>
          <p:cNvSpPr txBox="1">
            <a:spLocks noGrp="1"/>
          </p:cNvSpPr>
          <p:nvPr>
            <p:ph type="body" idx="1"/>
          </p:nvPr>
        </p:nvSpPr>
        <p:spPr>
          <a:xfrm>
            <a:off x="637854" y="1902004"/>
            <a:ext cx="7386264" cy="472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76311"/>
              <a:buChar char="•"/>
            </a:pPr>
            <a:r>
              <a:rPr lang="en-US" sz="3400"/>
              <a:t>Does the average person know about Rotary? </a:t>
            </a:r>
            <a:endParaRPr sz="3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76311"/>
              <a:buChar char="•"/>
            </a:pPr>
            <a:r>
              <a:rPr lang="en-US" sz="3400"/>
              <a:t>Do they know what being a member in Rotary is all about? </a:t>
            </a:r>
            <a:endParaRPr sz="3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76311"/>
              <a:buChar char="•"/>
            </a:pPr>
            <a:r>
              <a:rPr lang="en-US" sz="3400"/>
              <a:t>Are they aware of the money your club raises to support local and global projects?</a:t>
            </a:r>
            <a:endParaRPr sz="3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76311"/>
              <a:buChar char="•"/>
            </a:pPr>
            <a:r>
              <a:rPr lang="en-US" sz="3400"/>
              <a:t>Do they know about the impact Rotary has made in your community over the years? 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76311"/>
              <a:buNone/>
            </a:pPr>
            <a:endParaRPr sz="3400"/>
          </a:p>
        </p:txBody>
      </p:sp>
      <p:pic>
        <p:nvPicPr>
          <p:cNvPr id="441" name="Google Shape;441;p2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3414" y="1913562"/>
            <a:ext cx="3030876" cy="30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1147" y="4180881"/>
            <a:ext cx="2129414" cy="2036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7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49" name="Google Shape;449;p27" descr="A picture containing text, grass, sign, birthda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6862"/>
          <a:stretch/>
        </p:blipFill>
        <p:spPr>
          <a:xfrm>
            <a:off x="0" y="0"/>
            <a:ext cx="73633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7"/>
          <p:cNvSpPr txBox="1"/>
          <p:nvPr/>
        </p:nvSpPr>
        <p:spPr>
          <a:xfrm>
            <a:off x="7679765" y="628274"/>
            <a:ext cx="418203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Image </a:t>
            </a: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tell your story to your community!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3372" y="3958530"/>
            <a:ext cx="4171309" cy="267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"/>
          <p:cNvSpPr txBox="1">
            <a:spLocks noGrp="1"/>
          </p:cNvSpPr>
          <p:nvPr>
            <p:ph type="title"/>
          </p:nvPr>
        </p:nvSpPr>
        <p:spPr>
          <a:xfrm>
            <a:off x="1293813" y="49213"/>
            <a:ext cx="9604375" cy="170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endParaRPr b="1">
              <a:solidFill>
                <a:srgbClr val="0070C0"/>
              </a:solidFill>
            </a:endParaRPr>
          </a:p>
        </p:txBody>
      </p:sp>
      <p:sp>
        <p:nvSpPr>
          <p:cNvPr id="457" name="Google Shape;457;p28"/>
          <p:cNvSpPr txBox="1">
            <a:spLocks noGrp="1"/>
          </p:cNvSpPr>
          <p:nvPr>
            <p:ph type="body" idx="1"/>
          </p:nvPr>
        </p:nvSpPr>
        <p:spPr>
          <a:xfrm>
            <a:off x="838200" y="1154348"/>
            <a:ext cx="10515600" cy="502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5400"/>
              <a:t>            </a:t>
            </a:r>
            <a:r>
              <a:rPr lang="en-US" sz="5800"/>
              <a:t>“The Rotary Foundation”</a:t>
            </a:r>
            <a:endParaRPr sz="5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5400"/>
              <a:t>          </a:t>
            </a:r>
            <a:r>
              <a:rPr lang="en-US" sz="4800"/>
              <a:t>District Foundation Chair</a:t>
            </a:r>
            <a:r>
              <a:rPr lang="en-US" sz="5400"/>
              <a:t> </a:t>
            </a:r>
            <a:endParaRPr sz="5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5700" b="1"/>
              <a:t>     </a:t>
            </a:r>
            <a:r>
              <a:rPr lang="en-US" sz="5800" b="1"/>
              <a:t>    John Wasta</a:t>
            </a:r>
            <a:endParaRPr sz="5800" b="1"/>
          </a:p>
        </p:txBody>
      </p:sp>
      <p:pic>
        <p:nvPicPr>
          <p:cNvPr id="458" name="Google Shape;45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46" y="2242409"/>
            <a:ext cx="2509325" cy="313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2910" y="199748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8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"/>
          <p:cNvSpPr txBox="1"/>
          <p:nvPr/>
        </p:nvSpPr>
        <p:spPr>
          <a:xfrm>
            <a:off x="1997956" y="5068275"/>
            <a:ext cx="8728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Over $3 billion contributed to Foundation in its first hundred years!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2950" y="1453575"/>
            <a:ext cx="7453606" cy="28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9"/>
          <p:cNvSpPr txBox="1"/>
          <p:nvPr/>
        </p:nvSpPr>
        <p:spPr>
          <a:xfrm>
            <a:off x="2170607" y="4342259"/>
            <a:ext cx="838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Over 100 Years of Doing Good in the World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29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1222" y="199750"/>
            <a:ext cx="2527977" cy="114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"/>
          <p:cNvSpPr txBox="1">
            <a:spLocks noGrp="1"/>
          </p:cNvSpPr>
          <p:nvPr>
            <p:ph type="title" idx="4294967295"/>
          </p:nvPr>
        </p:nvSpPr>
        <p:spPr>
          <a:xfrm>
            <a:off x="803564" y="614506"/>
            <a:ext cx="10515600" cy="573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Calibri"/>
              <a:buNone/>
            </a:pPr>
            <a:r>
              <a:rPr lang="en-US" sz="13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US" sz="96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7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Is The Rotary Foundation</a:t>
            </a:r>
            <a:br>
              <a:rPr lang="en-US" sz="7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Important To You?</a:t>
            </a:r>
            <a:endParaRPr sz="7200">
              <a:solidFill>
                <a:srgbClr val="7030A0"/>
              </a:solidFill>
            </a:endParaRPr>
          </a:p>
        </p:txBody>
      </p:sp>
      <p:pic>
        <p:nvPicPr>
          <p:cNvPr id="475" name="Google Shape;47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2910" y="199748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0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>
            <a:spLocks noGrp="1"/>
          </p:cNvSpPr>
          <p:nvPr>
            <p:ph type="body" idx="1"/>
          </p:nvPr>
        </p:nvSpPr>
        <p:spPr>
          <a:xfrm>
            <a:off x="877449" y="1508165"/>
            <a:ext cx="10569483" cy="498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700" b="1"/>
              <a:t>As an Attendee You Will…</a:t>
            </a:r>
            <a:endParaRPr sz="3600"/>
          </a:p>
          <a:p>
            <a:pPr marL="228600" lvl="0" indent="-228600" algn="l" rtl="0">
              <a:lnSpc>
                <a:spcPct val="12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Be excited to “Imagine Rotary.”</a:t>
            </a:r>
            <a:endParaRPr/>
          </a:p>
          <a:p>
            <a:pPr marL="228600" lvl="0" indent="-228600" algn="l" rtl="0">
              <a:lnSpc>
                <a:spcPct val="12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Learn about the IMPACT of Membership, Public Image &amp; Foundation when they work together.</a:t>
            </a:r>
            <a:endParaRPr/>
          </a:p>
          <a:p>
            <a:pPr marL="228600" lvl="0" indent="-228600" algn="l" rtl="0">
              <a:lnSpc>
                <a:spcPct val="12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Gain new ideas and best practices from other clubs.</a:t>
            </a:r>
            <a:endParaRPr/>
          </a:p>
          <a:p>
            <a:pPr marL="228600" lvl="0" indent="-228600" algn="l" rtl="0">
              <a:lnSpc>
                <a:spcPct val="12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Take your “Imagination to Action Plan” home to your club.</a:t>
            </a:r>
            <a:endParaRPr/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0534" y="368583"/>
            <a:ext cx="2620198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385176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 txBox="1">
            <a:spLocks noGrp="1"/>
          </p:cNvSpPr>
          <p:nvPr>
            <p:ph type="title"/>
          </p:nvPr>
        </p:nvSpPr>
        <p:spPr>
          <a:xfrm>
            <a:off x="838200" y="12902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55A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3155A4"/>
                </a:solidFill>
                <a:latin typeface="Arial"/>
                <a:ea typeface="Arial"/>
                <a:cs typeface="Arial"/>
                <a:sym typeface="Arial"/>
              </a:rPr>
              <a:t>One Top Priority…End Polio</a:t>
            </a:r>
            <a:endParaRPr b="1">
              <a:solidFill>
                <a:srgbClr val="3155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2"/>
          <p:cNvSpPr txBox="1">
            <a:spLocks noGrp="1"/>
          </p:cNvSpPr>
          <p:nvPr>
            <p:ph type="body" idx="1"/>
          </p:nvPr>
        </p:nvSpPr>
        <p:spPr>
          <a:xfrm>
            <a:off x="485975" y="2364850"/>
            <a:ext cx="6492000" cy="49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-4711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72C3"/>
              </a:buClr>
              <a:buSzPts val="2542"/>
              <a:buFont typeface="Arial"/>
              <a:buChar char="•"/>
            </a:pPr>
            <a:r>
              <a:rPr lang="en-US" sz="2541" b="1">
                <a:solidFill>
                  <a:srgbClr val="2172C3"/>
                </a:solidFill>
                <a:latin typeface="Arial"/>
                <a:ea typeface="Arial"/>
                <a:cs typeface="Arial"/>
                <a:sym typeface="Arial"/>
              </a:rPr>
              <a:t>1988: 350,000 cases in 125 countries</a:t>
            </a:r>
            <a:endParaRPr sz="2541" b="1">
              <a:solidFill>
                <a:srgbClr val="2172C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41" b="1">
              <a:solidFill>
                <a:srgbClr val="2172C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47115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Clr>
                <a:srgbClr val="FF0000"/>
              </a:buClr>
              <a:buSzPts val="2542"/>
              <a:buFont typeface="Arial"/>
              <a:buChar char="•"/>
            </a:pPr>
            <a:r>
              <a:rPr lang="en-US" sz="2541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2021: 6 reported cases of wild polio, 236 of all types of polio.</a:t>
            </a:r>
            <a:endParaRPr sz="2541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None/>
            </a:pPr>
            <a:endParaRPr sz="2541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47115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Clr>
                <a:srgbClr val="2172C3"/>
              </a:buClr>
              <a:buSzPts val="2542"/>
              <a:buFont typeface="Arial"/>
              <a:buChar char="•"/>
            </a:pPr>
            <a:r>
              <a:rPr lang="en-US" sz="2541" b="1">
                <a:solidFill>
                  <a:srgbClr val="2172C3"/>
                </a:solidFill>
                <a:latin typeface="Arial"/>
                <a:ea typeface="Arial"/>
                <a:cs typeface="Arial"/>
                <a:sym typeface="Arial"/>
              </a:rPr>
              <a:t>$0.60 – Cost per polio immunization</a:t>
            </a:r>
            <a:endParaRPr sz="2541" b="1">
              <a:solidFill>
                <a:srgbClr val="2172C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None/>
            </a:pPr>
            <a:endParaRPr sz="2541" b="1">
              <a:solidFill>
                <a:srgbClr val="2172C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-47115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Clr>
                <a:srgbClr val="FF0000"/>
              </a:buClr>
              <a:buSzPts val="2542"/>
              <a:buFont typeface="Arial"/>
              <a:buChar char="•"/>
            </a:pPr>
            <a:r>
              <a:rPr lang="en-US" sz="2541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Minimum of 4 immunizations needed per child (CDC) </a:t>
            </a:r>
            <a:endParaRPr sz="2541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None/>
            </a:pPr>
            <a:endParaRPr sz="2541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-47115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Clr>
                <a:schemeClr val="accent5"/>
              </a:buClr>
              <a:buSzPts val="2542"/>
              <a:buFont typeface="Arial"/>
              <a:buChar char="•"/>
            </a:pPr>
            <a:r>
              <a:rPr lang="en-US" sz="2541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$3.00 cost to immunize one child</a:t>
            </a:r>
            <a:endParaRPr sz="2541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None/>
            </a:pPr>
            <a:r>
              <a:rPr lang="en-US" sz="2541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541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41"/>
          </a:p>
          <a:p>
            <a:pPr marL="0" lvl="1" indent="0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2541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Bill and Melinda Gates Foundation: $2 match for every $1</a:t>
            </a:r>
            <a:r>
              <a:rPr lang="en-US" sz="2541" b="1">
                <a:solidFill>
                  <a:srgbClr val="2172C3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 b="1">
                <a:solidFill>
                  <a:srgbClr val="2172C3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</a:t>
            </a:r>
            <a:r>
              <a:rPr lang="en-US" sz="1800">
                <a:solidFill>
                  <a:srgbClr val="2172C3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8" name="Google Shape;488;p32"/>
          <p:cNvGrpSpPr/>
          <p:nvPr/>
        </p:nvGrpSpPr>
        <p:grpSpPr>
          <a:xfrm>
            <a:off x="7423479" y="2615925"/>
            <a:ext cx="4211160" cy="2932500"/>
            <a:chOff x="2286000" y="3187540"/>
            <a:chExt cx="4784322" cy="3365660"/>
          </a:xfrm>
        </p:grpSpPr>
        <p:pic>
          <p:nvPicPr>
            <p:cNvPr id="489" name="Google Shape;48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000" y="3187540"/>
              <a:ext cx="2958924" cy="3365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32" descr="end-polio-now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5000" y="4114800"/>
              <a:ext cx="1355322" cy="175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1" name="Google Shape;49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00025" y="199750"/>
            <a:ext cx="2629175" cy="1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2" descr="A picture containing timeli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title"/>
          </p:nvPr>
        </p:nvSpPr>
        <p:spPr>
          <a:xfrm>
            <a:off x="524600" y="1606875"/>
            <a:ext cx="11304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3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How Close Are You to Paul Harris Fellow?</a:t>
            </a:r>
            <a:endParaRPr sz="4300"/>
          </a:p>
        </p:txBody>
      </p:sp>
      <p:sp>
        <p:nvSpPr>
          <p:cNvPr id="503" name="Google Shape;503;p34"/>
          <p:cNvSpPr txBox="1">
            <a:spLocks noGrp="1"/>
          </p:cNvSpPr>
          <p:nvPr>
            <p:ph type="body" idx="1"/>
          </p:nvPr>
        </p:nvSpPr>
        <p:spPr>
          <a:xfrm>
            <a:off x="838200" y="27531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Your Club President or Foundation Chair can let you know by email.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The email would give each Rotarian the following information: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Amount of gift + points (from others) needed to reach PHF level or multiple level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Many options for making your gift</a:t>
            </a:r>
            <a:endParaRPr/>
          </a:p>
        </p:txBody>
      </p:sp>
      <p:sp>
        <p:nvSpPr>
          <p:cNvPr id="504" name="Google Shape;50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Version 1.10</a:t>
            </a:r>
            <a:endParaRPr/>
          </a:p>
        </p:txBody>
      </p:sp>
      <p:pic>
        <p:nvPicPr>
          <p:cNvPr id="505" name="Google Shape;50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2910" y="199748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4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"/>
          <p:cNvSpPr txBox="1">
            <a:spLocks noGrp="1"/>
          </p:cNvSpPr>
          <p:nvPr>
            <p:ph type="title"/>
          </p:nvPr>
        </p:nvSpPr>
        <p:spPr>
          <a:xfrm>
            <a:off x="838200" y="1273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Fundraising Plan for Your Club</a:t>
            </a:r>
            <a:endParaRPr/>
          </a:p>
        </p:txBody>
      </p:sp>
      <p:sp>
        <p:nvSpPr>
          <p:cNvPr id="512" name="Google Shape;512;p35"/>
          <p:cNvSpPr txBox="1">
            <a:spLocks noGrp="1"/>
          </p:cNvSpPr>
          <p:nvPr>
            <p:ph type="body" idx="1"/>
          </p:nvPr>
        </p:nvSpPr>
        <p:spPr>
          <a:xfrm>
            <a:off x="838200" y="2424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If you would like a fundraising plan for your club to help you raise more money for the Rotary Foundation,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Please contact John Wasta, District 5970 Foundation Chair, and he will help you build a plan.  His contact information: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foundationchair@district5970.org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319-440-5959</a:t>
            </a:r>
            <a:endParaRPr/>
          </a:p>
        </p:txBody>
      </p:sp>
      <p:pic>
        <p:nvPicPr>
          <p:cNvPr id="513" name="Google Shape;51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2724" y="199750"/>
            <a:ext cx="2706476" cy="12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5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6"/>
          <p:cNvSpPr txBox="1">
            <a:spLocks noGrp="1"/>
          </p:cNvSpPr>
          <p:nvPr>
            <p:ph type="title"/>
          </p:nvPr>
        </p:nvSpPr>
        <p:spPr>
          <a:xfrm>
            <a:off x="613250" y="1096650"/>
            <a:ext cx="105156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5970 Foundation Org Chart</a:t>
            </a:r>
            <a:endParaRPr b="1"/>
          </a:p>
        </p:txBody>
      </p:sp>
      <p:pic>
        <p:nvPicPr>
          <p:cNvPr id="520" name="Google Shape;520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4203" t="18083" r="23388" b="39924"/>
          <a:stretch/>
        </p:blipFill>
        <p:spPr>
          <a:xfrm>
            <a:off x="1263299" y="1819400"/>
            <a:ext cx="9482400" cy="48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6425" y="246500"/>
            <a:ext cx="2262076" cy="10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6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385175" y="246500"/>
            <a:ext cx="5800126" cy="10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7956" y="294181"/>
            <a:ext cx="3106282" cy="140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7"/>
          <p:cNvSpPr txBox="1"/>
          <p:nvPr/>
        </p:nvSpPr>
        <p:spPr>
          <a:xfrm>
            <a:off x="1358782" y="1798471"/>
            <a:ext cx="92822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Club of Ely, MN – </a:t>
            </a:r>
            <a:r>
              <a:rPr lang="en-US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Synergy Success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37" title="Rotary Public Image, Foundation, and Membersh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5870" y="2627682"/>
            <a:ext cx="6488067" cy="366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7956" y="299912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7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8"/>
          <p:cNvSpPr txBox="1">
            <a:spLocks noGrp="1"/>
          </p:cNvSpPr>
          <p:nvPr>
            <p:ph type="title"/>
          </p:nvPr>
        </p:nvSpPr>
        <p:spPr>
          <a:xfrm>
            <a:off x="1294367" y="159798"/>
            <a:ext cx="9603300" cy="1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		         </a:t>
            </a:r>
            <a:endParaRPr/>
          </a:p>
        </p:txBody>
      </p:sp>
      <p:sp>
        <p:nvSpPr>
          <p:cNvPr id="537" name="Google Shape;537;p38"/>
          <p:cNvSpPr txBox="1">
            <a:spLocks noGrp="1"/>
          </p:cNvSpPr>
          <p:nvPr>
            <p:ph type="body" idx="1"/>
          </p:nvPr>
        </p:nvSpPr>
        <p:spPr>
          <a:xfrm>
            <a:off x="1294363" y="1853904"/>
            <a:ext cx="8523600" cy="4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2707"/>
              <a:buNone/>
            </a:pPr>
            <a:r>
              <a:rPr lang="en-US" sz="6529"/>
              <a:t> </a:t>
            </a:r>
            <a:endParaRPr sz="6529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8733"/>
              <a:buNone/>
            </a:pPr>
            <a:r>
              <a:rPr lang="en-US" sz="18793" b="1"/>
              <a:t>Breakout Groups </a:t>
            </a:r>
            <a:r>
              <a:rPr lang="en-US" sz="14400"/>
              <a:t>(30 Minutes)</a:t>
            </a:r>
            <a:endParaRPr sz="14400"/>
          </a:p>
          <a:p>
            <a:pPr marL="228600" lvl="0" indent="-2384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20"/>
              <a:t>Select a facilitator &amp; VERY Brief introductions</a:t>
            </a:r>
            <a:endParaRPr sz="14220"/>
          </a:p>
          <a:p>
            <a:pPr marL="228600" lvl="0" indent="-2384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20"/>
              <a:t>Discuss sample questions (see handout)</a:t>
            </a:r>
            <a:endParaRPr sz="14220"/>
          </a:p>
          <a:p>
            <a:pPr marL="228600" lvl="0" indent="-2384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5020"/>
              <a:t>Share ideas, best practices, tell stories</a:t>
            </a:r>
            <a:endParaRPr sz="1422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538" name="Google Shape;53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8262" y="167933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8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9"/>
          <p:cNvSpPr txBox="1">
            <a:spLocks noGrp="1"/>
          </p:cNvSpPr>
          <p:nvPr>
            <p:ph type="title"/>
          </p:nvPr>
        </p:nvSpPr>
        <p:spPr>
          <a:xfrm>
            <a:off x="1451579" y="159798"/>
            <a:ext cx="9603275" cy="169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		</a:t>
            </a:r>
            <a:r>
              <a:rPr lang="en-US">
                <a:solidFill>
                  <a:srgbClr val="0070C0"/>
                </a:solidFill>
              </a:rPr>
              <a:t>    </a:t>
            </a:r>
            <a:endParaRPr/>
          </a:p>
        </p:txBody>
      </p:sp>
      <p:sp>
        <p:nvSpPr>
          <p:cNvPr id="545" name="Google Shape;545;p39"/>
          <p:cNvSpPr txBox="1">
            <a:spLocks noGrp="1"/>
          </p:cNvSpPr>
          <p:nvPr>
            <p:ph type="body" idx="1"/>
          </p:nvPr>
        </p:nvSpPr>
        <p:spPr>
          <a:xfrm>
            <a:off x="731322" y="1911216"/>
            <a:ext cx="9189719" cy="32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5920"/>
              <a:buNone/>
            </a:pPr>
            <a:r>
              <a:rPr lang="en-US" sz="8191" b="1"/>
              <a:t>Share with Group </a:t>
            </a:r>
            <a:r>
              <a:rPr lang="en-US" sz="5100"/>
              <a:t>(20 Minutes)</a:t>
            </a:r>
            <a:endParaRPr sz="5100"/>
          </a:p>
          <a:p>
            <a:pPr marL="228600" lvl="0" indent="-2978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85"/>
              <a:buChar char="•"/>
            </a:pPr>
            <a:r>
              <a:rPr lang="en-US" sz="6701"/>
              <a:t>Facilitator from each group share ONE idea with the rest of the room</a:t>
            </a:r>
            <a:endParaRPr sz="5902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3568"/>
              <a:buNone/>
            </a:pPr>
            <a:endParaRPr sz="5902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546" name="Google Shape;54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9637" y="303217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9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body" idx="1"/>
          </p:nvPr>
        </p:nvSpPr>
        <p:spPr>
          <a:xfrm>
            <a:off x="838200" y="1853750"/>
            <a:ext cx="10870870" cy="344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5920"/>
              <a:buNone/>
            </a:pPr>
            <a:r>
              <a:rPr lang="en-US" sz="8191" b="1"/>
              <a:t>Complete Action Plan </a:t>
            </a:r>
            <a:r>
              <a:rPr lang="en-US" sz="5800"/>
              <a:t>(5 Minutes)</a:t>
            </a:r>
            <a:endParaRPr sz="5800"/>
          </a:p>
          <a:p>
            <a:pPr marL="228600" lvl="0" indent="-32977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85"/>
              <a:buChar char="•"/>
            </a:pPr>
            <a:r>
              <a:rPr lang="en-US" sz="6701"/>
              <a:t>Attendees complete “Imagination to Action Plan” (see handout)</a:t>
            </a:r>
            <a:endParaRPr sz="5902"/>
          </a:p>
          <a:p>
            <a:pPr marL="228600" lvl="0" indent="-32977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85"/>
              <a:buChar char="•"/>
            </a:pPr>
            <a:r>
              <a:rPr lang="en-US" sz="6701"/>
              <a:t>Take back and share with your club</a:t>
            </a:r>
            <a:endParaRPr sz="5902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553" name="Google Shape;55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8492" y="324883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0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adf25cff7_0_288"/>
          <p:cNvSpPr txBox="1">
            <a:spLocks noGrp="1"/>
          </p:cNvSpPr>
          <p:nvPr>
            <p:ph type="title"/>
          </p:nvPr>
        </p:nvSpPr>
        <p:spPr>
          <a:xfrm>
            <a:off x="2588725" y="1441471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endParaRPr/>
          </a:p>
        </p:txBody>
      </p:sp>
      <p:pic>
        <p:nvPicPr>
          <p:cNvPr id="218" name="Google Shape;218;g16adf25cff7_0_2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82605" y="4109005"/>
            <a:ext cx="2243400" cy="1902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pic>
        <p:nvPicPr>
          <p:cNvPr id="219" name="Google Shape;219;g16adf25cff7_0_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045" y="2467084"/>
            <a:ext cx="1811743" cy="14648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sp>
        <p:nvSpPr>
          <p:cNvPr id="220" name="Google Shape;220;g16adf25cff7_0_288"/>
          <p:cNvSpPr/>
          <p:nvPr/>
        </p:nvSpPr>
        <p:spPr>
          <a:xfrm>
            <a:off x="1637789" y="2683420"/>
            <a:ext cx="2243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Mute when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talking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16adf25cff7_0_2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3153" y="2264249"/>
            <a:ext cx="2309547" cy="19432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sp>
        <p:nvSpPr>
          <p:cNvPr id="222" name="Google Shape;222;g16adf25cff7_0_288"/>
          <p:cNvSpPr/>
          <p:nvPr/>
        </p:nvSpPr>
        <p:spPr>
          <a:xfrm>
            <a:off x="5884800" y="2696414"/>
            <a:ext cx="1752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the camera 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16adf25cff7_0_2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3191" y="2168460"/>
            <a:ext cx="2289530" cy="18619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sp>
        <p:nvSpPr>
          <p:cNvPr id="224" name="Google Shape;224;g16adf25cff7_0_288"/>
          <p:cNvSpPr/>
          <p:nvPr/>
        </p:nvSpPr>
        <p:spPr>
          <a:xfrm>
            <a:off x="8917125" y="2690868"/>
            <a:ext cx="2289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fully present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16adf25cff7_0_288"/>
          <p:cNvPicPr preferRelativeResize="0"/>
          <p:nvPr/>
        </p:nvPicPr>
        <p:blipFill rotWithShape="1">
          <a:blip r:embed="rId7">
            <a:alphaModFix/>
          </a:blip>
          <a:srcRect l="-2239" t="-765"/>
          <a:stretch/>
        </p:blipFill>
        <p:spPr>
          <a:xfrm>
            <a:off x="6063448" y="4080147"/>
            <a:ext cx="1801581" cy="18836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sp>
        <p:nvSpPr>
          <p:cNvPr id="226" name="Google Shape;226;g16adf25cff7_0_288"/>
          <p:cNvSpPr/>
          <p:nvPr/>
        </p:nvSpPr>
        <p:spPr>
          <a:xfrm>
            <a:off x="7826417" y="4757363"/>
            <a:ext cx="261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listen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kindness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6adf25cff7_0_288"/>
          <p:cNvSpPr/>
          <p:nvPr/>
        </p:nvSpPr>
        <p:spPr>
          <a:xfrm>
            <a:off x="2588725" y="4659964"/>
            <a:ext cx="33060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hands 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contribute or comment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6adf25cff7_0_288"/>
          <p:cNvSpPr/>
          <p:nvPr/>
        </p:nvSpPr>
        <p:spPr>
          <a:xfrm>
            <a:off x="978313" y="1859999"/>
            <a:ext cx="580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meeting online, let’s agree to: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16adf25cff7_0_28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7956" y="294181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6adf25cff7_0_288" descr="A picture containing timelin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21958" t="27602" r="1130" b="22392"/>
          <a:stretch/>
        </p:blipFill>
        <p:spPr>
          <a:xfrm>
            <a:off x="385176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1"/>
          <p:cNvSpPr txBox="1">
            <a:spLocks noGrp="1"/>
          </p:cNvSpPr>
          <p:nvPr>
            <p:ph type="body" idx="1"/>
          </p:nvPr>
        </p:nvSpPr>
        <p:spPr>
          <a:xfrm>
            <a:off x="1147350" y="17870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District Governor-Elect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 b="1"/>
              <a:t>Carole Bernhard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/>
              <a:t>“Closing Remarks”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b="1"/>
          </a:p>
        </p:txBody>
      </p:sp>
      <p:pic>
        <p:nvPicPr>
          <p:cNvPr id="560" name="Google Shape;5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6118" y="167944"/>
            <a:ext cx="3106282" cy="140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1"/>
          <p:cNvSpPr txBox="1"/>
          <p:nvPr/>
        </p:nvSpPr>
        <p:spPr>
          <a:xfrm>
            <a:off x="463138" y="2375065"/>
            <a:ext cx="2434441" cy="246221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of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41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150" y="2252104"/>
            <a:ext cx="2434423" cy="2708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24171" y="1777818"/>
            <a:ext cx="3389809" cy="330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4363" y="233437"/>
            <a:ext cx="2817162" cy="12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2"/>
          <p:cNvSpPr txBox="1"/>
          <p:nvPr/>
        </p:nvSpPr>
        <p:spPr>
          <a:xfrm>
            <a:off x="716422" y="5377853"/>
            <a:ext cx="107591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</a:t>
            </a:r>
            <a:r>
              <a:rPr lang="en-US" sz="3600" b="1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nearly there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our quest to eradicate Polio, but the last mile can sometimes be the most difficult.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1" name="Google Shape;571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50" y="249685"/>
            <a:ext cx="5147036" cy="114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2" descr="A picture containing timeli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7956" y="294181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3" descr="A group of people working in a farm&#10;&#10;Description automatically generated with low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580496" y="2012757"/>
            <a:ext cx="6476867" cy="238439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3"/>
          <p:cNvSpPr txBox="1"/>
          <p:nvPr/>
        </p:nvSpPr>
        <p:spPr>
          <a:xfrm>
            <a:off x="255128" y="4466774"/>
            <a:ext cx="11223647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Working together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an </a:t>
            </a:r>
            <a:r>
              <a:rPr lang="en-US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Imagination </a:t>
            </a:r>
            <a:r>
              <a:rPr lang="en-US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Action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what </a:t>
            </a:r>
            <a:r>
              <a:rPr lang="en-US" sz="3600" b="1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PEOPLE of ACTION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43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3881" y="167943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4" descr="A group of people sitting at a table&#10;&#10;Description automatically generated with low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18923" b="7044"/>
          <a:stretch/>
        </p:blipFill>
        <p:spPr>
          <a:xfrm>
            <a:off x="3160268" y="1764328"/>
            <a:ext cx="5032725" cy="279438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4"/>
          <p:cNvSpPr txBox="1"/>
          <p:nvPr/>
        </p:nvSpPr>
        <p:spPr>
          <a:xfrm>
            <a:off x="0" y="4558715"/>
            <a:ext cx="11223647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Learning together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explore what’s </a:t>
            </a:r>
            <a:r>
              <a:rPr lang="en-US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possible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Imagination </a:t>
            </a:r>
            <a:r>
              <a:rPr lang="en-US"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Action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what </a:t>
            </a:r>
            <a:r>
              <a:rPr lang="en-US" sz="3600" b="1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PEOPLE of ACTION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p44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5"/>
          <p:cNvSpPr txBox="1">
            <a:spLocks noGrp="1"/>
          </p:cNvSpPr>
          <p:nvPr>
            <p:ph type="body" idx="1"/>
          </p:nvPr>
        </p:nvSpPr>
        <p:spPr>
          <a:xfrm>
            <a:off x="838200" y="1591294"/>
            <a:ext cx="10515600" cy="489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District Contact List: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District Governor - Don Meyer - </a:t>
            </a:r>
            <a:r>
              <a:rPr lang="en-US" sz="20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donmeyer573@gmail.com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District Governor Elect – Carole Bernhard - carolebernhard50517@gmail.com</a:t>
            </a:r>
            <a:r>
              <a:rPr lang="en-US" sz="2000" b="0" i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District Trainer - Helen Beneke - hbeneke2@hotmail.com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Membership Chair - Dennis Jordan - </a:t>
            </a:r>
            <a:r>
              <a:rPr lang="en-US" sz="20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dennis-jordan@uiowa.edu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Public Image Chair - David Drewelow - </a:t>
            </a:r>
            <a:r>
              <a:rPr lang="en-US" sz="20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dl@drewelow.com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Foundation Committee Chair - John Wasta - </a:t>
            </a:r>
            <a:r>
              <a:rPr lang="en-US" sz="20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foundationchair@district5970.org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District Secretary - Suellen Kolbet -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des@district5970.org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Website - </a:t>
            </a:r>
            <a:r>
              <a:rPr lang="en-US" sz="20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www.district5970.org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Upcoming Events:</a:t>
            </a: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North Central PETS - March 22-24, 2023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2023 District Conference - April 21-22, 2023 </a:t>
            </a:r>
            <a:endParaRPr sz="3000"/>
          </a:p>
        </p:txBody>
      </p:sp>
      <p:pic>
        <p:nvPicPr>
          <p:cNvPr id="594" name="Google Shape;594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73702" y="167947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5" descr="A picture containing timelin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Please take a few minutes to give us your feedback on this One Summit</a:t>
            </a:r>
            <a:endParaRPr sz="4000" b="1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en-US" sz="4000" b="1" i="1" u="sng">
                <a:solidFill>
                  <a:srgbClr val="C00000"/>
                </a:solidFill>
              </a:rPr>
              <a:t> You will receive the link by email</a:t>
            </a:r>
            <a:endParaRPr i="1" u="sng"/>
          </a:p>
        </p:txBody>
      </p:sp>
      <p:pic>
        <p:nvPicPr>
          <p:cNvPr id="601" name="Google Shape;60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1568" y="418512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6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7"/>
          <p:cNvSpPr txBox="1">
            <a:spLocks noGrp="1"/>
          </p:cNvSpPr>
          <p:nvPr>
            <p:ph type="body" idx="1"/>
          </p:nvPr>
        </p:nvSpPr>
        <p:spPr>
          <a:xfrm>
            <a:off x="874916" y="1946550"/>
            <a:ext cx="10442167" cy="33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US" sz="8800" b="1"/>
              <a:t>Thank You!</a:t>
            </a:r>
            <a:endParaRPr sz="8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 i="1"/>
              <a:t>For </a:t>
            </a:r>
            <a:r>
              <a:rPr lang="en-US" sz="4800" b="1" i="1"/>
              <a:t>Attending and Your Participation!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608" name="Google Shape;60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796" y="265099"/>
            <a:ext cx="3106282" cy="140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7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District Governor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 b="1"/>
              <a:t>DON MEYER</a:t>
            </a:r>
            <a:endParaRPr sz="60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6000"/>
              <a:t>“The Three Areas”</a:t>
            </a:r>
            <a:endParaRPr/>
          </a:p>
        </p:txBody>
      </p:sp>
      <p:pic>
        <p:nvPicPr>
          <p:cNvPr id="236" name="Google Shape;2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25" y="3030425"/>
            <a:ext cx="2377675" cy="194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3989" y="368587"/>
            <a:ext cx="2620198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6adf25cff7_0_3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245" name="Google Shape;245;g16adf25cff7_0_391"/>
          <p:cNvGrpSpPr/>
          <p:nvPr/>
        </p:nvGrpSpPr>
        <p:grpSpPr>
          <a:xfrm>
            <a:off x="5849832" y="1462552"/>
            <a:ext cx="5424071" cy="5592815"/>
            <a:chOff x="746393" y="-228136"/>
            <a:chExt cx="5424071" cy="5592815"/>
          </a:xfrm>
        </p:grpSpPr>
        <p:sp>
          <p:nvSpPr>
            <p:cNvPr id="246" name="Google Shape;246;g16adf25cff7_0_391"/>
            <p:cNvSpPr/>
            <p:nvPr/>
          </p:nvSpPr>
          <p:spPr>
            <a:xfrm>
              <a:off x="4349685" y="65372"/>
              <a:ext cx="13272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16adf25cff7_0_391"/>
            <p:cNvSpPr txBox="1"/>
            <p:nvPr/>
          </p:nvSpPr>
          <p:spPr>
            <a:xfrm>
              <a:off x="4349685" y="65372"/>
              <a:ext cx="14454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Increased Membership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16adf25cff7_0_391"/>
            <p:cNvSpPr/>
            <p:nvPr/>
          </p:nvSpPr>
          <p:spPr>
            <a:xfrm>
              <a:off x="996194" y="-228136"/>
              <a:ext cx="4978200" cy="497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345" y="38046"/>
                  </a:moveTo>
                  <a:lnTo>
                    <a:pt x="111345" y="38046"/>
                  </a:lnTo>
                  <a:cubicBezTo>
                    <a:pt x="114450" y="45309"/>
                    <a:pt x="115980" y="53149"/>
                    <a:pt x="115832" y="61047"/>
                  </a:cubicBezTo>
                  <a:lnTo>
                    <a:pt x="119951" y="61506"/>
                  </a:lnTo>
                  <a:lnTo>
                    <a:pt x="112398" y="65838"/>
                  </a:lnTo>
                  <a:lnTo>
                    <a:pt x="105484" y="59894"/>
                  </a:lnTo>
                  <a:lnTo>
                    <a:pt x="109601" y="60353"/>
                  </a:lnTo>
                  <a:lnTo>
                    <a:pt x="109601" y="60353"/>
                  </a:lnTo>
                  <a:cubicBezTo>
                    <a:pt x="109650" y="53531"/>
                    <a:pt x="108291" y="46772"/>
                    <a:pt x="105608" y="40499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16adf25cff7_0_391"/>
            <p:cNvSpPr/>
            <p:nvPr/>
          </p:nvSpPr>
          <p:spPr>
            <a:xfrm>
              <a:off x="4985764" y="2505624"/>
              <a:ext cx="11847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16adf25cff7_0_391"/>
            <p:cNvSpPr txBox="1"/>
            <p:nvPr/>
          </p:nvSpPr>
          <p:spPr>
            <a:xfrm>
              <a:off x="4985764" y="2505624"/>
              <a:ext cx="11847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Donors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16adf25cff7_0_391"/>
            <p:cNvSpPr/>
            <p:nvPr/>
          </p:nvSpPr>
          <p:spPr>
            <a:xfrm>
              <a:off x="1041325" y="-44935"/>
              <a:ext cx="4978200" cy="497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425" y="95108"/>
                  </a:moveTo>
                  <a:cubicBezTo>
                    <a:pt x="97689" y="102202"/>
                    <a:pt x="90303" y="107783"/>
                    <a:pt x="81912" y="111363"/>
                  </a:cubicBezTo>
                  <a:lnTo>
                    <a:pt x="83181" y="115308"/>
                  </a:lnTo>
                  <a:lnTo>
                    <a:pt x="76135" y="110192"/>
                  </a:lnTo>
                  <a:lnTo>
                    <a:pt x="78726" y="101451"/>
                  </a:lnTo>
                  <a:lnTo>
                    <a:pt x="79994" y="105395"/>
                  </a:lnTo>
                  <a:cubicBezTo>
                    <a:pt x="87231" y="102207"/>
                    <a:pt x="93601" y="97335"/>
                    <a:pt x="98573" y="9118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16adf25cff7_0_391"/>
            <p:cNvSpPr/>
            <p:nvPr/>
          </p:nvSpPr>
          <p:spPr>
            <a:xfrm>
              <a:off x="2879188" y="4037479"/>
              <a:ext cx="13272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16adf25cff7_0_391"/>
            <p:cNvSpPr txBox="1"/>
            <p:nvPr/>
          </p:nvSpPr>
          <p:spPr>
            <a:xfrm>
              <a:off x="2879188" y="4037479"/>
              <a:ext cx="13272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Great Projects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16adf25cff7_0_391"/>
            <p:cNvSpPr/>
            <p:nvPr/>
          </p:nvSpPr>
          <p:spPr>
            <a:xfrm>
              <a:off x="908765" y="13890"/>
              <a:ext cx="4978200" cy="497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885" y="114280"/>
                  </a:moveTo>
                  <a:lnTo>
                    <a:pt x="46885" y="114280"/>
                  </a:lnTo>
                  <a:cubicBezTo>
                    <a:pt x="36218" y="111702"/>
                    <a:pt x="26546" y="106039"/>
                    <a:pt x="19079" y="97996"/>
                  </a:cubicBezTo>
                  <a:lnTo>
                    <a:pt x="15795" y="100525"/>
                  </a:lnTo>
                  <a:lnTo>
                    <a:pt x="18226" y="92164"/>
                  </a:lnTo>
                  <a:lnTo>
                    <a:pt x="27329" y="91645"/>
                  </a:lnTo>
                  <a:lnTo>
                    <a:pt x="24046" y="94172"/>
                  </a:lnTo>
                  <a:cubicBezTo>
                    <a:pt x="30626" y="101096"/>
                    <a:pt x="39066" y="105972"/>
                    <a:pt x="48351" y="10821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16adf25cff7_0_391"/>
            <p:cNvSpPr/>
            <p:nvPr/>
          </p:nvSpPr>
          <p:spPr>
            <a:xfrm>
              <a:off x="746393" y="2523288"/>
              <a:ext cx="10878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16adf25cff7_0_391"/>
            <p:cNvSpPr txBox="1"/>
            <p:nvPr/>
          </p:nvSpPr>
          <p:spPr>
            <a:xfrm>
              <a:off x="746393" y="2523288"/>
              <a:ext cx="10878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Strong Clubs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16adf25cff7_0_391"/>
            <p:cNvSpPr/>
            <p:nvPr/>
          </p:nvSpPr>
          <p:spPr>
            <a:xfrm>
              <a:off x="890986" y="-128674"/>
              <a:ext cx="4978200" cy="497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10" y="64116"/>
                  </a:moveTo>
                  <a:lnTo>
                    <a:pt x="4310" y="64116"/>
                  </a:lnTo>
                  <a:cubicBezTo>
                    <a:pt x="3709" y="55977"/>
                    <a:pt x="4899" y="47805"/>
                    <a:pt x="7796" y="40176"/>
                  </a:cubicBezTo>
                  <a:lnTo>
                    <a:pt x="4073" y="38354"/>
                  </a:lnTo>
                  <a:lnTo>
                    <a:pt x="12645" y="36824"/>
                  </a:lnTo>
                  <a:lnTo>
                    <a:pt x="17148" y="44753"/>
                  </a:lnTo>
                  <a:lnTo>
                    <a:pt x="13427" y="42932"/>
                  </a:lnTo>
                  <a:lnTo>
                    <a:pt x="13427" y="42932"/>
                  </a:lnTo>
                  <a:cubicBezTo>
                    <a:pt x="10999" y="49555"/>
                    <a:pt x="10012" y="56621"/>
                    <a:pt x="10532" y="63656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16adf25cff7_0_391"/>
            <p:cNvSpPr/>
            <p:nvPr/>
          </p:nvSpPr>
          <p:spPr>
            <a:xfrm>
              <a:off x="1290349" y="62277"/>
              <a:ext cx="13272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16adf25cff7_0_391"/>
            <p:cNvSpPr txBox="1"/>
            <p:nvPr/>
          </p:nvSpPr>
          <p:spPr>
            <a:xfrm>
              <a:off x="1290349" y="62277"/>
              <a:ext cx="13272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Positive Public Image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16adf25cff7_0_391"/>
            <p:cNvSpPr/>
            <p:nvPr/>
          </p:nvSpPr>
          <p:spPr>
            <a:xfrm>
              <a:off x="1066573" y="-135677"/>
              <a:ext cx="4978200" cy="497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283" y="9445"/>
                  </a:moveTo>
                  <a:lnTo>
                    <a:pt x="36283" y="9445"/>
                  </a:lnTo>
                  <a:cubicBezTo>
                    <a:pt x="48446" y="3739"/>
                    <a:pt x="62260" y="2609"/>
                    <a:pt x="75189" y="6264"/>
                  </a:cubicBezTo>
                  <a:lnTo>
                    <a:pt x="76678" y="2396"/>
                  </a:lnTo>
                  <a:lnTo>
                    <a:pt x="78951" y="10802"/>
                  </a:lnTo>
                  <a:lnTo>
                    <a:pt x="71446" y="15980"/>
                  </a:lnTo>
                  <a:lnTo>
                    <a:pt x="72935" y="12114"/>
                  </a:lnTo>
                  <a:lnTo>
                    <a:pt x="72935" y="12114"/>
                  </a:lnTo>
                  <a:cubicBezTo>
                    <a:pt x="61605" y="9053"/>
                    <a:pt x="49557" y="10109"/>
                    <a:pt x="38933" y="15094"/>
                  </a:cubicBezTo>
                  <a:close/>
                </a:path>
              </a:pathLst>
            </a:cu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g16adf25cff7_0_391"/>
          <p:cNvGrpSpPr/>
          <p:nvPr/>
        </p:nvGrpSpPr>
        <p:grpSpPr>
          <a:xfrm>
            <a:off x="6762818" y="2308896"/>
            <a:ext cx="3526566" cy="3540528"/>
            <a:chOff x="584209" y="20955"/>
            <a:chExt cx="3526566" cy="3540528"/>
          </a:xfrm>
        </p:grpSpPr>
        <p:sp>
          <p:nvSpPr>
            <p:cNvPr id="262" name="Google Shape;262;g16adf25cff7_0_391"/>
            <p:cNvSpPr/>
            <p:nvPr/>
          </p:nvSpPr>
          <p:spPr>
            <a:xfrm>
              <a:off x="1013815" y="201495"/>
              <a:ext cx="2916300" cy="2916300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16adf25cff7_0_391"/>
            <p:cNvSpPr txBox="1"/>
            <p:nvPr/>
          </p:nvSpPr>
          <p:spPr>
            <a:xfrm>
              <a:off x="2561946" y="805957"/>
              <a:ext cx="1076400" cy="79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Increase our impact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16adf25cff7_0_391"/>
            <p:cNvSpPr/>
            <p:nvPr/>
          </p:nvSpPr>
          <p:spPr>
            <a:xfrm>
              <a:off x="898894" y="433005"/>
              <a:ext cx="3092400" cy="2954100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16adf25cff7_0_391"/>
            <p:cNvSpPr txBox="1"/>
            <p:nvPr/>
          </p:nvSpPr>
          <p:spPr>
            <a:xfrm>
              <a:off x="2500316" y="1963761"/>
              <a:ext cx="1205400" cy="8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Enhance Engagement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16adf25cff7_0_391"/>
            <p:cNvSpPr/>
            <p:nvPr/>
          </p:nvSpPr>
          <p:spPr>
            <a:xfrm>
              <a:off x="784172" y="460798"/>
              <a:ext cx="2916300" cy="2916300"/>
            </a:xfrm>
            <a:prstGeom prst="pie">
              <a:avLst>
                <a:gd name="adj1" fmla="val 5400000"/>
                <a:gd name="adj2" fmla="val 10800000"/>
              </a:avLst>
            </a:prstGeom>
            <a:solidFill>
              <a:schemeClr val="accent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16adf25cff7_0_391"/>
            <p:cNvSpPr txBox="1"/>
            <p:nvPr/>
          </p:nvSpPr>
          <p:spPr>
            <a:xfrm>
              <a:off x="1076161" y="1974209"/>
              <a:ext cx="1076400" cy="79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Adapt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16adf25cff7_0_391"/>
            <p:cNvSpPr/>
            <p:nvPr/>
          </p:nvSpPr>
          <p:spPr>
            <a:xfrm>
              <a:off x="764749" y="225906"/>
              <a:ext cx="2916300" cy="29163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accent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16adf25cff7_0_391"/>
            <p:cNvSpPr txBox="1"/>
            <p:nvPr/>
          </p:nvSpPr>
          <p:spPr>
            <a:xfrm>
              <a:off x="1056738" y="830368"/>
              <a:ext cx="1076400" cy="79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Expand our Reach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16adf25cff7_0_391"/>
            <p:cNvSpPr/>
            <p:nvPr/>
          </p:nvSpPr>
          <p:spPr>
            <a:xfrm>
              <a:off x="833275" y="20955"/>
              <a:ext cx="3277500" cy="327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067"/>
                  </a:moveTo>
                  <a:lnTo>
                    <a:pt x="60000" y="4067"/>
                  </a:lnTo>
                  <a:cubicBezTo>
                    <a:pt x="88941" y="4067"/>
                    <a:pt x="113103" y="26145"/>
                    <a:pt x="115706" y="54969"/>
                  </a:cubicBezTo>
                  <a:lnTo>
                    <a:pt x="119760" y="54969"/>
                  </a:lnTo>
                  <a:lnTo>
                    <a:pt x="112882" y="60000"/>
                  </a:lnTo>
                  <a:lnTo>
                    <a:pt x="105523" y="54969"/>
                  </a:lnTo>
                  <a:lnTo>
                    <a:pt x="109576" y="54969"/>
                  </a:lnTo>
                  <a:lnTo>
                    <a:pt x="109576" y="54969"/>
                  </a:lnTo>
                  <a:cubicBezTo>
                    <a:pt x="106994" y="29527"/>
                    <a:pt x="85573" y="10169"/>
                    <a:pt x="60000" y="10169"/>
                  </a:cubicBezTo>
                  <a:close/>
                </a:path>
              </a:pathLst>
            </a:custGeom>
            <a:solidFill>
              <a:srgbClr val="AEB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16adf25cff7_0_391"/>
            <p:cNvSpPr/>
            <p:nvPr/>
          </p:nvSpPr>
          <p:spPr>
            <a:xfrm>
              <a:off x="769742" y="283983"/>
              <a:ext cx="3332100" cy="327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999" y="60000"/>
                  </a:moveTo>
                  <a:lnTo>
                    <a:pt x="115999" y="60000"/>
                  </a:lnTo>
                  <a:cubicBezTo>
                    <a:pt x="115999" y="88975"/>
                    <a:pt x="93845" y="113153"/>
                    <a:pt x="64949" y="115714"/>
                  </a:cubicBezTo>
                  <a:lnTo>
                    <a:pt x="64949" y="119769"/>
                  </a:lnTo>
                  <a:lnTo>
                    <a:pt x="60000" y="112882"/>
                  </a:lnTo>
                  <a:lnTo>
                    <a:pt x="64949" y="105532"/>
                  </a:lnTo>
                  <a:lnTo>
                    <a:pt x="64949" y="109586"/>
                  </a:lnTo>
                  <a:lnTo>
                    <a:pt x="64949" y="109586"/>
                  </a:lnTo>
                  <a:cubicBezTo>
                    <a:pt x="90519" y="107051"/>
                    <a:pt x="109997" y="85610"/>
                    <a:pt x="109997" y="60000"/>
                  </a:cubicBezTo>
                  <a:close/>
                </a:path>
              </a:pathLst>
            </a:custGeom>
            <a:solidFill>
              <a:srgbClr val="AEB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16adf25cff7_0_391"/>
            <p:cNvSpPr/>
            <p:nvPr/>
          </p:nvSpPr>
          <p:spPr>
            <a:xfrm>
              <a:off x="603632" y="280258"/>
              <a:ext cx="3277500" cy="327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15933"/>
                  </a:moveTo>
                  <a:cubicBezTo>
                    <a:pt x="31059" y="115933"/>
                    <a:pt x="6897" y="93855"/>
                    <a:pt x="4294" y="65031"/>
                  </a:cubicBezTo>
                  <a:lnTo>
                    <a:pt x="240" y="65031"/>
                  </a:lnTo>
                  <a:lnTo>
                    <a:pt x="7118" y="60000"/>
                  </a:lnTo>
                  <a:lnTo>
                    <a:pt x="14477" y="65031"/>
                  </a:lnTo>
                  <a:lnTo>
                    <a:pt x="10424" y="65031"/>
                  </a:lnTo>
                  <a:lnTo>
                    <a:pt x="10424" y="65031"/>
                  </a:lnTo>
                  <a:cubicBezTo>
                    <a:pt x="13006" y="90473"/>
                    <a:pt x="34427" y="109831"/>
                    <a:pt x="60000" y="109831"/>
                  </a:cubicBezTo>
                  <a:close/>
                </a:path>
              </a:pathLst>
            </a:custGeom>
            <a:solidFill>
              <a:srgbClr val="AEB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16adf25cff7_0_391"/>
            <p:cNvSpPr/>
            <p:nvPr/>
          </p:nvSpPr>
          <p:spPr>
            <a:xfrm>
              <a:off x="584209" y="45366"/>
              <a:ext cx="3277500" cy="327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67" y="60000"/>
                  </a:moveTo>
                  <a:lnTo>
                    <a:pt x="4067" y="60000"/>
                  </a:lnTo>
                  <a:cubicBezTo>
                    <a:pt x="4067" y="31059"/>
                    <a:pt x="26145" y="6897"/>
                    <a:pt x="54969" y="4294"/>
                  </a:cubicBezTo>
                  <a:lnTo>
                    <a:pt x="54969" y="240"/>
                  </a:lnTo>
                  <a:lnTo>
                    <a:pt x="60000" y="7118"/>
                  </a:lnTo>
                  <a:lnTo>
                    <a:pt x="54969" y="14477"/>
                  </a:lnTo>
                  <a:lnTo>
                    <a:pt x="54969" y="10424"/>
                  </a:lnTo>
                  <a:lnTo>
                    <a:pt x="54969" y="10424"/>
                  </a:lnTo>
                  <a:cubicBezTo>
                    <a:pt x="29527" y="13006"/>
                    <a:pt x="10169" y="34427"/>
                    <a:pt x="10169" y="60000"/>
                  </a:cubicBezTo>
                  <a:close/>
                </a:path>
              </a:pathLst>
            </a:custGeom>
            <a:solidFill>
              <a:srgbClr val="AEB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4" name="Google Shape;274;g16adf25cff7_0_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5023" y="294175"/>
            <a:ext cx="2579226" cy="11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16adf25cff7_0_391"/>
          <p:cNvSpPr txBox="1"/>
          <p:nvPr/>
        </p:nvSpPr>
        <p:spPr>
          <a:xfrm>
            <a:off x="546930" y="2144041"/>
            <a:ext cx="39396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Membership, Public Image, &amp; The Rotary Foundation support Rotary’s </a:t>
            </a:r>
            <a:r>
              <a:rPr lang="en-US" sz="3600" b="1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Action Plan Priorities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16adf25cff7_0_391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958" t="27602" r="1130" b="22392"/>
          <a:stretch/>
        </p:blipFill>
        <p:spPr>
          <a:xfrm>
            <a:off x="385176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6600" b="1"/>
              <a:t>M + PI + TRF = IMPACT!</a:t>
            </a:r>
            <a:endParaRPr sz="6600"/>
          </a:p>
        </p:txBody>
      </p:sp>
      <p:sp>
        <p:nvSpPr>
          <p:cNvPr id="282" name="Google Shape;282;p8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283" name="Google Shape;283;p8"/>
          <p:cNvGrpSpPr/>
          <p:nvPr/>
        </p:nvGrpSpPr>
        <p:grpSpPr>
          <a:xfrm>
            <a:off x="3912717" y="1754909"/>
            <a:ext cx="3494847" cy="3474845"/>
            <a:chOff x="1325308" y="-318952"/>
            <a:chExt cx="2835783" cy="2676494"/>
          </a:xfrm>
        </p:grpSpPr>
        <p:sp>
          <p:nvSpPr>
            <p:cNvPr id="284" name="Google Shape;284;p8"/>
            <p:cNvSpPr/>
            <p:nvPr/>
          </p:nvSpPr>
          <p:spPr>
            <a:xfrm>
              <a:off x="1325308" y="-318952"/>
              <a:ext cx="2835783" cy="2676494"/>
            </a:xfrm>
            <a:prstGeom prst="ellipse">
              <a:avLst/>
            </a:prstGeom>
            <a:solidFill>
              <a:srgbClr val="F7BC1B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 txBox="1"/>
            <p:nvPr/>
          </p:nvSpPr>
          <p:spPr>
            <a:xfrm>
              <a:off x="1703412" y="257126"/>
              <a:ext cx="2079574" cy="1165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Public Image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4906741" y="2917380"/>
            <a:ext cx="3494847" cy="3474845"/>
            <a:chOff x="1996059" y="842857"/>
            <a:chExt cx="2835783" cy="2676494"/>
          </a:xfrm>
        </p:grpSpPr>
        <p:sp>
          <p:nvSpPr>
            <p:cNvPr id="287" name="Google Shape;287;p8"/>
            <p:cNvSpPr/>
            <p:nvPr/>
          </p:nvSpPr>
          <p:spPr>
            <a:xfrm>
              <a:off x="1996059" y="842857"/>
              <a:ext cx="2835783" cy="2676494"/>
            </a:xfrm>
            <a:prstGeom prst="ellipse">
              <a:avLst/>
            </a:prstGeom>
            <a:solidFill>
              <a:srgbClr val="872175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2752268" y="1106421"/>
              <a:ext cx="1701470" cy="1472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Rotary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Foundation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>
            <a:off x="3070038" y="2917380"/>
            <a:ext cx="3494847" cy="3474845"/>
            <a:chOff x="654556" y="865723"/>
            <a:chExt cx="2835783" cy="2676494"/>
          </a:xfrm>
        </p:grpSpPr>
        <p:sp>
          <p:nvSpPr>
            <p:cNvPr id="290" name="Google Shape;290;p8"/>
            <p:cNvSpPr/>
            <p:nvPr/>
          </p:nvSpPr>
          <p:spPr>
            <a:xfrm>
              <a:off x="654556" y="865723"/>
              <a:ext cx="2835783" cy="2676494"/>
            </a:xfrm>
            <a:prstGeom prst="ellipse">
              <a:avLst/>
            </a:prstGeom>
            <a:solidFill>
              <a:srgbClr val="01B4E7">
                <a:alpha val="49019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 txBox="1"/>
            <p:nvPr/>
          </p:nvSpPr>
          <p:spPr>
            <a:xfrm>
              <a:off x="821526" y="1553296"/>
              <a:ext cx="1701470" cy="1472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Membership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8"/>
          <p:cNvSpPr txBox="1"/>
          <p:nvPr/>
        </p:nvSpPr>
        <p:spPr>
          <a:xfrm>
            <a:off x="4906741" y="4255153"/>
            <a:ext cx="1766570" cy="5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IMPACT!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2588" y="-3981"/>
            <a:ext cx="1233944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/>
          <p:nvPr/>
        </p:nvSpPr>
        <p:spPr>
          <a:xfrm>
            <a:off x="4411340" y="1497353"/>
            <a:ext cx="2966344" cy="398979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6986" y="2152273"/>
            <a:ext cx="2015052" cy="267995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01" name="Google Shape;301;p9"/>
          <p:cNvSpPr txBox="1"/>
          <p:nvPr/>
        </p:nvSpPr>
        <p:spPr>
          <a:xfrm>
            <a:off x="2189483" y="39037"/>
            <a:ext cx="78130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Rotary’s </a:t>
            </a:r>
            <a:r>
              <a:rPr lang="en-US" sz="4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 Plan Priorities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9923" y="279890"/>
            <a:ext cx="2490237" cy="118320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0"/>
          <p:cNvSpPr txBox="1"/>
          <p:nvPr/>
        </p:nvSpPr>
        <p:spPr>
          <a:xfrm>
            <a:off x="304799" y="1767840"/>
            <a:ext cx="103843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International President Jennifer Jones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6916" y="2404956"/>
            <a:ext cx="7444902" cy="418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" descr="A picture containing time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1958" t="27602" r="1130" b="22392"/>
          <a:stretch/>
        </p:blipFill>
        <p:spPr>
          <a:xfrm>
            <a:off x="404498" y="298927"/>
            <a:ext cx="6481901" cy="11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Microsoft Office PowerPoint</Application>
  <PresentationFormat>Widescreen</PresentationFormat>
  <Paragraphs>327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Noto Sans</vt:lpstr>
      <vt:lpstr>Arial</vt:lpstr>
      <vt:lpstr>Corbel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M + PI + TRF = IMPACT!</vt:lpstr>
      <vt:lpstr>PowerPoint Presentation</vt:lpstr>
      <vt:lpstr>PowerPoint Presentation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IMAGE…  Reputation &amp; Perception Questions…</vt:lpstr>
      <vt:lpstr>PowerPoint Presentation</vt:lpstr>
      <vt:lpstr>   </vt:lpstr>
      <vt:lpstr>PowerPoint Presentation</vt:lpstr>
      <vt:lpstr>WHY  Is The Rotary Foundation  Important To You?</vt:lpstr>
      <vt:lpstr>PowerPoint Presentation</vt:lpstr>
      <vt:lpstr>One Top Priority…End Polio</vt:lpstr>
      <vt:lpstr>PowerPoint Presentation</vt:lpstr>
      <vt:lpstr>How Close Are You to Paul Harris Fellow?</vt:lpstr>
      <vt:lpstr>Fundraising Plan for Your Club</vt:lpstr>
      <vt:lpstr>5970 Foundation Org Chart</vt:lpstr>
      <vt:lpstr>PowerPoint Presentation</vt:lpstr>
      <vt:lpstr>              </vt:lpstr>
      <vt:lpstr>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Suellen Kolbet</cp:lastModifiedBy>
  <cp:revision>1</cp:revision>
  <dcterms:modified xsi:type="dcterms:W3CDTF">2022-10-28T16:30:16Z</dcterms:modified>
</cp:coreProperties>
</file>