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20"/>
  </p:notesMasterIdLst>
  <p:handoutMasterIdLst>
    <p:handoutMasterId r:id="rId21"/>
  </p:handoutMasterIdLst>
  <p:sldIdLst>
    <p:sldId id="396" r:id="rId4"/>
    <p:sldId id="375" r:id="rId5"/>
    <p:sldId id="394" r:id="rId6"/>
    <p:sldId id="397" r:id="rId7"/>
    <p:sldId id="398" r:id="rId8"/>
    <p:sldId id="402" r:id="rId9"/>
    <p:sldId id="393" r:id="rId10"/>
    <p:sldId id="377" r:id="rId11"/>
    <p:sldId id="401" r:id="rId12"/>
    <p:sldId id="381" r:id="rId13"/>
    <p:sldId id="382" r:id="rId14"/>
    <p:sldId id="389" r:id="rId15"/>
    <p:sldId id="386" r:id="rId16"/>
    <p:sldId id="390" r:id="rId17"/>
    <p:sldId id="387" r:id="rId18"/>
    <p:sldId id="392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720D7"/>
    <a:srgbClr val="240CD2"/>
    <a:srgbClr val="005DAA"/>
    <a:srgbClr val="FF7600"/>
    <a:srgbClr val="D91B5C"/>
    <a:srgbClr val="872175"/>
    <a:srgbClr val="009999"/>
    <a:srgbClr val="01B4E7"/>
    <a:srgbClr val="BCB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70419" autoAdjust="0"/>
  </p:normalViewPr>
  <p:slideViewPr>
    <p:cSldViewPr>
      <p:cViewPr varScale="1">
        <p:scale>
          <a:sx n="76" d="100"/>
          <a:sy n="76" d="100"/>
        </p:scale>
        <p:origin x="1008" y="78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-16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85" d="100"/>
          <a:sy n="85" d="100"/>
        </p:scale>
        <p:origin x="-190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5E2A8F52-5D5E-F348-8971-795E9819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A921F9F1-0516-7249-8BD1-DDD6B224F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9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 smtClean="0"/>
              <a:t>Promoting</a:t>
            </a:r>
            <a:r>
              <a:rPr lang="en-US" baseline="0" dirty="0" smtClean="0"/>
              <a:t> Fellowships is a responsibility that we can all share as a way both to grow and promote Rotary. </a:t>
            </a:r>
          </a:p>
          <a:p>
            <a:pPr marL="0" indent="0">
              <a:buFont typeface="Arial" charset="0"/>
              <a:buNone/>
            </a:pPr>
            <a:endParaRPr lang="en-US" baseline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Georgia" pitchFamily="18" charset="0"/>
              </a:rPr>
              <a:t>Publicize events and activities organized by Fellowships on your club or district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1"/>
                </a:solidFill>
                <a:latin typeface="Georgia" pitchFamily="18" charset="0"/>
              </a:rPr>
              <a:t>Invite local Fellowship officers to speak at a club meeting or district conference about their activities and related service 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Georgia" pitchFamily="18" charset="0"/>
              </a:rPr>
              <a:t>Seek out Rotarians who are outstanding in their professions or are enthusiastic about a hobby  and encourage them to join fellowships or develop new ones.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Rotary International has established specific policies for forming a Rotary Fellowship.</a:t>
            </a:r>
            <a:r>
              <a:rPr lang="en-US" baseline="0" dirty="0" smtClean="0"/>
              <a:t> </a:t>
            </a:r>
            <a:r>
              <a:rPr lang="en-US" dirty="0" smtClean="0"/>
              <a:t> RI rigorously</a:t>
            </a:r>
            <a:r>
              <a:rPr lang="en-US" baseline="0" dirty="0" smtClean="0"/>
              <a:t> </a:t>
            </a:r>
            <a:r>
              <a:rPr lang="en-US" dirty="0" smtClean="0"/>
              <a:t>evaluates each prospective group before deciding whether to formally recognize it. </a:t>
            </a:r>
            <a:r>
              <a:rPr lang="en-US" baseline="0" dirty="0" smtClean="0"/>
              <a:t> </a:t>
            </a:r>
            <a:r>
              <a:rPr lang="en-US" dirty="0" smtClean="0"/>
              <a:t>However, each fellowship operates independently of RI, with its own rules, dues requirements, and </a:t>
            </a:r>
            <a:r>
              <a:rPr lang="en-US" baseline="0" dirty="0" smtClean="0"/>
              <a:t> </a:t>
            </a:r>
            <a:r>
              <a:rPr lang="en-US" dirty="0" smtClean="0"/>
              <a:t>administrative structure. 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Here we show just a few of the requirements in the application process. Contact RI staff to get started.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Outside of the resources listed here, you should look into contacting: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Rotary Fellowship Officers, who can provide a wealth of advice about organizing</a:t>
            </a:r>
            <a:r>
              <a:rPr lang="en-US" baseline="0" dirty="0" smtClean="0"/>
              <a:t> a</a:t>
            </a:r>
            <a:r>
              <a:rPr lang="en-US" dirty="0" smtClean="0"/>
              <a:t> new group. Many fellowships have been in operation for decades, and their leaders are knowledgeable about the</a:t>
            </a:r>
            <a:r>
              <a:rPr lang="en-US" baseline="0" dirty="0" smtClean="0"/>
              <a:t> </a:t>
            </a:r>
            <a:r>
              <a:rPr lang="en-US" dirty="0" smtClean="0"/>
              <a:t>best ways to structure</a:t>
            </a:r>
            <a:r>
              <a:rPr lang="en-US" baseline="0" dirty="0" smtClean="0"/>
              <a:t> new groups, </a:t>
            </a:r>
            <a:r>
              <a:rPr lang="en-US" dirty="0" smtClean="0"/>
              <a:t>promote existing ones, and successful</a:t>
            </a:r>
            <a:r>
              <a:rPr lang="en-US" baseline="0" dirty="0" smtClean="0"/>
              <a:t>ly lead international entities</a:t>
            </a:r>
            <a:r>
              <a:rPr lang="en-US" dirty="0" smtClean="0"/>
              <a:t>. Consult the Rotary Fellowships Officer Directory for contact information.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Rotary’s Service and Engagement</a:t>
            </a:r>
            <a:r>
              <a:rPr lang="en-US" baseline="0" dirty="0" smtClean="0"/>
              <a:t> staff</a:t>
            </a:r>
            <a:r>
              <a:rPr lang="en-US" dirty="0" smtClean="0"/>
              <a:t> handle general inquiries about the Rotary Fellowships program and refer interested Rotarians to specific fellowships. In addition, staff members regularly contact fellowship</a:t>
            </a:r>
            <a:r>
              <a:rPr lang="en-US" baseline="0" dirty="0" smtClean="0"/>
              <a:t> </a:t>
            </a:r>
            <a:r>
              <a:rPr lang="en-US" dirty="0" smtClean="0"/>
              <a:t>officers with relevant Rotary news and information about the program, offer advice on issues such as promotion, recruitment, and event planning, and help publicize Rotary Fellowships activities around the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Rotary Fellowships are international, independently organized groups of Rotarians, family members of Rotarians, and program</a:t>
            </a:r>
            <a:r>
              <a:rPr lang="en-US" baseline="0" dirty="0" smtClean="0"/>
              <a:t> participants and alumni</a:t>
            </a:r>
            <a:r>
              <a:rPr lang="en-US" dirty="0" smtClean="0"/>
              <a:t> who share a common hobby,</a:t>
            </a:r>
            <a:r>
              <a:rPr lang="en-US" baseline="0" dirty="0" smtClean="0"/>
              <a:t> </a:t>
            </a:r>
            <a:r>
              <a:rPr lang="en-US" dirty="0" smtClean="0"/>
              <a:t>recreational interest, or profession. Rotary Fellowships give their members the opportunity to have fun, make new friends around the world, and enhance their experience in Rotary.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Rotary Fellowships began informally in 1928 when Rotarians with a shared interest in the international language Esperanto joined together. In 1947, a group of Rotarian boating enthusiasts began flying the Rotary flag from their crafts, calling themselves the International Yachting Fellowship of Rotarians — which now holds the distinction of being the oldest Rotary Fellowship. The scope of fellowships has changed significantly over the years, but their purpose remains the same: to unite Rotarians in friendship and provide opportunities to enjoy favorite recreational</a:t>
            </a:r>
            <a:r>
              <a:rPr lang="en-US" baseline="0" dirty="0" smtClean="0"/>
              <a:t> activities, hobbies, sports, vocation, and most recently Rotary history and culture.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Many fellowships also use their special interests to serve others. For example, the Fellowship</a:t>
            </a:r>
            <a:r>
              <a:rPr lang="en-US" baseline="0" dirty="0" smtClean="0"/>
              <a:t> </a:t>
            </a:r>
            <a:r>
              <a:rPr lang="en-US" dirty="0" smtClean="0"/>
              <a:t>of Canoeing Rotarians has organized cleanups of polluted rivers; members of the International </a:t>
            </a:r>
            <a:r>
              <a:rPr lang="en-US" baseline="0" dirty="0" smtClean="0"/>
              <a:t> </a:t>
            </a:r>
            <a:r>
              <a:rPr lang="en-US" dirty="0" smtClean="0"/>
              <a:t>Computer Users Fellowship of Rotarians have hosted training sessions for Rotarians</a:t>
            </a:r>
            <a:r>
              <a:rPr lang="en-US" baseline="0" dirty="0" smtClean="0"/>
              <a:t> and the general public</a:t>
            </a:r>
            <a:r>
              <a:rPr lang="en-US" dirty="0" smtClean="0"/>
              <a:t>; and members of the International Fellowship of Rotarian Scuba Divers join local Rotary clubs to undertake service projects on each of their diving trips.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Currently, there are more than 70 </a:t>
            </a:r>
            <a:r>
              <a:rPr lang="en-US" baseline="0" dirty="0" smtClean="0"/>
              <a:t>official Rotary Fellowships registered with RI. One really good example of Rotary Fellowships organized around both a recreational activity and community service is the Fellowship Cycling to Serve. 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hrough cycling activities, this Fellowship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works to promote international understanding and peace.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Another</a:t>
            </a:r>
            <a:r>
              <a:rPr lang="en-US" baseline="0" dirty="0" smtClean="0"/>
              <a:t> great example is the BREW (Beers Rotarians Enjoy Worldwide) Fellowship, which donates 25% of their annual membership revenue to the Water and Sanitation Rotarian Action Group. During the 2017 RI Convention in Atlanta, BREWS donated US $2500 to WASRAG in support of water and sanitation projects. </a:t>
            </a:r>
          </a:p>
          <a:p>
            <a:pPr marL="0" indent="0">
              <a:buNone/>
            </a:pPr>
            <a:endParaRPr lang="en-US" baseline="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The Wine Appreciation Fellowship is a learning tool for those who are interested in expanding their knowledge and sharing ideas regarding all aspects of wine appreciation.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The fellowship has an email newsletter and members are encouraged to visit our interactive wine website 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www.rotarywine.net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) frequently for updates, features, articles and information on wine events and trips. Annual meetings are held at the RI International Conventions and are some of the most popular events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of the whole Convention.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Here we see</a:t>
            </a:r>
            <a:r>
              <a:rPr lang="en-US" baseline="0" dirty="0" smtClean="0"/>
              <a:t> just a small sampling of Rotary Fellowships:</a:t>
            </a:r>
            <a:br>
              <a:rPr lang="en-US" baseline="0" dirty="0" smtClean="0"/>
            </a:b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Skiing Fellowship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Antique Automobiles Fellowship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Yachting Fellowship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….and</a:t>
            </a:r>
            <a:r>
              <a:rPr lang="en-US" baseline="0" dirty="0" smtClean="0"/>
              <a:t> a few more. </a:t>
            </a:r>
            <a:br>
              <a:rPr lang="en-US" baseline="0" dirty="0" smtClean="0"/>
            </a:b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Photography Fellowship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Fellowship of Quilters and Fiber Artists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Fellowship of Scuba Divers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International Fellowship of Flying Rotarians</a:t>
            </a:r>
            <a:br>
              <a:rPr lang="en-US" baseline="0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10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While most day-to-day fellowship activities may take place online or through correspondence, the most successful fellowships facilitate regular opportunities for members to interact in person. For example, many</a:t>
            </a:r>
            <a:r>
              <a:rPr lang="en-US" baseline="0" dirty="0" smtClean="0"/>
              <a:t> of the s</a:t>
            </a:r>
            <a:r>
              <a:rPr lang="en-US" dirty="0" smtClean="0"/>
              <a:t>porting fellowships hold regional matches and world tournaments.</a:t>
            </a:r>
            <a:r>
              <a:rPr lang="en-US" baseline="0" dirty="0" smtClean="0"/>
              <a:t> F</a:t>
            </a:r>
            <a:r>
              <a:rPr lang="en-US" dirty="0" smtClean="0"/>
              <a:t>ellowships related to travel or excursions plan destination trips, while</a:t>
            </a:r>
            <a:r>
              <a:rPr lang="en-US" baseline="0" dirty="0" smtClean="0"/>
              <a:t> </a:t>
            </a:r>
            <a:r>
              <a:rPr lang="en-US" dirty="0" smtClean="0"/>
              <a:t>vocational fellowships often plan get-togethers at professional conferences and seminars. These types of activities will help maintain existing</a:t>
            </a:r>
            <a:r>
              <a:rPr lang="en-US" baseline="0" dirty="0" smtClean="0"/>
              <a:t> </a:t>
            </a:r>
            <a:r>
              <a:rPr lang="en-US" dirty="0" smtClean="0"/>
              <a:t>members’ interest in the fellowship and in Rotary,</a:t>
            </a:r>
            <a:r>
              <a:rPr lang="en-US" baseline="0" dirty="0" smtClean="0"/>
              <a:t> and will also attract new</a:t>
            </a:r>
            <a:r>
              <a:rPr lang="en-US" dirty="0" smtClean="0"/>
              <a:t> members.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To recap, Fellowships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Enrich the Rotary experience beyond a club or district;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Encourage engagement with other Rotarians, Rotaractors, program participants, and alumni from a variety of cultures and regions;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Unite people with a common interest from all over the world, which helps facilitate long-term friendships and a better understanding of the world.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Georgia" pitchFamily="18" charset="0"/>
              </a:rPr>
              <a:t>Fellowships</a:t>
            </a:r>
            <a:r>
              <a:rPr lang="en-US" baseline="0" dirty="0" smtClean="0">
                <a:solidFill>
                  <a:schemeClr val="accent2"/>
                </a:solidFill>
                <a:latin typeface="Georgia" pitchFamily="18" charset="0"/>
              </a:rPr>
              <a:t> also f</a:t>
            </a:r>
            <a:r>
              <a:rPr lang="en-US" dirty="0" smtClean="0">
                <a:solidFill>
                  <a:schemeClr val="accent2"/>
                </a:solidFill>
                <a:latin typeface="Georgia" pitchFamily="18" charset="0"/>
              </a:rPr>
              <a:t>urther vocational development through acquaintance with others of the same profession.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Georgia" pitchFamily="18" charset="0"/>
              </a:rPr>
              <a:t>They</a:t>
            </a:r>
            <a:r>
              <a:rPr lang="en-US" baseline="0" dirty="0" smtClean="0">
                <a:solidFill>
                  <a:schemeClr val="accent2"/>
                </a:solidFill>
                <a:latin typeface="Georgia" pitchFamily="18" charset="0"/>
              </a:rPr>
              <a:t> also allow individuals to </a:t>
            </a:r>
            <a:r>
              <a:rPr lang="en-US" baseline="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r>
              <a:rPr lang="en-US" dirty="0" smtClean="0">
                <a:latin typeface="Georgia" pitchFamily="18" charset="0"/>
              </a:rPr>
              <a:t>xplore new opportunities for service </a:t>
            </a:r>
            <a:endParaRPr lang="en-US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8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2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4" r:id="rId2"/>
    <p:sldLayoutId id="2147483715" r:id="rId3"/>
    <p:sldLayoutId id="2147483716" r:id="rId4"/>
    <p:sldLayoutId id="2147483717" r:id="rId5"/>
    <p:sldLayoutId id="2147483713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Rotary Fellowships  |  </a:t>
            </a:r>
            <a:fld id="{CF1A8821-C998-834A-B51E-54D54792926D}" type="slidenum">
              <a:rPr kumimoji="0" lang="en-US" sz="900" b="0" i="0" u="none" strike="noStrike" kern="1200" cap="none" spc="30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9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2" r:id="rId2"/>
    <p:sldLayoutId id="2147483705" r:id="rId3"/>
    <p:sldLayoutId id="2147483703" r:id="rId4"/>
    <p:sldLayoutId id="2147483718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Rotary Fellowships |  </a:t>
            </a:r>
            <a:fld id="{CF1A8821-C998-834A-B51E-54D54792926D}" type="slidenum">
              <a:rPr kumimoji="0" lang="en-US" sz="900" b="0" i="0" u="none" strike="noStrike" kern="1200" cap="none" spc="30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9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7" r:id="rId2"/>
    <p:sldLayoutId id="2147483710" r:id="rId3"/>
    <p:sldLayoutId id="2147483708" r:id="rId4"/>
    <p:sldLayoutId id="2147483719" r:id="rId5"/>
    <p:sldLayoutId id="2147483709" r:id="rId6"/>
    <p:sldLayoutId id="2147483720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fellowshi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otaryfellowships@rotary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fellowship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jpeg"/><Relationship Id="rId5" Type="http://schemas.openxmlformats.org/officeDocument/2006/relationships/hyperlink" Target="http://www.rotary.org/myrotary/en/document/885" TargetMode="External"/><Relationship Id="rId4" Type="http://schemas.openxmlformats.org/officeDocument/2006/relationships/hyperlink" Target="http://www.rotary.org/myrotary/en/document/88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otaryfellowships@rotary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otarianlawyersfellowship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www.rotarydlf.org/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cling2serve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achafr.eu/" TargetMode="External"/><Relationship Id="rId7" Type="http://schemas.openxmlformats.org/officeDocument/2006/relationships/hyperlink" Target="http://www.iyfr.net/t1/index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isfrski.org/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photofellowship.org/fom/" TargetMode="External"/><Relationship Id="rId7" Type="http://schemas.openxmlformats.org/officeDocument/2006/relationships/hyperlink" Target="http://www.iffr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rotariansquilt.org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://ifrsd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fr-international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ithf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3800"/>
            <a:ext cx="9296400" cy="990600"/>
          </a:xfrm>
        </p:spPr>
        <p:txBody>
          <a:bodyPr/>
          <a:lstStyle/>
          <a:p>
            <a:r>
              <a:rPr lang="en-US" b="1" dirty="0" smtClean="0"/>
              <a:t>Rotary Fellowships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08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 smtClean="0"/>
              <a:t>Join a Fellowship</a:t>
            </a:r>
            <a:endParaRPr lang="en-US" sz="3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70831" y="1219200"/>
            <a:ext cx="85343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dirty="0" smtClean="0">
                <a:latin typeface="Georgia" pitchFamily="18" charset="0"/>
                <a:cs typeface="Times New Roman" pitchFamily="18" charset="0"/>
              </a:rPr>
              <a:t>Join a Fellowship by contacting </a:t>
            </a:r>
            <a:r>
              <a:rPr lang="en-US" dirty="0">
                <a:latin typeface="Georgia" pitchFamily="18" charset="0"/>
                <a:cs typeface="Times New Roman" pitchFamily="18" charset="0"/>
              </a:rPr>
              <a:t>a group that interests </a:t>
            </a:r>
            <a:r>
              <a:rPr lang="en-US" dirty="0" smtClean="0">
                <a:latin typeface="Georgia" pitchFamily="18" charset="0"/>
                <a:cs typeface="Times New Roman" pitchFamily="18" charset="0"/>
              </a:rPr>
              <a:t>you. The full list of Fellowships can be found online: </a:t>
            </a:r>
            <a:r>
              <a:rPr lang="en-US" dirty="0" smtClean="0">
                <a:latin typeface="Georgia" pitchFamily="18" charset="0"/>
                <a:cs typeface="Times New Roman" pitchFamily="18" charset="0"/>
                <a:hlinkClick r:id="rId3"/>
              </a:rPr>
              <a:t>www.rotary.org/fellowships</a:t>
            </a:r>
            <a:endParaRPr lang="en-US" dirty="0" smtClean="0">
              <a:latin typeface="Georgia" pitchFamily="18" charset="0"/>
              <a:cs typeface="Times New Roman" pitchFamily="18" charset="0"/>
            </a:endParaRPr>
          </a:p>
          <a:p>
            <a:pPr eaLnBrk="1" hangingPunct="1"/>
            <a:endParaRPr lang="en-US" dirty="0">
              <a:latin typeface="Georgia" pitchFamily="18" charset="0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Georgia" pitchFamily="18" charset="0"/>
            </a:endParaRPr>
          </a:p>
          <a:p>
            <a:endParaRPr lang="en-US" dirty="0" smtClean="0">
              <a:solidFill>
                <a:schemeClr val="accent1"/>
              </a:solidFill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  <a:latin typeface="Georgia" pitchFamily="18" charset="0"/>
            </a:endParaRPr>
          </a:p>
          <a:p>
            <a:endParaRPr lang="en-US" dirty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 </a:t>
            </a:r>
          </a:p>
          <a:p>
            <a:endParaRPr lang="en-US" b="1" dirty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 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99623"/>
            <a:ext cx="5629760" cy="34963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6096000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International Fellowship of Rotarian Doctors and Health Professionals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9325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 smtClean="0"/>
              <a:t>Promoting Fellowships</a:t>
            </a:r>
            <a:endParaRPr lang="en-US" sz="3000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1524000"/>
            <a:ext cx="88138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Georgia" pitchFamily="18" charset="0"/>
              </a:rPr>
              <a:t>Publicize events and activities organized by Fellowships </a:t>
            </a:r>
            <a:r>
              <a:rPr lang="en-US" sz="2500" dirty="0">
                <a:latin typeface="Georgia" pitchFamily="18" charset="0"/>
              </a:rPr>
              <a:t>on your club or district website</a:t>
            </a:r>
          </a:p>
          <a:p>
            <a:endParaRPr lang="en-US" sz="2500" dirty="0">
              <a:solidFill>
                <a:schemeClr val="accent1"/>
              </a:solidFill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500" dirty="0">
                <a:solidFill>
                  <a:schemeClr val="accent1"/>
                </a:solidFill>
                <a:latin typeface="Georgia" pitchFamily="18" charset="0"/>
              </a:rPr>
              <a:t>Invite local </a:t>
            </a:r>
            <a:r>
              <a:rPr lang="en-US" sz="2500" dirty="0" smtClean="0">
                <a:solidFill>
                  <a:schemeClr val="accent1"/>
                </a:solidFill>
                <a:latin typeface="Georgia" pitchFamily="18" charset="0"/>
              </a:rPr>
              <a:t>Fellowship </a:t>
            </a:r>
            <a:r>
              <a:rPr lang="en-US" sz="2500" dirty="0">
                <a:solidFill>
                  <a:schemeClr val="accent1"/>
                </a:solidFill>
                <a:latin typeface="Georgia" pitchFamily="18" charset="0"/>
              </a:rPr>
              <a:t>officers to speak </a:t>
            </a:r>
            <a:r>
              <a:rPr lang="en-US" sz="2500" dirty="0" smtClean="0">
                <a:solidFill>
                  <a:schemeClr val="accent1"/>
                </a:solidFill>
                <a:latin typeface="Georgia" pitchFamily="18" charset="0"/>
              </a:rPr>
              <a:t>at a club meeting or district conference </a:t>
            </a:r>
            <a:r>
              <a:rPr lang="en-US" sz="2500" dirty="0">
                <a:solidFill>
                  <a:schemeClr val="accent1"/>
                </a:solidFill>
                <a:latin typeface="Georgia" pitchFamily="18" charset="0"/>
              </a:rPr>
              <a:t>about their </a:t>
            </a:r>
            <a:r>
              <a:rPr lang="en-US" sz="2500" dirty="0" smtClean="0">
                <a:solidFill>
                  <a:schemeClr val="accent1"/>
                </a:solidFill>
                <a:latin typeface="Georgia" pitchFamily="18" charset="0"/>
              </a:rPr>
              <a:t>activities and related service work.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500" dirty="0"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500" dirty="0">
                <a:latin typeface="Georgia" pitchFamily="18" charset="0"/>
              </a:rPr>
              <a:t>Seek out Rotarians who are outstanding in their professions or are enthusiastic about a hobby  and encourage them to join fellowships or develop new ones</a:t>
            </a:r>
            <a:r>
              <a:rPr lang="en-US" sz="2500" dirty="0" smtClean="0">
                <a:latin typeface="Georgia" pitchFamily="18" charset="0"/>
              </a:rPr>
              <a:t>.</a:t>
            </a:r>
            <a:endParaRPr lang="en-US" sz="25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9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 smtClean="0"/>
              <a:t>Organize a new Fellowship</a:t>
            </a:r>
            <a:endParaRPr lang="en-US" sz="3000" b="1" dirty="0"/>
          </a:p>
        </p:txBody>
      </p:sp>
      <p:sp>
        <p:nvSpPr>
          <p:cNvPr id="3" name="Rectangle 2"/>
          <p:cNvSpPr/>
          <p:nvPr/>
        </p:nvSpPr>
        <p:spPr>
          <a:xfrm>
            <a:off x="304800" y="1295400"/>
            <a:ext cx="8534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500" dirty="0" smtClean="0">
                <a:latin typeface="Georgia" pitchFamily="18" charset="0"/>
                <a:cs typeface="Times New Roman" pitchFamily="18" charset="0"/>
              </a:rPr>
              <a:t>Interested in starting a new international Fellowship on a new topic? Contact </a:t>
            </a:r>
            <a:r>
              <a:rPr lang="en-US" sz="2500" dirty="0">
                <a:latin typeface="Georgia" pitchFamily="18" charset="0"/>
                <a:cs typeface="Times New Roman" pitchFamily="18" charset="0"/>
              </a:rPr>
              <a:t>RI Staff  by writing to </a:t>
            </a:r>
            <a:r>
              <a:rPr lang="en-US" sz="2500" dirty="0" smtClean="0">
                <a:solidFill>
                  <a:schemeClr val="accent2"/>
                </a:solidFill>
                <a:latin typeface="Georgia" pitchFamily="18" charset="0"/>
                <a:cs typeface="Times New Roman" pitchFamily="18" charset="0"/>
                <a:hlinkClick r:id="rId3"/>
              </a:rPr>
              <a:t>Rotaryfellowships@rotary.org</a:t>
            </a:r>
            <a:r>
              <a:rPr lang="en-US" sz="2500" dirty="0" smtClean="0">
                <a:latin typeface="Georgia" pitchFamily="18" charset="0"/>
                <a:cs typeface="Times New Roman" pitchFamily="18" charset="0"/>
              </a:rPr>
              <a:t>.</a:t>
            </a:r>
            <a:endParaRPr lang="en-US" sz="2500" dirty="0">
              <a:latin typeface="Georg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" y="3396753"/>
            <a:ext cx="8305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accent1"/>
                </a:solidFill>
                <a:latin typeface="Georgia" pitchFamily="18" charset="0"/>
              </a:rPr>
              <a:t>A</a:t>
            </a:r>
            <a:r>
              <a:rPr lang="en-US" sz="2500" dirty="0" smtClean="0">
                <a:solidFill>
                  <a:schemeClr val="accent1"/>
                </a:solidFill>
                <a:latin typeface="Georgia" pitchFamily="18" charset="0"/>
              </a:rPr>
              <a:t>t least 25 potential </a:t>
            </a:r>
            <a:r>
              <a:rPr lang="en-US" sz="2500" dirty="0">
                <a:solidFill>
                  <a:schemeClr val="accent1"/>
                </a:solidFill>
                <a:latin typeface="Georgia" pitchFamily="18" charset="0"/>
              </a:rPr>
              <a:t>members, representing at least </a:t>
            </a:r>
            <a:r>
              <a:rPr lang="en-US" sz="2500" dirty="0" smtClean="0">
                <a:solidFill>
                  <a:schemeClr val="accent1"/>
                </a:solidFill>
                <a:latin typeface="Georgia" pitchFamily="18" charset="0"/>
              </a:rPr>
              <a:t>five 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Georgia" pitchFamily="18" charset="0"/>
              </a:rPr>
              <a:t>Completed </a:t>
            </a:r>
            <a:r>
              <a:rPr lang="en-US" sz="2500" dirty="0">
                <a:latin typeface="Georgia" pitchFamily="18" charset="0"/>
              </a:rPr>
              <a:t>application form </a:t>
            </a:r>
            <a:r>
              <a:rPr lang="en-US" sz="2500" dirty="0" smtClean="0">
                <a:latin typeface="Georgia" pitchFamily="18" charset="0"/>
              </a:rPr>
              <a:t>with </a:t>
            </a:r>
            <a:r>
              <a:rPr lang="en-US" sz="2500" dirty="0">
                <a:latin typeface="Georgia" pitchFamily="18" charset="0"/>
              </a:rPr>
              <a:t>a clear explanation </a:t>
            </a:r>
            <a:r>
              <a:rPr lang="en-US" sz="2500" dirty="0" smtClean="0">
                <a:latin typeface="Georgia" pitchFamily="18" charset="0"/>
              </a:rPr>
              <a:t>of </a:t>
            </a:r>
            <a:r>
              <a:rPr lang="en-US" sz="2500" dirty="0">
                <a:latin typeface="Georgia" pitchFamily="18" charset="0"/>
              </a:rPr>
              <a:t>the group’s </a:t>
            </a:r>
            <a:r>
              <a:rPr lang="en-US" sz="2500" dirty="0" smtClean="0">
                <a:latin typeface="Georgia" pitchFamily="18" charset="0"/>
              </a:rPr>
              <a:t>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accent1"/>
                </a:solidFill>
                <a:latin typeface="Georgia" pitchFamily="18" charset="0"/>
              </a:rPr>
              <a:t>Copy </a:t>
            </a:r>
            <a:r>
              <a:rPr lang="en-US" sz="2500" dirty="0">
                <a:solidFill>
                  <a:schemeClr val="accent1"/>
                </a:solidFill>
                <a:latin typeface="Georgia" pitchFamily="18" charset="0"/>
              </a:rPr>
              <a:t>of the group’s proposed </a:t>
            </a:r>
            <a:r>
              <a:rPr lang="en-US" sz="2500" dirty="0" smtClean="0">
                <a:solidFill>
                  <a:schemeClr val="accent1"/>
                </a:solidFill>
                <a:latin typeface="Georgia" pitchFamily="18" charset="0"/>
              </a:rPr>
              <a:t>bylaws</a:t>
            </a:r>
            <a:endParaRPr lang="en-US" sz="2500" dirty="0">
              <a:solidFill>
                <a:schemeClr val="accent1"/>
              </a:solidFill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Georgia" pitchFamily="18" charset="0"/>
              </a:rPr>
              <a:t>List </a:t>
            </a:r>
            <a:r>
              <a:rPr lang="en-US" sz="2500" dirty="0">
                <a:latin typeface="Georgia" pitchFamily="18" charset="0"/>
              </a:rPr>
              <a:t>of proposed officers and their </a:t>
            </a:r>
            <a:r>
              <a:rPr lang="en-US" sz="2500" dirty="0" smtClean="0">
                <a:latin typeface="Georgia" pitchFamily="18" charset="0"/>
              </a:rPr>
              <a:t>responsibilities</a:t>
            </a:r>
            <a:endParaRPr lang="en-US" sz="2500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895600"/>
            <a:ext cx="480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Georgia" pitchFamily="18" charset="0"/>
                <a:cs typeface="Times New Roman" pitchFamily="18" charset="0"/>
              </a:rPr>
              <a:t>You will </a:t>
            </a:r>
            <a:r>
              <a:rPr lang="en-US" sz="2500" b="1" dirty="0" smtClean="0">
                <a:latin typeface="Georgia" pitchFamily="18" charset="0"/>
                <a:cs typeface="Times New Roman" pitchFamily="18" charset="0"/>
              </a:rPr>
              <a:t>need:</a:t>
            </a:r>
            <a:endParaRPr lang="en-US" sz="2500" b="1" dirty="0">
              <a:solidFill>
                <a:schemeClr val="accent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92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1600200"/>
          </a:xfrm>
        </p:spPr>
        <p:txBody>
          <a:bodyPr lIns="0" tIns="0" rIns="0" bIns="0" anchor="ctr" anchorCtr="0"/>
          <a:lstStyle/>
          <a:p>
            <a:r>
              <a:rPr lang="en-US" sz="3600" b="1" dirty="0" smtClean="0"/>
              <a:t>Resources</a:t>
            </a:r>
            <a:endParaRPr lang="en-US" sz="3600" b="1" dirty="0">
              <a:solidFill>
                <a:schemeClr val="bg1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2824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 smtClean="0"/>
              <a:t>Resources</a:t>
            </a:r>
            <a:endParaRPr lang="en-US" sz="3000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1000" y="1152477"/>
            <a:ext cx="8257209" cy="50045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Georgia" pitchFamily="18" charset="0"/>
              </a:rPr>
              <a:t>For general program information, visit </a:t>
            </a:r>
            <a:r>
              <a:rPr lang="en-US" sz="2400" dirty="0" smtClean="0">
                <a:solidFill>
                  <a:schemeClr val="accent2"/>
                </a:solidFill>
                <a:latin typeface="Georgia" pitchFamily="18" charset="0"/>
                <a:hlinkClick r:id="rId3"/>
              </a:rPr>
              <a:t>www.rotary.org/fellowships</a:t>
            </a:r>
            <a:r>
              <a:rPr lang="en-US" sz="2400" dirty="0" smtClean="0">
                <a:latin typeface="Georgia" pitchFamily="18" charset="0"/>
              </a:rPr>
              <a:t>. Here you’ll find </a:t>
            </a:r>
            <a:r>
              <a:rPr lang="en-US" sz="2400" dirty="0">
                <a:latin typeface="Georgia" pitchFamily="18" charset="0"/>
              </a:rPr>
              <a:t>the following downloadable resources</a:t>
            </a:r>
            <a:r>
              <a:rPr lang="en-US" sz="2400" dirty="0" smtClean="0">
                <a:latin typeface="Georgia" pitchFamily="18" charset="0"/>
              </a:rPr>
              <a:t>:</a:t>
            </a:r>
            <a:r>
              <a:rPr lang="en-US" sz="2600" dirty="0" smtClean="0">
                <a:latin typeface="Georgia" pitchFamily="18" charset="0"/>
              </a:rPr>
              <a:t/>
            </a:r>
            <a:br>
              <a:rPr lang="en-US" sz="2600" dirty="0" smtClean="0">
                <a:latin typeface="Georgia" pitchFamily="18" charset="0"/>
              </a:rPr>
            </a:br>
            <a:endParaRPr lang="en-US" sz="2600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100" dirty="0" smtClean="0">
                <a:solidFill>
                  <a:schemeClr val="accent2"/>
                </a:solidFill>
                <a:latin typeface="Georgia" pitchFamily="18" charset="0"/>
                <a:hlinkClick r:id="rId4"/>
              </a:rPr>
              <a:t>Rotary </a:t>
            </a:r>
            <a:r>
              <a:rPr lang="en-US" sz="2100" dirty="0">
                <a:solidFill>
                  <a:schemeClr val="accent2"/>
                </a:solidFill>
                <a:latin typeface="Georgia" pitchFamily="18" charset="0"/>
                <a:hlinkClick r:id="rId4"/>
              </a:rPr>
              <a:t>Fellowships </a:t>
            </a:r>
            <a:r>
              <a:rPr lang="en-US" sz="2100" dirty="0" smtClean="0">
                <a:solidFill>
                  <a:schemeClr val="accent2"/>
                </a:solidFill>
                <a:latin typeface="Georgia" pitchFamily="18" charset="0"/>
                <a:hlinkClick r:id="rId4"/>
              </a:rPr>
              <a:t>Flier</a:t>
            </a:r>
            <a:endParaRPr lang="en-US" sz="2100" dirty="0">
              <a:solidFill>
                <a:schemeClr val="accent2"/>
              </a:solidFill>
              <a:latin typeface="Georgia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100" dirty="0" smtClean="0">
                <a:solidFill>
                  <a:schemeClr val="accent2"/>
                </a:solidFill>
                <a:latin typeface="Georgia" pitchFamily="18" charset="0"/>
                <a:hlinkClick r:id="rId5"/>
              </a:rPr>
              <a:t>Rotary </a:t>
            </a:r>
            <a:r>
              <a:rPr lang="en-US" sz="2100" dirty="0">
                <a:solidFill>
                  <a:schemeClr val="accent2"/>
                </a:solidFill>
                <a:latin typeface="Georgia" pitchFamily="18" charset="0"/>
                <a:hlinkClick r:id="rId5"/>
              </a:rPr>
              <a:t>Fellowships Officer Directory</a:t>
            </a:r>
            <a:endParaRPr lang="en-US" sz="2100" dirty="0">
              <a:solidFill>
                <a:schemeClr val="accent2"/>
              </a:solidFill>
              <a:latin typeface="Georgia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100" u="sng" dirty="0">
                <a:solidFill>
                  <a:srgbClr val="0720D7"/>
                </a:solidFill>
                <a:latin typeface="Georgia" pitchFamily="18" charset="0"/>
              </a:rPr>
              <a:t>Rotary Fellowships Application Form</a:t>
            </a:r>
          </a:p>
          <a:p>
            <a:endParaRPr lang="en-US" dirty="0">
              <a:latin typeface="Georg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6248151"/>
            <a:ext cx="30540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International Fellowship of Rotarian Photographers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767" y="3505200"/>
            <a:ext cx="6288506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82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1600200"/>
          </a:xfrm>
        </p:spPr>
        <p:txBody>
          <a:bodyPr lIns="0" tIns="0" rIns="0" bIns="0" anchor="ctr" anchorCtr="0"/>
          <a:lstStyle/>
          <a:p>
            <a:r>
              <a:rPr lang="en-US" sz="3600" b="1" dirty="0" smtClean="0"/>
              <a:t>Questions?</a:t>
            </a:r>
            <a:endParaRPr lang="en-US" sz="3600" b="1" dirty="0">
              <a:solidFill>
                <a:schemeClr val="bg1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4621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 smtClean="0"/>
              <a:t>Contact Rotary International</a:t>
            </a:r>
            <a:endParaRPr lang="en-US" sz="3000" b="1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447800" y="3048000"/>
            <a:ext cx="5105400" cy="4525963"/>
          </a:xfrm>
        </p:spPr>
        <p:txBody>
          <a:bodyPr/>
          <a:lstStyle/>
          <a:p>
            <a:endParaRPr lang="en-US" sz="2400" dirty="0">
              <a:latin typeface="Arial 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Arial "/>
              </a:rPr>
              <a:t/>
            </a:r>
            <a:br>
              <a:rPr lang="en-US" sz="2400" b="1" dirty="0" smtClean="0">
                <a:solidFill>
                  <a:schemeClr val="tx2"/>
                </a:solidFill>
                <a:latin typeface="Arial "/>
              </a:rPr>
            </a:br>
            <a:r>
              <a:rPr lang="en-US" sz="2400" b="1" dirty="0" smtClean="0">
                <a:solidFill>
                  <a:schemeClr val="tx2"/>
                </a:solidFill>
                <a:latin typeface="Arial "/>
              </a:rPr>
              <a:t>Rotary </a:t>
            </a:r>
            <a:r>
              <a:rPr lang="en-US" sz="2400" b="1" dirty="0">
                <a:solidFill>
                  <a:schemeClr val="tx2"/>
                </a:solidFill>
                <a:latin typeface="Arial "/>
              </a:rPr>
              <a:t>Service </a:t>
            </a:r>
            <a:r>
              <a:rPr lang="en-US" sz="2400" b="1" dirty="0" smtClean="0">
                <a:solidFill>
                  <a:schemeClr val="tx2"/>
                </a:solidFill>
                <a:latin typeface="Arial "/>
              </a:rPr>
              <a:t>and Engagement</a:t>
            </a:r>
            <a:endParaRPr lang="en-US" sz="2400" b="1" dirty="0">
              <a:solidFill>
                <a:schemeClr val="tx2"/>
              </a:solidFill>
              <a:latin typeface="Arial 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Arial "/>
              </a:rPr>
              <a:t>Email</a:t>
            </a:r>
            <a:r>
              <a:rPr lang="en-US" sz="2400" b="1" dirty="0">
                <a:solidFill>
                  <a:schemeClr val="tx2"/>
                </a:solidFill>
                <a:latin typeface="Arial "/>
              </a:rPr>
              <a:t>: </a:t>
            </a:r>
            <a:r>
              <a:rPr lang="en-US" sz="2400" dirty="0" smtClean="0">
                <a:latin typeface="Arial "/>
                <a:hlinkClick r:id="rId3"/>
              </a:rPr>
              <a:t>rotaryfellowships@rotary.org</a:t>
            </a:r>
            <a:r>
              <a:rPr lang="en-US" sz="2400" dirty="0" smtClean="0">
                <a:latin typeface="Arial "/>
              </a:rPr>
              <a:t> </a:t>
            </a:r>
            <a:endParaRPr lang="en-US" sz="2400" dirty="0">
              <a:latin typeface="Arial "/>
            </a:endParaRPr>
          </a:p>
          <a:p>
            <a:pPr marL="0" indent="0">
              <a:buNone/>
            </a:pPr>
            <a:endParaRPr lang="en-US" sz="2400" dirty="0" smtClean="0">
              <a:latin typeface="Arial "/>
            </a:endParaRPr>
          </a:p>
          <a:p>
            <a:endParaRPr lang="en-US" sz="2400" dirty="0">
              <a:latin typeface="Arial "/>
            </a:endParaRPr>
          </a:p>
        </p:txBody>
      </p:sp>
      <p:pic>
        <p:nvPicPr>
          <p:cNvPr id="8" name="Picture 2" descr="C:\Users\davisj\Desktop\RotarySignature_RGB-DRA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08012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What are </a:t>
            </a:r>
            <a:r>
              <a:rPr lang="en-US" sz="3000" b="1" dirty="0" smtClean="0"/>
              <a:t>Rotary Fellowships?</a:t>
            </a:r>
            <a:endParaRPr lang="en-US" sz="3000" b="1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348601"/>
            <a:ext cx="5791200" cy="4645819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600" dirty="0"/>
              <a:t> </a:t>
            </a:r>
            <a:r>
              <a:rPr lang="en-US" sz="2600" dirty="0" smtClean="0"/>
              <a:t>   Groups </a:t>
            </a:r>
            <a:r>
              <a:rPr lang="en-US" sz="2600" dirty="0"/>
              <a:t>of </a:t>
            </a:r>
            <a:r>
              <a:rPr lang="en-US" sz="2600" dirty="0" smtClean="0"/>
              <a:t>Rotarians, their family members as well as participants and alumni of all Rotary programs who connect to explore shared interests in: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sz="2700" dirty="0" smtClean="0">
                <a:solidFill>
                  <a:schemeClr val="accent1"/>
                </a:solidFill>
              </a:rPr>
              <a:t>Recreational Activities</a:t>
            </a:r>
          </a:p>
          <a:p>
            <a:pPr lvl="2">
              <a:lnSpc>
                <a:spcPct val="90000"/>
              </a:lnSpc>
            </a:pPr>
            <a:r>
              <a:rPr lang="en-US" sz="2700" dirty="0" smtClean="0">
                <a:solidFill>
                  <a:schemeClr val="accent1"/>
                </a:solidFill>
              </a:rPr>
              <a:t>Hobbies</a:t>
            </a:r>
          </a:p>
          <a:p>
            <a:pPr lvl="2">
              <a:lnSpc>
                <a:spcPct val="90000"/>
              </a:lnSpc>
            </a:pPr>
            <a:r>
              <a:rPr lang="en-US" sz="2700" dirty="0">
                <a:solidFill>
                  <a:schemeClr val="accent1"/>
                </a:solidFill>
              </a:rPr>
              <a:t>Sports</a:t>
            </a:r>
          </a:p>
          <a:p>
            <a:pPr lvl="2">
              <a:lnSpc>
                <a:spcPct val="90000"/>
              </a:lnSpc>
            </a:pPr>
            <a:r>
              <a:rPr lang="en-US" sz="2700" dirty="0">
                <a:solidFill>
                  <a:schemeClr val="accent1"/>
                </a:solidFill>
              </a:rPr>
              <a:t>Vocations</a:t>
            </a:r>
          </a:p>
          <a:p>
            <a:pPr lvl="2">
              <a:lnSpc>
                <a:spcPct val="90000"/>
              </a:lnSpc>
            </a:pPr>
            <a:r>
              <a:rPr lang="en-US" sz="2700" dirty="0" smtClean="0">
                <a:solidFill>
                  <a:schemeClr val="accent1"/>
                </a:solidFill>
              </a:rPr>
              <a:t>Rotary </a:t>
            </a:r>
            <a:r>
              <a:rPr lang="en-US" sz="2700" dirty="0">
                <a:solidFill>
                  <a:schemeClr val="accent1"/>
                </a:solidFill>
              </a:rPr>
              <a:t>H</a:t>
            </a:r>
            <a:r>
              <a:rPr lang="en-US" sz="2700" dirty="0" smtClean="0">
                <a:solidFill>
                  <a:schemeClr val="accent1"/>
                </a:solidFill>
              </a:rPr>
              <a:t>istory </a:t>
            </a:r>
            <a:r>
              <a:rPr lang="en-US" sz="2700" dirty="0">
                <a:solidFill>
                  <a:schemeClr val="accent1"/>
                </a:solidFill>
              </a:rPr>
              <a:t>&amp; C</a:t>
            </a:r>
            <a:r>
              <a:rPr lang="en-US" sz="2700" dirty="0" smtClean="0">
                <a:solidFill>
                  <a:schemeClr val="accent1"/>
                </a:solidFill>
              </a:rPr>
              <a:t>ulture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5673931" y="3467100"/>
            <a:ext cx="18181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Rotarian Lawyers Fellowship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73931" y="6245503"/>
            <a:ext cx="14638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Doll Lovers Fellowship</a:t>
            </a:r>
            <a:endParaRPr lang="en-US" sz="1000" dirty="0"/>
          </a:p>
        </p:txBody>
      </p:sp>
      <p:pic>
        <p:nvPicPr>
          <p:cNvPr id="9" name="Picture 1" descr="S:\Rotary Service Connections\Global Networking Groups\Electronic Photos\Lawyers\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031" y="1143000"/>
            <a:ext cx="3115733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S:\Rotary Service Connections\Global Networking Groups\Electronic Photos\Doll Lovers\Doll Lovers Fellowship_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031" y="3883839"/>
            <a:ext cx="3084397" cy="236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03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 smtClean="0"/>
              <a:t>Examples of Rotary Fellowships</a:t>
            </a:r>
            <a:endParaRPr lang="en-US" sz="3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1119654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eorgia" pitchFamily="18" charset="0"/>
              </a:rPr>
              <a:t>More than </a:t>
            </a:r>
            <a:r>
              <a:rPr lang="en-US" sz="3000" b="1" dirty="0" smtClean="0">
                <a:solidFill>
                  <a:schemeClr val="accent1"/>
                </a:solidFill>
                <a:latin typeface="Georgia" pitchFamily="18" charset="0"/>
              </a:rPr>
              <a:t>70</a:t>
            </a:r>
            <a:r>
              <a:rPr lang="en-US" sz="3000" dirty="0" smtClean="0">
                <a:solidFill>
                  <a:schemeClr val="accent1"/>
                </a:solidFill>
                <a:latin typeface="Georgia" pitchFamily="18" charset="0"/>
              </a:rPr>
              <a:t> Rotary Fellowships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are now </a:t>
            </a:r>
            <a:r>
              <a:rPr lang="en-US" sz="3000" dirty="0" smtClean="0">
                <a:latin typeface="Georgia" pitchFamily="18" charset="0"/>
              </a:rPr>
              <a:t>officially registered with Rotary International.</a:t>
            </a:r>
            <a:endParaRPr lang="en-US" sz="3000" dirty="0">
              <a:latin typeface="Georgi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7600" y="5856353"/>
            <a:ext cx="24897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/>
              <a:t>Internaitonal</a:t>
            </a:r>
            <a:r>
              <a:rPr lang="en-US" sz="1000" dirty="0" smtClean="0"/>
              <a:t> Fellowship </a:t>
            </a:r>
            <a:r>
              <a:rPr lang="en-US" sz="1000" dirty="0"/>
              <a:t>Cycling to Serve</a:t>
            </a:r>
          </a:p>
        </p:txBody>
      </p:sp>
      <p:pic>
        <p:nvPicPr>
          <p:cNvPr id="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429" y="2574298"/>
            <a:ext cx="4849371" cy="324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4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 smtClean="0"/>
              <a:t>Examples of Rotary Fellowships</a:t>
            </a:r>
            <a:endParaRPr lang="en-US" sz="3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4576762" cy="300196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8600" y="4144962"/>
            <a:ext cx="12089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BREW Fellowship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4686300" y="6332538"/>
            <a:ext cx="2470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Rotarian’s Wine Appreciation Fellowship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132138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 smtClean="0"/>
              <a:t>Examples of Rotary Fellowships</a:t>
            </a:r>
            <a:endParaRPr lang="en-US" sz="3000" b="1" dirty="0"/>
          </a:p>
        </p:txBody>
      </p:sp>
      <p:sp>
        <p:nvSpPr>
          <p:cNvPr id="8" name="Rectangle 7"/>
          <p:cNvSpPr/>
          <p:nvPr/>
        </p:nvSpPr>
        <p:spPr>
          <a:xfrm>
            <a:off x="5553363" y="3611720"/>
            <a:ext cx="11721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Skiing Fellowship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5522442" y="6269204"/>
            <a:ext cx="13195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Yachting Fellowship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228600" y="5356541"/>
            <a:ext cx="19928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Antique Automobiles Fellowship</a:t>
            </a:r>
            <a:endParaRPr lang="en-US" sz="1000" dirty="0"/>
          </a:p>
        </p:txBody>
      </p:sp>
      <p:pic>
        <p:nvPicPr>
          <p:cNvPr id="11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951910"/>
            <a:ext cx="504229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6" descr="C:\Users\SantosB\AppData\Local\Temp\OneNote\14.0\NNT\1\Mt Begbie Revelstok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763" y="1389220"/>
            <a:ext cx="3302000" cy="222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6063" y="4000101"/>
            <a:ext cx="3327399" cy="223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3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 smtClean="0"/>
              <a:t>Examples of Rotary Fellowships</a:t>
            </a:r>
            <a:endParaRPr lang="en-US" sz="3000" b="1" dirty="0"/>
          </a:p>
        </p:txBody>
      </p:sp>
      <p:sp>
        <p:nvSpPr>
          <p:cNvPr id="8" name="Rectangle 7"/>
          <p:cNvSpPr/>
          <p:nvPr/>
        </p:nvSpPr>
        <p:spPr>
          <a:xfrm>
            <a:off x="3359565" y="5659748"/>
            <a:ext cx="23182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Fellowship of Rotarian Photographers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3074230" y="3788958"/>
            <a:ext cx="28889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Rotarian Fellowship of Quilters and Fiber Artists</a:t>
            </a:r>
            <a:endParaRPr lang="en-US" sz="1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7096" y="5699254"/>
            <a:ext cx="30540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International Fellowship of Rotarian Photographers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50462" y="5700661"/>
            <a:ext cx="29787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International Fellowship of Rotarian Scuba Divers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06478" y="5885959"/>
            <a:ext cx="2624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000" dirty="0"/>
              <a:t>International Fellowship of Flying Rotarians</a:t>
            </a:r>
          </a:p>
        </p:txBody>
      </p:sp>
      <p:pic>
        <p:nvPicPr>
          <p:cNvPr id="12" name="Picture 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" y="1315910"/>
            <a:ext cx="2888835" cy="433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 descr="S:\Rotary Service Connections\Global Networking Groups\Electronic Photos\Quilters &amp; Fiber Artists\RotaryBea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796" y="1361829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S:\Rotary Service Connections\Global Networking Groups\Electronic Photos\Flying\Flying Fellowship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0362" y="4099711"/>
            <a:ext cx="2336667" cy="180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162" y="1315910"/>
            <a:ext cx="2819400" cy="434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4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 smtClean="0"/>
              <a:t>Examples of Rotary Fellowships</a:t>
            </a:r>
            <a:endParaRPr lang="en-US" sz="3000" b="1" dirty="0"/>
          </a:p>
        </p:txBody>
      </p:sp>
      <p:sp>
        <p:nvSpPr>
          <p:cNvPr id="3" name="Rectangle 2"/>
          <p:cNvSpPr/>
          <p:nvPr/>
        </p:nvSpPr>
        <p:spPr>
          <a:xfrm>
            <a:off x="3622292" y="1993486"/>
            <a:ext cx="4953000" cy="156966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The International Golfing Fellowship of Rotarians(IGFR) hosts tournaments around the world. </a:t>
            </a:r>
            <a:endParaRPr lang="en-US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82008" y="5839017"/>
            <a:ext cx="12282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Golfing Fellowship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647700" y="4210994"/>
            <a:ext cx="4572000" cy="120032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IGFR maintains connections with 13 different chapters from Lithuania to the United States. 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0600" y="3735548"/>
            <a:ext cx="12282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Golfing Fellowship</a:t>
            </a:r>
            <a:endParaRPr lang="en-US" sz="1000" dirty="0"/>
          </a:p>
        </p:txBody>
      </p:sp>
      <p:pic>
        <p:nvPicPr>
          <p:cNvPr id="9" name="Picture 5" descr="rotary_golf-1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1" y="1594138"/>
            <a:ext cx="3200400" cy="213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382008" y="3725657"/>
            <a:ext cx="3193284" cy="212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75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1600200"/>
          </a:xfrm>
        </p:spPr>
        <p:txBody>
          <a:bodyPr lIns="0" tIns="0" rIns="0" bIns="0" anchor="ctr" anchorCtr="0"/>
          <a:lstStyle/>
          <a:p>
            <a:r>
              <a:rPr lang="en-US" sz="3600" b="1" dirty="0" smtClean="0"/>
              <a:t>Get Involved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7173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 smtClean="0"/>
              <a:t>Benefits of Rotary Fellowships</a:t>
            </a:r>
            <a:endParaRPr lang="en-US" sz="3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Fellowships engage the family of Rotary through shared interests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1920" y="1295400"/>
            <a:ext cx="8739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Georgia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0" y="2631943"/>
            <a:ext cx="4370880" cy="3090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852" y="5745163"/>
            <a:ext cx="30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Surfers Unite Rotarian Fellowship</a:t>
            </a:r>
            <a:endParaRPr lang="en-US" sz="1100" dirty="0"/>
          </a:p>
        </p:txBody>
      </p:sp>
      <p:pic>
        <p:nvPicPr>
          <p:cNvPr id="8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344" y="2286000"/>
            <a:ext cx="415403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96359" y="6172200"/>
            <a:ext cx="27751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International Travel and Hosting Fellowship</a:t>
            </a:r>
          </a:p>
        </p:txBody>
      </p:sp>
    </p:spTree>
    <p:extLst>
      <p:ext uri="{BB962C8B-B14F-4D97-AF65-F5344CB8AC3E}">
        <p14:creationId xmlns:p14="http://schemas.microsoft.com/office/powerpoint/2010/main" val="415212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6" ma:contentTypeDescription="Create a new document." ma:contentTypeScope="" ma:versionID="1c567ca390b1b89cc578236ad1e22c02">
  <xsd:schema xmlns:xsd="http://www.w3.org/2001/XMLSchema" xmlns:xs="http://www.w3.org/2001/XMLSchema" xmlns:p="http://schemas.microsoft.com/office/2006/metadata/properties" xmlns:ns2="41d4868e-e7c5-4a0f-bea8-40f63a832f74" xmlns:ns3="069370df-1b75-469d-a9d4-424b0b9f5a67" targetNamespace="http://schemas.microsoft.com/office/2006/metadata/properties" ma:root="true" ma:fieldsID="ee3739f369905226239d112920442a65" ns2:_="" ns3:_="">
    <xsd:import namespace="41d4868e-e7c5-4a0f-bea8-40f63a832f74"/>
    <xsd:import namespace="069370df-1b75-469d-a9d4-424b0b9f5a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370df-1b75-469d-a9d4-424b0b9f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CE97EF-BBA7-485E-902F-28EB5718D276}"/>
</file>

<file path=customXml/itemProps2.xml><?xml version="1.0" encoding="utf-8"?>
<ds:datastoreItem xmlns:ds="http://schemas.openxmlformats.org/officeDocument/2006/customXml" ds:itemID="{3AD2A104-4A3B-4D53-802D-298E3EC2BFCD}"/>
</file>

<file path=customXml/itemProps3.xml><?xml version="1.0" encoding="utf-8"?>
<ds:datastoreItem xmlns:ds="http://schemas.openxmlformats.org/officeDocument/2006/customXml" ds:itemID="{A303B7FC-1594-408F-B5B0-A5C5727E1C9E}"/>
</file>

<file path=docProps/app.xml><?xml version="1.0" encoding="utf-8"?>
<Properties xmlns="http://schemas.openxmlformats.org/officeDocument/2006/extended-properties" xmlns:vt="http://schemas.openxmlformats.org/officeDocument/2006/docPropsVTypes">
  <Template>RICommunications_white</Template>
  <TotalTime>4500</TotalTime>
  <Words>1032</Words>
  <Application>Microsoft Office PowerPoint</Application>
  <PresentationFormat>On-screen Show (4:3)</PresentationFormat>
  <Paragraphs>122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</vt:lpstr>
      <vt:lpstr>Arial Narrow</vt:lpstr>
      <vt:lpstr>Calibri</vt:lpstr>
      <vt:lpstr>Georgia</vt:lpstr>
      <vt:lpstr>Times New Roman</vt:lpstr>
      <vt:lpstr>Wingdings</vt:lpstr>
      <vt:lpstr>ヒラギノ角ゴ Pro W3</vt:lpstr>
      <vt:lpstr>RICommunications_white</vt:lpstr>
      <vt:lpstr>Custom Design</vt:lpstr>
      <vt:lpstr>2_Custom Design</vt:lpstr>
      <vt:lpstr>Rotary Fellowships</vt:lpstr>
      <vt:lpstr>What are Rotary Fellowships?</vt:lpstr>
      <vt:lpstr>Examples of Rotary Fellowships</vt:lpstr>
      <vt:lpstr>Examples of Rotary Fellowships</vt:lpstr>
      <vt:lpstr>Examples of Rotary Fellowships</vt:lpstr>
      <vt:lpstr>Examples of Rotary Fellowships</vt:lpstr>
      <vt:lpstr>Examples of Rotary Fellowships</vt:lpstr>
      <vt:lpstr>Get Involved</vt:lpstr>
      <vt:lpstr>Benefits of Rotary Fellowships</vt:lpstr>
      <vt:lpstr>Join a Fellowship</vt:lpstr>
      <vt:lpstr>Promoting Fellowships</vt:lpstr>
      <vt:lpstr>Organize a new Fellowship</vt:lpstr>
      <vt:lpstr>Resources</vt:lpstr>
      <vt:lpstr>Resources</vt:lpstr>
      <vt:lpstr>Questions?</vt:lpstr>
      <vt:lpstr>Contact Rotary International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Davis</dc:creator>
  <cp:lastModifiedBy>Jessica Carlisle</cp:lastModifiedBy>
  <cp:revision>164</cp:revision>
  <cp:lastPrinted>2013-06-21T19:28:20Z</cp:lastPrinted>
  <dcterms:created xsi:type="dcterms:W3CDTF">2013-06-18T18:04:57Z</dcterms:created>
  <dcterms:modified xsi:type="dcterms:W3CDTF">2018-01-24T21:30:40Z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0x0101001C0041018965C148B8386E7CAFFFD3D7</vt:lpwstr>
  </property>
</Properties>
</file>