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62"/>
  </p:notesMasterIdLst>
  <p:sldIdLst>
    <p:sldId id="515" r:id="rId3"/>
    <p:sldId id="481" r:id="rId4"/>
    <p:sldId id="485" r:id="rId5"/>
    <p:sldId id="340" r:id="rId6"/>
    <p:sldId id="342" r:id="rId7"/>
    <p:sldId id="341" r:id="rId8"/>
    <p:sldId id="495" r:id="rId9"/>
    <p:sldId id="496" r:id="rId10"/>
    <p:sldId id="497" r:id="rId11"/>
    <p:sldId id="498" r:id="rId12"/>
    <p:sldId id="346" r:id="rId13"/>
    <p:sldId id="500" r:id="rId14"/>
    <p:sldId id="479" r:id="rId15"/>
    <p:sldId id="472" r:id="rId16"/>
    <p:sldId id="473" r:id="rId17"/>
    <p:sldId id="486" r:id="rId18"/>
    <p:sldId id="501" r:id="rId19"/>
    <p:sldId id="471" r:id="rId20"/>
    <p:sldId id="480" r:id="rId21"/>
    <p:sldId id="444" r:id="rId22"/>
    <p:sldId id="345" r:id="rId23"/>
    <p:sldId id="308" r:id="rId24"/>
    <p:sldId id="440" r:id="rId25"/>
    <p:sldId id="474" r:id="rId26"/>
    <p:sldId id="502" r:id="rId27"/>
    <p:sldId id="504" r:id="rId28"/>
    <p:sldId id="505" r:id="rId29"/>
    <p:sldId id="506" r:id="rId30"/>
    <p:sldId id="507" r:id="rId31"/>
    <p:sldId id="508" r:id="rId32"/>
    <p:sldId id="523" r:id="rId33"/>
    <p:sldId id="509" r:id="rId34"/>
    <p:sldId id="510" r:id="rId35"/>
    <p:sldId id="524" r:id="rId36"/>
    <p:sldId id="290" r:id="rId37"/>
    <p:sldId id="371" r:id="rId38"/>
    <p:sldId id="475" r:id="rId39"/>
    <p:sldId id="521" r:id="rId40"/>
    <p:sldId id="516" r:id="rId41"/>
    <p:sldId id="511" r:id="rId42"/>
    <p:sldId id="517" r:id="rId43"/>
    <p:sldId id="518" r:id="rId44"/>
    <p:sldId id="519" r:id="rId45"/>
    <p:sldId id="520" r:id="rId46"/>
    <p:sldId id="514" r:id="rId47"/>
    <p:sldId id="292" r:id="rId48"/>
    <p:sldId id="477" r:id="rId49"/>
    <p:sldId id="493" r:id="rId50"/>
    <p:sldId id="483" r:id="rId51"/>
    <p:sldId id="476" r:id="rId52"/>
    <p:sldId id="487" r:id="rId53"/>
    <p:sldId id="488" r:id="rId54"/>
    <p:sldId id="489" r:id="rId55"/>
    <p:sldId id="490" r:id="rId56"/>
    <p:sldId id="491" r:id="rId57"/>
    <p:sldId id="492" r:id="rId58"/>
    <p:sldId id="465" r:id="rId59"/>
    <p:sldId id="468" r:id="rId60"/>
    <p:sldId id="469"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2" autoAdjust="0"/>
    <p:restoredTop sz="86453" autoAdjust="0"/>
  </p:normalViewPr>
  <p:slideViewPr>
    <p:cSldViewPr>
      <p:cViewPr varScale="1">
        <p:scale>
          <a:sx n="65" d="100"/>
          <a:sy n="65" d="100"/>
        </p:scale>
        <p:origin x="72" y="60"/>
      </p:cViewPr>
      <p:guideLst>
        <p:guide orient="horz" pos="2160"/>
        <p:guide pos="2880"/>
      </p:guideLst>
    </p:cSldViewPr>
  </p:slideViewPr>
  <p:outlineViewPr>
    <p:cViewPr>
      <p:scale>
        <a:sx n="33" d="100"/>
        <a:sy n="33" d="100"/>
      </p:scale>
      <p:origin x="0" y="-840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7" d="100"/>
          <a:sy n="57" d="100"/>
        </p:scale>
        <p:origin x="2496"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C84B1-BAD6-43B3-A02C-14BF0F54D076}" type="datetimeFigureOut">
              <a:rPr lang="en-US" smtClean="0"/>
              <a:pPr/>
              <a:t>3/21/2015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0E5C2C-4127-454E-9C9A-5B15B5A399E7}" type="slidenum">
              <a:rPr lang="en-US" smtClean="0"/>
              <a:pPr/>
              <a:t>‹#›</a:t>
            </a:fld>
            <a:endParaRPr lang="en-US" dirty="0"/>
          </a:p>
        </p:txBody>
      </p:sp>
    </p:spTree>
    <p:extLst>
      <p:ext uri="{BB962C8B-B14F-4D97-AF65-F5344CB8AC3E}">
        <p14:creationId xmlns:p14="http://schemas.microsoft.com/office/powerpoint/2010/main" val="3159184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1</a:t>
            </a:fld>
            <a:endParaRPr lang="en-US" dirty="0"/>
          </a:p>
        </p:txBody>
      </p:sp>
    </p:spTree>
    <p:extLst>
      <p:ext uri="{BB962C8B-B14F-4D97-AF65-F5344CB8AC3E}">
        <p14:creationId xmlns:p14="http://schemas.microsoft.com/office/powerpoint/2010/main" val="3805072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11</a:t>
            </a:fld>
            <a:endParaRPr lang="en-US" dirty="0"/>
          </a:p>
        </p:txBody>
      </p:sp>
    </p:spTree>
    <p:extLst>
      <p:ext uri="{BB962C8B-B14F-4D97-AF65-F5344CB8AC3E}">
        <p14:creationId xmlns:p14="http://schemas.microsoft.com/office/powerpoint/2010/main" val="497353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08-09 obviously hurt</a:t>
            </a:r>
            <a:r>
              <a:rPr lang="en-US" baseline="0" dirty="0" smtClean="0"/>
              <a:t> the Endowment and the spending</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13</a:t>
            </a:fld>
            <a:endParaRPr lang="en-US" dirty="0"/>
          </a:p>
        </p:txBody>
      </p:sp>
    </p:spTree>
    <p:extLst>
      <p:ext uri="{BB962C8B-B14F-4D97-AF65-F5344CB8AC3E}">
        <p14:creationId xmlns:p14="http://schemas.microsoft.com/office/powerpoint/2010/main" val="1049513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Financial</a:t>
            </a:r>
            <a:r>
              <a:rPr lang="en-US" baseline="0" dirty="0" smtClean="0"/>
              <a:t> Crisis led to a rethink of spending strategies</a:t>
            </a:r>
          </a:p>
          <a:p>
            <a:r>
              <a:rPr lang="en-US" sz="1200" kern="1200" dirty="0" smtClean="0">
                <a:solidFill>
                  <a:schemeClr val="tx1"/>
                </a:solidFill>
                <a:effectLst/>
                <a:latin typeface="+mn-lt"/>
                <a:ea typeface="+mn-ea"/>
                <a:cs typeface="+mn-cs"/>
              </a:rPr>
              <a:t>I confirmed with TRF that each endowment gift is tracked separately and assigned a spending rate based on the rules.  The yearly spending rate for the overall endowment is a roll up of all the separate gift rates</a:t>
            </a:r>
          </a:p>
          <a:p>
            <a:r>
              <a:rPr lang="en-US" sz="1200" kern="120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14</a:t>
            </a:fld>
            <a:endParaRPr lang="en-US" dirty="0"/>
          </a:p>
        </p:txBody>
      </p:sp>
    </p:spTree>
    <p:extLst>
      <p:ext uri="{BB962C8B-B14F-4D97-AF65-F5344CB8AC3E}">
        <p14:creationId xmlns:p14="http://schemas.microsoft.com/office/powerpoint/2010/main" val="2942504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 Points – Goal is 1 Billion by 2025</a:t>
            </a:r>
          </a:p>
          <a:p>
            <a:r>
              <a:rPr lang="en-US" dirty="0" smtClean="0"/>
              <a:t>The $922 mil is 62%</a:t>
            </a:r>
            <a:r>
              <a:rPr lang="en-US" baseline="0" dirty="0" smtClean="0"/>
              <a:t> expectations </a:t>
            </a:r>
            <a:r>
              <a:rPr lang="en-US" dirty="0" smtClean="0"/>
              <a:t> -</a:t>
            </a:r>
            <a:r>
              <a:rPr lang="en-US" baseline="0" dirty="0" smtClean="0"/>
              <a:t> </a:t>
            </a:r>
            <a:r>
              <a:rPr lang="en-US" dirty="0" smtClean="0"/>
              <a:t>Made</a:t>
            </a:r>
            <a:r>
              <a:rPr lang="en-US" baseline="0" dirty="0" smtClean="0"/>
              <a:t> up of </a:t>
            </a:r>
            <a:r>
              <a:rPr lang="en-US" b="0" baseline="0" dirty="0" smtClean="0"/>
              <a:t>Benefactors</a:t>
            </a:r>
            <a:r>
              <a:rPr lang="en-US" baseline="0" dirty="0" smtClean="0"/>
              <a:t> and Bequest Society members</a:t>
            </a:r>
          </a:p>
          <a:p>
            <a:r>
              <a:rPr lang="en-US" baseline="0" dirty="0" smtClean="0"/>
              <a:t>If that’s you – No rush but you are being watched</a:t>
            </a:r>
          </a:p>
          <a:p>
            <a:r>
              <a:rPr lang="en-US" sz="1200" kern="1200" dirty="0" smtClean="0">
                <a:solidFill>
                  <a:schemeClr val="tx1"/>
                </a:solidFill>
                <a:effectLst/>
                <a:latin typeface="+mn-lt"/>
                <a:ea typeface="+mn-ea"/>
                <a:cs typeface="+mn-cs"/>
              </a:rPr>
              <a:t> I make the point that some people think we are at the 1 Billion target and choose to give elsewhere, we are not there yet</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15</a:t>
            </a:fld>
            <a:endParaRPr lang="en-US" dirty="0"/>
          </a:p>
        </p:txBody>
      </p:sp>
    </p:spTree>
    <p:extLst>
      <p:ext uri="{BB962C8B-B14F-4D97-AF65-F5344CB8AC3E}">
        <p14:creationId xmlns:p14="http://schemas.microsoft.com/office/powerpoint/2010/main" val="4285685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Existing Method of Funding Operating Expenses</a:t>
            </a:r>
            <a:r>
              <a:rPr lang="en-US" baseline="0" dirty="0" smtClean="0"/>
              <a:t> was to us Annual Fund Earnings </a:t>
            </a:r>
          </a:p>
          <a:p>
            <a:r>
              <a:rPr lang="en-US" baseline="0" dirty="0" smtClean="0"/>
              <a:t>Earnings is insufficient and Expenses Increasing</a:t>
            </a:r>
          </a:p>
          <a:p>
            <a:r>
              <a:rPr lang="en-US" baseline="0" dirty="0" smtClean="0"/>
              <a:t>No impact on any funding coming to the District</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16</a:t>
            </a:fld>
            <a:endParaRPr lang="en-US" dirty="0"/>
          </a:p>
        </p:txBody>
      </p:sp>
    </p:spTree>
    <p:extLst>
      <p:ext uri="{BB962C8B-B14F-4D97-AF65-F5344CB8AC3E}">
        <p14:creationId xmlns:p14="http://schemas.microsoft.com/office/powerpoint/2010/main" val="3389062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Hypothetical 1 mil , normal is closer</a:t>
            </a:r>
            <a:r>
              <a:rPr lang="en-US" baseline="0" dirty="0" smtClean="0"/>
              <a:t> to $500,000</a:t>
            </a:r>
          </a:p>
          <a:p>
            <a:r>
              <a:rPr lang="en-US" baseline="0" dirty="0" smtClean="0"/>
              <a:t>The Peace Scholar is ongoing Districts support of the Peace Centers</a:t>
            </a:r>
          </a:p>
          <a:p>
            <a:r>
              <a:rPr lang="en-US" baseline="0" dirty="0" smtClean="0"/>
              <a:t>The District Block Grant (aka District Grant) must be spent in the Rotary year or returned</a:t>
            </a:r>
          </a:p>
          <a:p>
            <a:r>
              <a:rPr lang="en-US" baseline="0" dirty="0" smtClean="0"/>
              <a:t>The DDF at the TRF level carries over</a:t>
            </a:r>
          </a:p>
          <a:p>
            <a:r>
              <a:rPr lang="en-US" baseline="0" dirty="0" smtClean="0"/>
              <a:t>The yellow GG is at max match $15,000</a:t>
            </a:r>
          </a:p>
          <a:p>
            <a:r>
              <a:rPr lang="en-US" baseline="0" dirty="0" smtClean="0"/>
              <a:t>This does not reflect the new Funding Model starting 1 July, I am working on those slides</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18</a:t>
            </a:fld>
            <a:endParaRPr lang="en-US" dirty="0"/>
          </a:p>
        </p:txBody>
      </p:sp>
    </p:spTree>
    <p:extLst>
      <p:ext uri="{BB962C8B-B14F-4D97-AF65-F5344CB8AC3E}">
        <p14:creationId xmlns:p14="http://schemas.microsoft.com/office/powerpoint/2010/main" val="1535469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5020 requests</a:t>
            </a:r>
            <a:r>
              <a:rPr lang="en-US" baseline="0" dirty="0" smtClean="0"/>
              <a:t> the full 50% of DDF</a:t>
            </a:r>
          </a:p>
          <a:p>
            <a:r>
              <a:rPr lang="en-US" baseline="0" dirty="0" smtClean="0"/>
              <a:t>The District signs an MOU with TRF each year and the District Foundation Chair must pass a graded test</a:t>
            </a:r>
          </a:p>
          <a:p>
            <a:r>
              <a:rPr lang="en-US" baseline="0" dirty="0" smtClean="0"/>
              <a:t>District and below operate on </a:t>
            </a:r>
            <a:r>
              <a:rPr lang="en-US" baseline="0" dirty="0" err="1" smtClean="0"/>
              <a:t>ClubRunner</a:t>
            </a:r>
            <a:r>
              <a:rPr lang="en-US" baseline="0" dirty="0" smtClean="0"/>
              <a:t>; District and above on MyRotary.org</a:t>
            </a:r>
          </a:p>
          <a:p>
            <a:r>
              <a:rPr lang="en-US" baseline="0" dirty="0" err="1" smtClean="0"/>
              <a:t>ClubRunner</a:t>
            </a:r>
            <a:r>
              <a:rPr lang="en-US" baseline="0" dirty="0" smtClean="0"/>
              <a:t> is to MyRotary.org as MSDOS is to IOS</a:t>
            </a:r>
          </a:p>
          <a:p>
            <a:r>
              <a:rPr lang="en-US" baseline="0" dirty="0" smtClean="0"/>
              <a:t>Can’t create the Spending plan until we have fleshed out all approved DCG’s</a:t>
            </a:r>
          </a:p>
          <a:p>
            <a:r>
              <a:rPr lang="en-US" baseline="0" dirty="0" smtClean="0"/>
              <a:t>The Spending Report goes thru an independent audit before being sent with the archived project reports to TRF</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19</a:t>
            </a:fld>
            <a:endParaRPr lang="en-US" dirty="0"/>
          </a:p>
        </p:txBody>
      </p:sp>
    </p:spTree>
    <p:extLst>
      <p:ext uri="{BB962C8B-B14F-4D97-AF65-F5344CB8AC3E}">
        <p14:creationId xmlns:p14="http://schemas.microsoft.com/office/powerpoint/2010/main" val="1219320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Key point – At District and below much looser</a:t>
            </a:r>
            <a:r>
              <a:rPr lang="en-US" baseline="0" dirty="0" smtClean="0"/>
              <a:t> criteria then District and above Areas of Focus</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20</a:t>
            </a:fld>
            <a:endParaRPr lang="en-US" dirty="0"/>
          </a:p>
        </p:txBody>
      </p:sp>
    </p:spTree>
    <p:extLst>
      <p:ext uri="{BB962C8B-B14F-4D97-AF65-F5344CB8AC3E}">
        <p14:creationId xmlns:p14="http://schemas.microsoft.com/office/powerpoint/2010/main" val="2767442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Very tight definitions, search Areas of Focus on MyRotary.org</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21</a:t>
            </a:fld>
            <a:endParaRPr lang="en-US" dirty="0"/>
          </a:p>
        </p:txBody>
      </p:sp>
    </p:spTree>
    <p:extLst>
      <p:ext uri="{BB962C8B-B14F-4D97-AF65-F5344CB8AC3E}">
        <p14:creationId xmlns:p14="http://schemas.microsoft.com/office/powerpoint/2010/main" val="1717351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22</a:t>
            </a:fld>
            <a:endParaRPr lang="en-US" dirty="0"/>
          </a:p>
        </p:txBody>
      </p:sp>
    </p:spTree>
    <p:extLst>
      <p:ext uri="{BB962C8B-B14F-4D97-AF65-F5344CB8AC3E}">
        <p14:creationId xmlns:p14="http://schemas.microsoft.com/office/powerpoint/2010/main" val="2974675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Main Point – Still need to attend formal Foundation training annually</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2</a:t>
            </a:fld>
            <a:endParaRPr lang="en-US" dirty="0"/>
          </a:p>
        </p:txBody>
      </p:sp>
    </p:spTree>
    <p:extLst>
      <p:ext uri="{BB962C8B-B14F-4D97-AF65-F5344CB8AC3E}">
        <p14:creationId xmlns:p14="http://schemas.microsoft.com/office/powerpoint/2010/main" val="2137093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Clubs must qualify annually</a:t>
            </a:r>
            <a:r>
              <a:rPr lang="en-US" baseline="0" dirty="0" smtClean="0"/>
              <a:t> – MOU each year and Foundation training each year</a:t>
            </a:r>
          </a:p>
          <a:p>
            <a:r>
              <a:rPr lang="en-US" baseline="0" dirty="0" smtClean="0"/>
              <a:t>Requires Rotarian involvement and club cash contribution</a:t>
            </a:r>
          </a:p>
          <a:p>
            <a:r>
              <a:rPr lang="en-US" baseline="0" dirty="0" smtClean="0"/>
              <a:t>Not a club entitlement First Come first served by merit</a:t>
            </a:r>
          </a:p>
          <a:p>
            <a:r>
              <a:rPr lang="en-US" baseline="0" dirty="0" smtClean="0"/>
              <a:t>MOU’s were the biggest delay this year.  MOU’s are a chain of custody and stewardship from TRF to end beneficiary </a:t>
            </a:r>
          </a:p>
          <a:p>
            <a:r>
              <a:rPr lang="en-US" baseline="0" dirty="0" smtClean="0"/>
              <a:t>Window opens April 1 to give the District and Clubs time to refine DCG’s and to begin creating the District Grant Spending Plan, this year the Spending plan did not go in till end of November because of MOU </a:t>
            </a:r>
            <a:r>
              <a:rPr lang="en-US" baseline="0" dirty="0" err="1" smtClean="0"/>
              <a:t>etc</a:t>
            </a:r>
            <a:r>
              <a:rPr lang="en-US" baseline="0" dirty="0" smtClean="0"/>
              <a:t> delays</a:t>
            </a:r>
          </a:p>
          <a:p>
            <a:r>
              <a:rPr lang="en-US" baseline="0" dirty="0" smtClean="0"/>
              <a:t>DCG Life cycle and templates available on </a:t>
            </a:r>
            <a:r>
              <a:rPr lang="en-US" baseline="0" dirty="0" err="1" smtClean="0"/>
              <a:t>Clubrunner</a:t>
            </a:r>
            <a:r>
              <a:rPr lang="en-US" baseline="0" dirty="0" smtClean="0"/>
              <a:t> grant site </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23</a:t>
            </a:fld>
            <a:endParaRPr lang="en-US" dirty="0"/>
          </a:p>
        </p:txBody>
      </p:sp>
    </p:spTree>
    <p:extLst>
      <p:ext uri="{BB962C8B-B14F-4D97-AF65-F5344CB8AC3E}">
        <p14:creationId xmlns:p14="http://schemas.microsoft.com/office/powerpoint/2010/main" val="6825561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did this year</a:t>
            </a:r>
          </a:p>
          <a:p>
            <a:r>
              <a:rPr lang="en-US" dirty="0" smtClean="0"/>
              <a:t>Interesting difference between BC &amp; WA – does this speak to differing country social safety nets?</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24</a:t>
            </a:fld>
            <a:endParaRPr lang="en-US" dirty="0"/>
          </a:p>
        </p:txBody>
      </p:sp>
    </p:spTree>
    <p:extLst>
      <p:ext uri="{BB962C8B-B14F-4D97-AF65-F5344CB8AC3E}">
        <p14:creationId xmlns:p14="http://schemas.microsoft.com/office/powerpoint/2010/main" val="32823637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2BE9FC-8E49-4BF7-A5F4-89497781E9A3}" type="slidenum">
              <a:rPr lang="en-US" smtClean="0"/>
              <a:pPr/>
              <a:t>26</a:t>
            </a:fld>
            <a:endParaRPr lang="en-US" dirty="0"/>
          </a:p>
        </p:txBody>
      </p:sp>
    </p:spTree>
    <p:extLst>
      <p:ext uri="{BB962C8B-B14F-4D97-AF65-F5344CB8AC3E}">
        <p14:creationId xmlns:p14="http://schemas.microsoft.com/office/powerpoint/2010/main" val="2481833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Very tight definitions, search Areas of Focus on MyRotary.org</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1573507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7A1576B-99B6-4290-80EE-28B12426259C}" type="slidenum">
              <a:rPr lang="en-US">
                <a:solidFill>
                  <a:prstClr val="black"/>
                </a:solidFill>
              </a:rPr>
              <a:pPr/>
              <a:t>28</a:t>
            </a:fld>
            <a:endParaRPr lang="en-US" dirty="0">
              <a:solidFill>
                <a:prstClr val="black"/>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8954644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Hypothetical 1 mil , normal is closer</a:t>
            </a:r>
            <a:r>
              <a:rPr lang="en-US" baseline="0" dirty="0" smtClean="0"/>
              <a:t> to $500,000</a:t>
            </a:r>
          </a:p>
          <a:p>
            <a:r>
              <a:rPr lang="en-US" baseline="0" dirty="0" smtClean="0"/>
              <a:t>The Peace Scholar is ongoing Districts support of the Peace Centers</a:t>
            </a:r>
          </a:p>
          <a:p>
            <a:r>
              <a:rPr lang="en-US" baseline="0" dirty="0" smtClean="0"/>
              <a:t>The District Block Grant (aka District Grant) must be spent in the Rotary year or returned</a:t>
            </a:r>
          </a:p>
          <a:p>
            <a:r>
              <a:rPr lang="en-US" baseline="0" dirty="0" smtClean="0"/>
              <a:t>The DDF at the TRF level carries over</a:t>
            </a:r>
          </a:p>
          <a:p>
            <a:r>
              <a:rPr lang="en-US" baseline="0" dirty="0" smtClean="0"/>
              <a:t>The yellow GG is at max match $15,000</a:t>
            </a:r>
          </a:p>
          <a:p>
            <a:r>
              <a:rPr lang="en-US" baseline="0" dirty="0" smtClean="0"/>
              <a:t>This does not reflect the new Funding Model starting 1 July, I am working on those slides</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9399477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35</a:t>
            </a:fld>
            <a:endParaRPr lang="en-US" dirty="0"/>
          </a:p>
        </p:txBody>
      </p:sp>
    </p:spTree>
    <p:extLst>
      <p:ext uri="{BB962C8B-B14F-4D97-AF65-F5344CB8AC3E}">
        <p14:creationId xmlns:p14="http://schemas.microsoft.com/office/powerpoint/2010/main" val="34009241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DRAS and GG Scholarships</a:t>
            </a:r>
          </a:p>
          <a:p>
            <a:r>
              <a:rPr lang="en-US" dirty="0" smtClean="0"/>
              <a:t>Note difference</a:t>
            </a:r>
            <a:r>
              <a:rPr lang="en-US" baseline="0" dirty="0" smtClean="0"/>
              <a:t> in criteria, above District TRF Areas of Focus</a:t>
            </a:r>
          </a:p>
          <a:p>
            <a:r>
              <a:rPr lang="en-US" baseline="0" dirty="0" smtClean="0"/>
              <a:t>This year both DRAS candidates were elevated and selected for GG Scholarships leaving that $ for additional DCGs</a:t>
            </a:r>
          </a:p>
          <a:p>
            <a:r>
              <a:rPr lang="en-US" baseline="0" dirty="0" smtClean="0"/>
              <a:t>Going forward the GG Scholarships do not get hit with the 5% fee because the $ is coming from the DDF at TRF, not from a cash contribution by the District.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 make the point that if the Scholarship committee is successful at elevating the DRAS to GG Scholar that means we have more money to spend locally, because the GG money comes out of the DDF at TRF level rather than if it were a DRAS coming out of the local “checkbook” , leaving the local money for DCG’s.</a:t>
            </a:r>
          </a:p>
          <a:p>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36</a:t>
            </a:fld>
            <a:endParaRPr lang="en-US" dirty="0"/>
          </a:p>
        </p:txBody>
      </p:sp>
    </p:spTree>
    <p:extLst>
      <p:ext uri="{BB962C8B-B14F-4D97-AF65-F5344CB8AC3E}">
        <p14:creationId xmlns:p14="http://schemas.microsoft.com/office/powerpoint/2010/main" val="10342339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Club support and preparation is the key difference</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37</a:t>
            </a:fld>
            <a:endParaRPr lang="en-US" dirty="0"/>
          </a:p>
        </p:txBody>
      </p:sp>
    </p:spTree>
    <p:extLst>
      <p:ext uri="{BB962C8B-B14F-4D97-AF65-F5344CB8AC3E}">
        <p14:creationId xmlns:p14="http://schemas.microsoft.com/office/powerpoint/2010/main" val="20937307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39</a:t>
            </a:fld>
            <a:endParaRPr lang="en-US" dirty="0"/>
          </a:p>
        </p:txBody>
      </p:sp>
    </p:spTree>
    <p:extLst>
      <p:ext uri="{BB962C8B-B14F-4D97-AF65-F5344CB8AC3E}">
        <p14:creationId xmlns:p14="http://schemas.microsoft.com/office/powerpoint/2010/main" val="1369919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Slide Number Placeholder 6"/>
          <p:cNvSpPr>
            <a:spLocks noGrp="1"/>
          </p:cNvSpPr>
          <p:nvPr>
            <p:ph type="sldNum" sz="quarter" idx="5"/>
          </p:nvPr>
        </p:nvSpPr>
        <p:spPr>
          <a:noFill/>
        </p:spPr>
        <p:txBody>
          <a:bodyPr/>
          <a:lstStyle>
            <a:lvl1pPr defTabSz="909924" eaLnBrk="0" hangingPunct="0">
              <a:defRPr>
                <a:solidFill>
                  <a:schemeClr val="tx1"/>
                </a:solidFill>
                <a:latin typeface="Arial" pitchFamily="34" charset="0"/>
                <a:cs typeface="Arial" pitchFamily="34" charset="0"/>
              </a:defRPr>
            </a:lvl1pPr>
            <a:lvl2pPr marL="731691" indent="-281419" defTabSz="909924" eaLnBrk="0" hangingPunct="0">
              <a:defRPr>
                <a:solidFill>
                  <a:schemeClr val="tx1"/>
                </a:solidFill>
                <a:latin typeface="Arial" pitchFamily="34" charset="0"/>
                <a:cs typeface="Arial" pitchFamily="34" charset="0"/>
              </a:defRPr>
            </a:lvl2pPr>
            <a:lvl3pPr marL="1125679" indent="-225136" defTabSz="909924" eaLnBrk="0" hangingPunct="0">
              <a:defRPr>
                <a:solidFill>
                  <a:schemeClr val="tx1"/>
                </a:solidFill>
                <a:latin typeface="Arial" pitchFamily="34" charset="0"/>
                <a:cs typeface="Arial" pitchFamily="34" charset="0"/>
              </a:defRPr>
            </a:lvl3pPr>
            <a:lvl4pPr marL="1575950" indent="-225136" defTabSz="909924" eaLnBrk="0" hangingPunct="0">
              <a:defRPr>
                <a:solidFill>
                  <a:schemeClr val="tx1"/>
                </a:solidFill>
                <a:latin typeface="Arial" pitchFamily="34" charset="0"/>
                <a:cs typeface="Arial" pitchFamily="34" charset="0"/>
              </a:defRPr>
            </a:lvl4pPr>
            <a:lvl5pPr marL="2026221" indent="-225136" defTabSz="909924" eaLnBrk="0" hangingPunct="0">
              <a:defRPr>
                <a:solidFill>
                  <a:schemeClr val="tx1"/>
                </a:solidFill>
                <a:latin typeface="Arial" pitchFamily="34" charset="0"/>
                <a:cs typeface="Arial" pitchFamily="34" charset="0"/>
              </a:defRPr>
            </a:lvl5pPr>
            <a:lvl6pPr marL="2476493" indent="-225136" defTabSz="909924" eaLnBrk="0" fontAlgn="base" hangingPunct="0">
              <a:spcBef>
                <a:spcPct val="0"/>
              </a:spcBef>
              <a:spcAft>
                <a:spcPct val="0"/>
              </a:spcAft>
              <a:defRPr>
                <a:solidFill>
                  <a:schemeClr val="tx1"/>
                </a:solidFill>
                <a:latin typeface="Arial" pitchFamily="34" charset="0"/>
                <a:cs typeface="Arial" pitchFamily="34" charset="0"/>
              </a:defRPr>
            </a:lvl6pPr>
            <a:lvl7pPr marL="2926765" indent="-225136" defTabSz="909924" eaLnBrk="0" fontAlgn="base" hangingPunct="0">
              <a:spcBef>
                <a:spcPct val="0"/>
              </a:spcBef>
              <a:spcAft>
                <a:spcPct val="0"/>
              </a:spcAft>
              <a:defRPr>
                <a:solidFill>
                  <a:schemeClr val="tx1"/>
                </a:solidFill>
                <a:latin typeface="Arial" pitchFamily="34" charset="0"/>
                <a:cs typeface="Arial" pitchFamily="34" charset="0"/>
              </a:defRPr>
            </a:lvl7pPr>
            <a:lvl8pPr marL="3377035" indent="-225136" defTabSz="909924" eaLnBrk="0" fontAlgn="base" hangingPunct="0">
              <a:spcBef>
                <a:spcPct val="0"/>
              </a:spcBef>
              <a:spcAft>
                <a:spcPct val="0"/>
              </a:spcAft>
              <a:defRPr>
                <a:solidFill>
                  <a:schemeClr val="tx1"/>
                </a:solidFill>
                <a:latin typeface="Arial" pitchFamily="34" charset="0"/>
                <a:cs typeface="Arial" pitchFamily="34" charset="0"/>
              </a:defRPr>
            </a:lvl8pPr>
            <a:lvl9pPr marL="3827306" indent="-225136" defTabSz="909924"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C4753CB4-96D7-47F7-B40F-2AD72D030216}" type="slidenum">
              <a:rPr lang="en-US" smtClean="0"/>
              <a:pPr eaLnBrk="1" hangingPunct="1"/>
              <a:t>3</a:t>
            </a:fld>
            <a:endParaRPr lang="en-US" dirty="0" smtClean="0"/>
          </a:p>
        </p:txBody>
      </p:sp>
      <p:sp>
        <p:nvSpPr>
          <p:cNvPr id="38916" name="Rectangle 7"/>
          <p:cNvSpPr txBox="1">
            <a:spLocks noGrp="1" noChangeArrowheads="1"/>
          </p:cNvSpPr>
          <p:nvPr/>
        </p:nvSpPr>
        <p:spPr bwMode="auto">
          <a:xfrm>
            <a:off x="3884028" y="8685071"/>
            <a:ext cx="2972421" cy="457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67" tIns="45534" rIns="91067" bIns="45534" anchor="b"/>
          <a:lstStyle>
            <a:lvl1pPr defTabSz="966788" eaLnBrk="0" hangingPunct="0">
              <a:defRPr>
                <a:solidFill>
                  <a:schemeClr val="tx1"/>
                </a:solidFill>
                <a:latin typeface="Arial" pitchFamily="34" charset="0"/>
                <a:cs typeface="Arial" pitchFamily="34" charset="0"/>
              </a:defRPr>
            </a:lvl1pPr>
            <a:lvl2pPr marL="742950" indent="-285750" defTabSz="966788" eaLnBrk="0" hangingPunct="0">
              <a:defRPr>
                <a:solidFill>
                  <a:schemeClr val="tx1"/>
                </a:solidFill>
                <a:latin typeface="Arial" pitchFamily="34" charset="0"/>
                <a:cs typeface="Arial" pitchFamily="34" charset="0"/>
              </a:defRPr>
            </a:lvl2pPr>
            <a:lvl3pPr marL="1143000" indent="-228600" defTabSz="966788" eaLnBrk="0" hangingPunct="0">
              <a:defRPr>
                <a:solidFill>
                  <a:schemeClr val="tx1"/>
                </a:solidFill>
                <a:latin typeface="Arial" pitchFamily="34" charset="0"/>
                <a:cs typeface="Arial" pitchFamily="34" charset="0"/>
              </a:defRPr>
            </a:lvl3pPr>
            <a:lvl4pPr marL="1600200" indent="-228600" defTabSz="966788" eaLnBrk="0" hangingPunct="0">
              <a:defRPr>
                <a:solidFill>
                  <a:schemeClr val="tx1"/>
                </a:solidFill>
                <a:latin typeface="Arial" pitchFamily="34" charset="0"/>
                <a:cs typeface="Arial" pitchFamily="34" charset="0"/>
              </a:defRPr>
            </a:lvl4pPr>
            <a:lvl5pPr marL="2057400" indent="-228600" defTabSz="966788" eaLnBrk="0" hangingPunct="0">
              <a:defRPr>
                <a:solidFill>
                  <a:schemeClr val="tx1"/>
                </a:solidFill>
                <a:latin typeface="Arial"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Arial"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Arial"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Arial"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fld id="{46067DCB-096E-45C7-917B-2B68A03FFEF9}" type="slidenum">
              <a:rPr lang="en-US" sz="1100">
                <a:ea typeface="MS PGothic" pitchFamily="34" charset="-128"/>
              </a:rPr>
              <a:pPr algn="r" eaLnBrk="1" hangingPunct="1"/>
              <a:t>3</a:t>
            </a:fld>
            <a:endParaRPr lang="en-US" sz="1100" dirty="0">
              <a:ea typeface="MS PGothic" pitchFamily="34" charset="-128"/>
            </a:endParaRPr>
          </a:p>
        </p:txBody>
      </p:sp>
      <p:sp>
        <p:nvSpPr>
          <p:cNvPr id="38917" name="Rectangle 2"/>
          <p:cNvSpPr>
            <a:spLocks noGrp="1" noRot="1" noChangeAspect="1" noChangeArrowheads="1" noTextEdit="1"/>
          </p:cNvSpPr>
          <p:nvPr>
            <p:ph type="sldImg"/>
          </p:nvPr>
        </p:nvSpPr>
        <p:spPr bwMode="auto">
          <a:xfrm>
            <a:off x="1347788" y="303213"/>
            <a:ext cx="3862387" cy="28971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8" name="Rectangle 3"/>
          <p:cNvSpPr>
            <a:spLocks noGrp="1" noChangeArrowheads="1"/>
          </p:cNvSpPr>
          <p:nvPr>
            <p:ph type="body" idx="1"/>
          </p:nvPr>
        </p:nvSpPr>
        <p:spPr>
          <a:xfrm>
            <a:off x="378931" y="3278514"/>
            <a:ext cx="6171579" cy="5516576"/>
          </a:xfrm>
          <a:noFill/>
        </p:spPr>
        <p:txBody>
          <a:bodyPr lIns="91067" tIns="45534" rIns="91067" bIns="45534"/>
          <a:lstStyle/>
          <a:p>
            <a:r>
              <a:rPr lang="en-US" b="1" dirty="0" smtClean="0">
                <a:latin typeface="+mn-lt"/>
                <a:cs typeface="+mn-cs"/>
              </a:rPr>
              <a:t>Main Point – IF you were familiar with the Grants in the past this may be disorienting </a:t>
            </a:r>
            <a:endParaRPr lang="en-US" dirty="0" smtClean="0">
              <a:latin typeface="+mn-lt"/>
              <a:cs typeface="+mn-cs"/>
            </a:endParaRPr>
          </a:p>
          <a:p>
            <a:r>
              <a:rPr lang="en-US" dirty="0" smtClean="0">
                <a:latin typeface="+mn-lt"/>
                <a:cs typeface="+mn-cs"/>
              </a:rPr>
              <a:t> </a:t>
            </a:r>
          </a:p>
          <a:p>
            <a:r>
              <a:rPr lang="en-US" dirty="0" smtClean="0">
                <a:latin typeface="+mn-lt"/>
                <a:cs typeface="+mn-cs"/>
              </a:rPr>
              <a:t> </a:t>
            </a:r>
            <a:endParaRPr lang="en-US" dirty="0">
              <a:latin typeface="+mn-lt"/>
              <a:cs typeface="+mn-cs"/>
            </a:endParaRPr>
          </a:p>
        </p:txBody>
      </p:sp>
    </p:spTree>
    <p:extLst>
      <p:ext uri="{BB962C8B-B14F-4D97-AF65-F5344CB8AC3E}">
        <p14:creationId xmlns:p14="http://schemas.microsoft.com/office/powerpoint/2010/main" val="8622514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US, UK, Australia, Sweden, Japan and Thailand Room and Board,</a:t>
            </a:r>
            <a:r>
              <a:rPr lang="en-CA" baseline="0" dirty="0" smtClean="0"/>
              <a:t> tuition and books, and travel expenses are covered by the scholarship</a:t>
            </a:r>
            <a:endParaRPr lang="en-CA" dirty="0"/>
          </a:p>
        </p:txBody>
      </p:sp>
      <p:sp>
        <p:nvSpPr>
          <p:cNvPr id="4" name="Slide Number Placeholder 3"/>
          <p:cNvSpPr>
            <a:spLocks noGrp="1"/>
          </p:cNvSpPr>
          <p:nvPr>
            <p:ph type="sldNum" sz="quarter" idx="10"/>
          </p:nvPr>
        </p:nvSpPr>
        <p:spPr/>
        <p:txBody>
          <a:bodyPr/>
          <a:lstStyle/>
          <a:p>
            <a:fld id="{20E5F7D6-BCD7-4738-BC81-E7D78C5ECBE7}" type="slidenum">
              <a:rPr lang="en-US" smtClean="0"/>
              <a:pPr/>
              <a:t>40</a:t>
            </a:fld>
            <a:endParaRPr lang="en-US" dirty="0"/>
          </a:p>
        </p:txBody>
      </p:sp>
    </p:spTree>
    <p:extLst>
      <p:ext uri="{BB962C8B-B14F-4D97-AF65-F5344CB8AC3E}">
        <p14:creationId xmlns:p14="http://schemas.microsoft.com/office/powerpoint/2010/main" val="6415952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41</a:t>
            </a:fld>
            <a:endParaRPr lang="en-US" dirty="0"/>
          </a:p>
        </p:txBody>
      </p:sp>
    </p:spTree>
    <p:extLst>
      <p:ext uri="{BB962C8B-B14F-4D97-AF65-F5344CB8AC3E}">
        <p14:creationId xmlns:p14="http://schemas.microsoft.com/office/powerpoint/2010/main" val="13424740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42</a:t>
            </a:fld>
            <a:endParaRPr lang="en-US" dirty="0"/>
          </a:p>
        </p:txBody>
      </p:sp>
    </p:spTree>
    <p:extLst>
      <p:ext uri="{BB962C8B-B14F-4D97-AF65-F5344CB8AC3E}">
        <p14:creationId xmlns:p14="http://schemas.microsoft.com/office/powerpoint/2010/main" val="7478217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43</a:t>
            </a:fld>
            <a:endParaRPr lang="en-US" dirty="0"/>
          </a:p>
        </p:txBody>
      </p:sp>
    </p:spTree>
    <p:extLst>
      <p:ext uri="{BB962C8B-B14F-4D97-AF65-F5344CB8AC3E}">
        <p14:creationId xmlns:p14="http://schemas.microsoft.com/office/powerpoint/2010/main" val="12111272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itchFamily="34" charset="0"/>
                <a:ea typeface="ヒラギノ角ゴ Pro W3" pitchFamily="-84" charset="-128"/>
              </a:defRPr>
            </a:lvl1pPr>
            <a:lvl2pPr marL="742909" indent="-285734">
              <a:defRPr sz="2400">
                <a:solidFill>
                  <a:schemeClr val="tx1"/>
                </a:solidFill>
                <a:latin typeface="Verdana" pitchFamily="34" charset="0"/>
                <a:ea typeface="ヒラギノ角ゴ Pro W3" pitchFamily="-84" charset="-128"/>
              </a:defRPr>
            </a:lvl2pPr>
            <a:lvl3pPr marL="1142937" indent="-228587">
              <a:defRPr sz="2400">
                <a:solidFill>
                  <a:schemeClr val="tx1"/>
                </a:solidFill>
                <a:latin typeface="Verdana" pitchFamily="34" charset="0"/>
                <a:ea typeface="ヒラギノ角ゴ Pro W3" pitchFamily="-84" charset="-128"/>
              </a:defRPr>
            </a:lvl3pPr>
            <a:lvl4pPr marL="1600112" indent="-228587">
              <a:defRPr sz="2400">
                <a:solidFill>
                  <a:schemeClr val="tx1"/>
                </a:solidFill>
                <a:latin typeface="Verdana" pitchFamily="34" charset="0"/>
                <a:ea typeface="ヒラギノ角ゴ Pro W3" pitchFamily="-84" charset="-128"/>
              </a:defRPr>
            </a:lvl4pPr>
            <a:lvl5pPr marL="2057287" indent="-228587">
              <a:defRPr sz="2400">
                <a:solidFill>
                  <a:schemeClr val="tx1"/>
                </a:solidFill>
                <a:latin typeface="Verdana" pitchFamily="34" charset="0"/>
                <a:ea typeface="ヒラギノ角ゴ Pro W3" pitchFamily="-84" charset="-128"/>
              </a:defRPr>
            </a:lvl5pPr>
            <a:lvl6pPr marL="2514461" indent="-228587" eaLnBrk="0" fontAlgn="base" hangingPunct="0">
              <a:spcBef>
                <a:spcPct val="0"/>
              </a:spcBef>
              <a:spcAft>
                <a:spcPct val="0"/>
              </a:spcAft>
              <a:defRPr sz="2400">
                <a:solidFill>
                  <a:schemeClr val="tx1"/>
                </a:solidFill>
                <a:latin typeface="Verdana" pitchFamily="34" charset="0"/>
                <a:ea typeface="ヒラギノ角ゴ Pro W3" pitchFamily="-84" charset="-128"/>
              </a:defRPr>
            </a:lvl6pPr>
            <a:lvl7pPr marL="2971635" indent="-228587" eaLnBrk="0" fontAlgn="base" hangingPunct="0">
              <a:spcBef>
                <a:spcPct val="0"/>
              </a:spcBef>
              <a:spcAft>
                <a:spcPct val="0"/>
              </a:spcAft>
              <a:defRPr sz="2400">
                <a:solidFill>
                  <a:schemeClr val="tx1"/>
                </a:solidFill>
                <a:latin typeface="Verdana" pitchFamily="34" charset="0"/>
                <a:ea typeface="ヒラギノ角ゴ Pro W3" pitchFamily="-84" charset="-128"/>
              </a:defRPr>
            </a:lvl7pPr>
            <a:lvl8pPr marL="3428810" indent="-228587" eaLnBrk="0" fontAlgn="base" hangingPunct="0">
              <a:spcBef>
                <a:spcPct val="0"/>
              </a:spcBef>
              <a:spcAft>
                <a:spcPct val="0"/>
              </a:spcAft>
              <a:defRPr sz="2400">
                <a:solidFill>
                  <a:schemeClr val="tx1"/>
                </a:solidFill>
                <a:latin typeface="Verdana" pitchFamily="34" charset="0"/>
                <a:ea typeface="ヒラギノ角ゴ Pro W3" pitchFamily="-84" charset="-128"/>
              </a:defRPr>
            </a:lvl8pPr>
            <a:lvl9pPr marL="3885985" indent="-228587" eaLnBrk="0" fontAlgn="base" hangingPunct="0">
              <a:spcBef>
                <a:spcPct val="0"/>
              </a:spcBef>
              <a:spcAft>
                <a:spcPct val="0"/>
              </a:spcAft>
              <a:defRPr sz="2400">
                <a:solidFill>
                  <a:schemeClr val="tx1"/>
                </a:solidFill>
                <a:latin typeface="Verdana" pitchFamily="34" charset="0"/>
                <a:ea typeface="ヒラギノ角ゴ Pro W3" pitchFamily="-84" charset="-128"/>
              </a:defRPr>
            </a:lvl9pPr>
          </a:lstStyle>
          <a:p>
            <a:fld id="{0C642068-32E7-447B-A759-32876A14A79A}" type="slidenum">
              <a:rPr lang="en-US" altLang="en-US" sz="1200">
                <a:latin typeface="Arial" pitchFamily="34" charset="0"/>
              </a:rPr>
              <a:pPr/>
              <a:t>44</a:t>
            </a:fld>
            <a:endParaRPr lang="en-US" altLang="en-US" sz="1200" dirty="0">
              <a:latin typeface="Arial" pitchFamily="34" charset="0"/>
            </a:endParaRP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ndParaRPr>
          </a:p>
        </p:txBody>
      </p:sp>
    </p:spTree>
    <p:extLst>
      <p:ext uri="{BB962C8B-B14F-4D97-AF65-F5344CB8AC3E}">
        <p14:creationId xmlns:p14="http://schemas.microsoft.com/office/powerpoint/2010/main" val="36334665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F1724-7E62-42B3-86A7-252F3ACEF702}" type="slidenum">
              <a:rPr lang="en-US"/>
              <a:pPr/>
              <a:t>46</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5573256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new animal, most VTT’s will be Global, if a District VTT is proposed,</a:t>
            </a:r>
            <a:r>
              <a:rPr lang="en-US" baseline="0" dirty="0" smtClean="0"/>
              <a:t> it will be treated as a DCG for </a:t>
            </a:r>
            <a:r>
              <a:rPr lang="en-US" baseline="0" smtClean="0"/>
              <a:t>processing purposes</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47</a:t>
            </a:fld>
            <a:endParaRPr lang="en-US" dirty="0"/>
          </a:p>
        </p:txBody>
      </p:sp>
    </p:spTree>
    <p:extLst>
      <p:ext uri="{BB962C8B-B14F-4D97-AF65-F5344CB8AC3E}">
        <p14:creationId xmlns:p14="http://schemas.microsoft.com/office/powerpoint/2010/main" val="1945908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End Slide</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49</a:t>
            </a:fld>
            <a:endParaRPr lang="en-US" dirty="0"/>
          </a:p>
        </p:txBody>
      </p:sp>
    </p:spTree>
    <p:extLst>
      <p:ext uri="{BB962C8B-B14F-4D97-AF65-F5344CB8AC3E}">
        <p14:creationId xmlns:p14="http://schemas.microsoft.com/office/powerpoint/2010/main" val="36777256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57</a:t>
            </a:fld>
            <a:endParaRPr lang="en-US" dirty="0"/>
          </a:p>
        </p:txBody>
      </p:sp>
    </p:spTree>
    <p:extLst>
      <p:ext uri="{BB962C8B-B14F-4D97-AF65-F5344CB8AC3E}">
        <p14:creationId xmlns:p14="http://schemas.microsoft.com/office/powerpoint/2010/main" val="12589844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58</a:t>
            </a:fld>
            <a:endParaRPr lang="en-US" dirty="0"/>
          </a:p>
        </p:txBody>
      </p:sp>
    </p:spTree>
    <p:extLst>
      <p:ext uri="{BB962C8B-B14F-4D97-AF65-F5344CB8AC3E}">
        <p14:creationId xmlns:p14="http://schemas.microsoft.com/office/powerpoint/2010/main" val="2418758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pPr/>
              <a:t>4</a:t>
            </a:fld>
            <a:endParaRPr lang="en-US" dirty="0"/>
          </a:p>
        </p:txBody>
      </p:sp>
    </p:spTree>
    <p:extLst>
      <p:ext uri="{BB962C8B-B14F-4D97-AF65-F5344CB8AC3E}">
        <p14:creationId xmlns:p14="http://schemas.microsoft.com/office/powerpoint/2010/main" val="273414597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738138-66CE-4CD8-A32B-B6FFB0F946DF}" type="slidenum">
              <a:rPr lang="en-US"/>
              <a:pPr/>
              <a:t>59</a:t>
            </a:fld>
            <a:endParaRPr lang="en-US" dirty="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28895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Annual Fund from Paul Harris contributions</a:t>
            </a:r>
          </a:p>
          <a:p>
            <a:r>
              <a:rPr lang="en-US" dirty="0" smtClean="0"/>
              <a:t>Endowment from Bequests and</a:t>
            </a:r>
            <a:r>
              <a:rPr lang="en-US" baseline="0" dirty="0" smtClean="0"/>
              <a:t> Gifts</a:t>
            </a:r>
            <a:r>
              <a:rPr lang="en-US" dirty="0" smtClean="0"/>
              <a:t>  Used to be called the Permanent Fund</a:t>
            </a:r>
          </a:p>
          <a:p>
            <a:r>
              <a:rPr lang="en-US" dirty="0" smtClean="0"/>
              <a:t>Restricted</a:t>
            </a:r>
            <a:r>
              <a:rPr lang="en-US" baseline="0" dirty="0" smtClean="0"/>
              <a:t> funds, Polio Plus, Hurricane Sandy, </a:t>
            </a:r>
            <a:r>
              <a:rPr lang="en-US" baseline="0" dirty="0" err="1" smtClean="0"/>
              <a:t>etc</a:t>
            </a:r>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pPr/>
              <a:t>5</a:t>
            </a:fld>
            <a:endParaRPr lang="en-US" dirty="0"/>
          </a:p>
        </p:txBody>
      </p:sp>
    </p:spTree>
    <p:extLst>
      <p:ext uri="{BB962C8B-B14F-4D97-AF65-F5344CB8AC3E}">
        <p14:creationId xmlns:p14="http://schemas.microsoft.com/office/powerpoint/2010/main" val="25998877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noFill/>
          <a:ln/>
        </p:spPr>
        <p:txBody>
          <a:bodyPr/>
          <a:lstStyle/>
          <a:p>
            <a:r>
              <a:rPr lang="en-US" dirty="0" smtClean="0">
                <a:latin typeface="Arial" pitchFamily="34" charset="0"/>
                <a:cs typeface="Arial" pitchFamily="34" charset="0"/>
              </a:rPr>
              <a:t>Keep it simple</a:t>
            </a:r>
          </a:p>
        </p:txBody>
      </p:sp>
      <p:sp>
        <p:nvSpPr>
          <p:cNvPr id="67587"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321100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57595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30E5C2C-4127-454E-9C9A-5B15B5A399E7}"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303402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0E5C2C-4127-454E-9C9A-5B15B5A399E7}"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57631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3823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6668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4869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7748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2286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417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1472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324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32070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2327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2733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DD842B0-8CD8-44CC-B9FD-20E57DCCF15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F17F45-514E-45B1-9B4C-8C6A0B2BC7C0}" type="datetimeFigureOut">
              <a:rPr lang="en-US" smtClean="0"/>
              <a:pPr/>
              <a:t>3/21/2015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2DD842B0-8CD8-44CC-B9FD-20E57DCCF15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F17F45-514E-45B1-9B4C-8C6A0B2BC7C0}" type="datetimeFigureOut">
              <a:rPr lang="en-US" smtClean="0"/>
              <a:pPr/>
              <a:t>3/21/2015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DD842B0-8CD8-44CC-B9FD-20E57DCCF15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D3FA9-16BC-464F-AE8F-AE8ABB4D8208}" type="datetimeFigureOut">
              <a:rPr lang="en-US" smtClean="0">
                <a:solidFill>
                  <a:prstClr val="black">
                    <a:tint val="75000"/>
                  </a:prstClr>
                </a:solidFill>
              </a:rPr>
              <a:pPr/>
              <a:t>3/21/2015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83F01-8FC8-4440-8D4D-DF533C34B90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301215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2.emf"/><Relationship Id="rId5" Type="http://schemas.openxmlformats.org/officeDocument/2006/relationships/image" Target="../media/image5.wmf"/><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3581400"/>
          </a:xfrm>
        </p:spPr>
        <p:txBody>
          <a:bodyPr>
            <a:normAutofit fontScale="90000"/>
          </a:bodyPr>
          <a:lstStyle/>
          <a:p>
            <a:pPr algn="ctr"/>
            <a:r>
              <a:rPr lang="en-US" dirty="0" smtClean="0"/>
              <a:t> </a:t>
            </a:r>
            <a:br>
              <a:rPr lang="en-US" dirty="0" smtClean="0"/>
            </a:br>
            <a:r>
              <a:rPr lang="en-US" dirty="0" smtClean="0"/>
              <a:t>FOUNDATION 101 BASICS</a:t>
            </a:r>
            <a:br>
              <a:rPr lang="en-US" dirty="0" smtClean="0"/>
            </a:br>
            <a:r>
              <a:rPr lang="en-US" sz="4000" dirty="0" smtClean="0"/>
              <a:t>Bob Zawilski</a:t>
            </a:r>
            <a:br>
              <a:rPr lang="en-US" sz="4000" dirty="0" smtClean="0"/>
            </a:br>
            <a:r>
              <a:rPr lang="en-US" sz="4000" dirty="0">
                <a:solidFill>
                  <a:schemeClr val="accent1">
                    <a:lumMod val="60000"/>
                    <a:lumOff val="40000"/>
                  </a:schemeClr>
                </a:solidFill>
              </a:rPr>
              <a:t>z</a:t>
            </a:r>
            <a:r>
              <a:rPr lang="en-US" sz="4000" dirty="0" smtClean="0">
                <a:solidFill>
                  <a:schemeClr val="accent1">
                    <a:lumMod val="60000"/>
                    <a:lumOff val="40000"/>
                  </a:schemeClr>
                </a:solidFill>
              </a:rPr>
              <a:t>awilski@comcast.net</a:t>
            </a:r>
            <a:r>
              <a:rPr lang="en-US" sz="4000" dirty="0" smtClean="0">
                <a:solidFill>
                  <a:schemeClr val="tx1"/>
                </a:solidFill>
              </a:rPr>
              <a:t/>
            </a:r>
            <a:br>
              <a:rPr lang="en-US" sz="4000" dirty="0" smtClean="0">
                <a:solidFill>
                  <a:schemeClr val="tx1"/>
                </a:solidFill>
              </a:rPr>
            </a:br>
            <a:r>
              <a:rPr lang="en-US" sz="4000" dirty="0" smtClean="0">
                <a:solidFill>
                  <a:schemeClr val="tx1"/>
                </a:solidFill>
              </a:rPr>
              <a:t>District Grants Subcommittee Chair</a:t>
            </a:r>
            <a:r>
              <a:rPr lang="en-US" sz="4000" dirty="0" smtClean="0"/>
              <a:t/>
            </a:r>
            <a:br>
              <a:rPr lang="en-US" sz="4000" dirty="0" smtClean="0"/>
            </a:br>
            <a:r>
              <a:rPr lang="en-US" sz="4000" dirty="0" smtClean="0"/>
              <a:t>PP Lakewood Rotary 07-08</a:t>
            </a:r>
            <a:r>
              <a:rPr lang="en-US" dirty="0" smtClean="0"/>
              <a:t/>
            </a:r>
            <a:br>
              <a:rPr lang="en-US" dirty="0" smtClean="0"/>
            </a:br>
            <a:endParaRPr lang="en-US" dirty="0"/>
          </a:p>
        </p:txBody>
      </p:sp>
    </p:spTree>
    <p:extLst>
      <p:ext uri="{BB962C8B-B14F-4D97-AF65-F5344CB8AC3E}">
        <p14:creationId xmlns:p14="http://schemas.microsoft.com/office/powerpoint/2010/main" val="4114372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133600"/>
            <a:ext cx="8001000" cy="4724400"/>
          </a:xfrm>
        </p:spPr>
        <p:txBody>
          <a:bodyPr/>
          <a:lstStyle/>
          <a:p>
            <a:pPr algn="ctr"/>
            <a:r>
              <a:rPr lang="en-US" b="1" dirty="0">
                <a:solidFill>
                  <a:schemeClr val="accent1"/>
                </a:solidFill>
              </a:rPr>
              <a:t>Major Donor</a:t>
            </a:r>
          </a:p>
          <a:p>
            <a:pPr algn="l"/>
            <a:r>
              <a:rPr lang="en-US" sz="2400" dirty="0">
                <a:solidFill>
                  <a:schemeClr val="accent1"/>
                </a:solidFill>
              </a:rPr>
              <a:t>Cumulative donation of $10,000 or more to any TRF fund</a:t>
            </a:r>
          </a:p>
          <a:p>
            <a:pPr algn="l"/>
            <a:r>
              <a:rPr lang="en-US" sz="2400" dirty="0">
                <a:solidFill>
                  <a:schemeClr val="accent1"/>
                </a:solidFill>
              </a:rPr>
              <a:t>Multiple levels based on amount of donation</a:t>
            </a:r>
          </a:p>
          <a:p>
            <a:pPr algn="ctr"/>
            <a:r>
              <a:rPr lang="en-US" b="1" dirty="0">
                <a:solidFill>
                  <a:schemeClr val="accent1"/>
                </a:solidFill>
              </a:rPr>
              <a:t>Benefactor</a:t>
            </a:r>
          </a:p>
          <a:p>
            <a:pPr algn="l"/>
            <a:r>
              <a:rPr lang="en-US" sz="2400" dirty="0">
                <a:solidFill>
                  <a:schemeClr val="accent1"/>
                </a:solidFill>
              </a:rPr>
              <a:t>Commitment of a minimum of $1,000 to TRF Endowment Fund</a:t>
            </a:r>
          </a:p>
          <a:p>
            <a:pPr algn="l"/>
            <a:r>
              <a:rPr lang="en-US" sz="2400" dirty="0">
                <a:solidFill>
                  <a:schemeClr val="accent1"/>
                </a:solidFill>
              </a:rPr>
              <a:t>No formal modification of estate plan required</a:t>
            </a:r>
          </a:p>
          <a:p>
            <a:pPr algn="ctr"/>
            <a:r>
              <a:rPr lang="en-US" b="1" dirty="0">
                <a:solidFill>
                  <a:schemeClr val="accent1"/>
                </a:solidFill>
              </a:rPr>
              <a:t>Bequest Society</a:t>
            </a:r>
          </a:p>
          <a:p>
            <a:pPr algn="l"/>
            <a:r>
              <a:rPr lang="en-US" sz="2400" dirty="0">
                <a:solidFill>
                  <a:schemeClr val="accent1"/>
                </a:solidFill>
              </a:rPr>
              <a:t>Commitment of $10,000 or more to TRF Endowment Fund</a:t>
            </a:r>
          </a:p>
          <a:p>
            <a:pPr algn="l"/>
            <a:r>
              <a:rPr lang="en-US" sz="2400" dirty="0">
                <a:solidFill>
                  <a:schemeClr val="accent1"/>
                </a:solidFill>
              </a:rPr>
              <a:t>Requires incorporation in estate plan</a:t>
            </a:r>
          </a:p>
        </p:txBody>
      </p:sp>
      <p:pic>
        <p:nvPicPr>
          <p:cNvPr id="4" name="Picture 202"/>
          <p:cNvPicPr>
            <a:picLocks noChangeArrowheads="1"/>
          </p:cNvPicPr>
          <p:nvPr/>
        </p:nvPicPr>
        <p:blipFill>
          <a:blip r:embed="rId3" cstate="print"/>
          <a:srcRect l="8450" t="12637" r="8710" b="12862"/>
          <a:stretch>
            <a:fillRect/>
          </a:stretch>
        </p:blipFill>
        <p:spPr bwMode="auto">
          <a:xfrm>
            <a:off x="2590800" y="0"/>
            <a:ext cx="4495800" cy="2133600"/>
          </a:xfrm>
          <a:prstGeom prst="rect">
            <a:avLst/>
          </a:prstGeom>
          <a:noFill/>
          <a:ln w="12700">
            <a:noFill/>
            <a:miter lim="800000"/>
            <a:headEnd/>
            <a:tailEnd/>
          </a:ln>
        </p:spPr>
      </p:pic>
    </p:spTree>
    <p:extLst>
      <p:ext uri="{BB962C8B-B14F-4D97-AF65-F5344CB8AC3E}">
        <p14:creationId xmlns:p14="http://schemas.microsoft.com/office/powerpoint/2010/main" val="1877408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202"/>
          <p:cNvPicPr>
            <a:picLocks noChangeArrowheads="1"/>
          </p:cNvPicPr>
          <p:nvPr/>
        </p:nvPicPr>
        <p:blipFill>
          <a:blip r:embed="rId3" cstate="print"/>
          <a:srcRect l="8450" t="12637" r="8710" b="12862"/>
          <a:stretch>
            <a:fillRect/>
          </a:stretch>
        </p:blipFill>
        <p:spPr bwMode="auto">
          <a:xfrm>
            <a:off x="2590800" y="304800"/>
            <a:ext cx="4495800" cy="2362200"/>
          </a:xfrm>
          <a:prstGeom prst="rect">
            <a:avLst/>
          </a:prstGeom>
          <a:noFill/>
          <a:ln w="12700">
            <a:noFill/>
            <a:miter lim="800000"/>
            <a:headEnd/>
            <a:tailEnd/>
          </a:ln>
        </p:spPr>
      </p:pic>
      <p:sp>
        <p:nvSpPr>
          <p:cNvPr id="3" name="TextBox 2"/>
          <p:cNvSpPr txBox="1"/>
          <p:nvPr/>
        </p:nvSpPr>
        <p:spPr>
          <a:xfrm>
            <a:off x="2590800" y="2667000"/>
            <a:ext cx="4737002" cy="3724096"/>
          </a:xfrm>
          <a:prstGeom prst="rect">
            <a:avLst/>
          </a:prstGeom>
          <a:noFill/>
        </p:spPr>
        <p:txBody>
          <a:bodyPr wrap="none" rtlCol="0">
            <a:spAutoFit/>
          </a:bodyPr>
          <a:lstStyle/>
          <a:p>
            <a:r>
              <a:rPr lang="en-US" sz="4400" dirty="0">
                <a:solidFill>
                  <a:schemeClr val="accent1"/>
                </a:solidFill>
              </a:rPr>
              <a:t>How to Contribute</a:t>
            </a:r>
          </a:p>
          <a:p>
            <a:r>
              <a:rPr lang="en-US" sz="3200" dirty="0">
                <a:solidFill>
                  <a:schemeClr val="accent1"/>
                </a:solidFill>
              </a:rPr>
              <a:t>On-line</a:t>
            </a:r>
          </a:p>
          <a:p>
            <a:r>
              <a:rPr lang="en-US" sz="3200" dirty="0">
                <a:solidFill>
                  <a:schemeClr val="accent1"/>
                </a:solidFill>
              </a:rPr>
              <a:t>	TRF Direct</a:t>
            </a:r>
          </a:p>
          <a:p>
            <a:r>
              <a:rPr lang="en-US" sz="3200" dirty="0">
                <a:solidFill>
                  <a:schemeClr val="accent1"/>
                </a:solidFill>
              </a:rPr>
              <a:t>	Credit Card</a:t>
            </a:r>
          </a:p>
          <a:p>
            <a:r>
              <a:rPr lang="en-US" sz="3200" dirty="0">
                <a:solidFill>
                  <a:schemeClr val="accent1"/>
                </a:solidFill>
              </a:rPr>
              <a:t>Through your club</a:t>
            </a:r>
          </a:p>
          <a:p>
            <a:r>
              <a:rPr lang="en-US" sz="3200" dirty="0">
                <a:solidFill>
                  <a:srgbClr val="FF0000"/>
                </a:solidFill>
              </a:rPr>
              <a:t>Free Money</a:t>
            </a:r>
          </a:p>
          <a:p>
            <a:r>
              <a:rPr lang="en-US" sz="3200" dirty="0">
                <a:solidFill>
                  <a:schemeClr val="accent1"/>
                </a:solidFill>
              </a:rPr>
              <a:t>	Employer Match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687" y="1342208"/>
            <a:ext cx="8458200" cy="1362456"/>
          </a:xfrm>
        </p:spPr>
        <p:txBody>
          <a:bodyPr/>
          <a:lstStyle/>
          <a:p>
            <a:r>
              <a:rPr lang="en-US" dirty="0" smtClean="0"/>
              <a:t>Foundation Funding Model</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90030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551688"/>
          </a:xfrm>
        </p:spPr>
        <p:txBody>
          <a:bodyPr>
            <a:normAutofit fontScale="90000"/>
          </a:bodyPr>
          <a:lstStyle/>
          <a:p>
            <a:r>
              <a:rPr lang="en-US" sz="3600" dirty="0"/>
              <a:t>Endowment Fund Return on Investments</a:t>
            </a:r>
          </a:p>
        </p:txBody>
      </p:sp>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88669" y="2133600"/>
            <a:ext cx="8632369" cy="3962399"/>
          </a:xfrm>
          <a:prstGeom prst="rect">
            <a:avLst/>
          </a:prstGeom>
          <a:noFill/>
          <a:ln>
            <a:noFill/>
          </a:ln>
          <a:effectLst>
            <a:outerShdw blurRad="50800" dist="50800" dir="5400000" algn="ctr" rotWithShape="0">
              <a:schemeClr val="accent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Endowment Fund Spending Tiers</a:t>
            </a:r>
          </a:p>
        </p:txBody>
      </p:sp>
      <p:pic>
        <p:nvPicPr>
          <p:cNvPr id="4"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39338" y="1840707"/>
            <a:ext cx="7790262" cy="3332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551688"/>
          </a:xfrm>
        </p:spPr>
        <p:txBody>
          <a:bodyPr>
            <a:normAutofit/>
          </a:bodyPr>
          <a:lstStyle/>
          <a:p>
            <a:r>
              <a:rPr lang="en-US" sz="3200" dirty="0"/>
              <a:t>Endowment Fund Market Value and Expectancies</a:t>
            </a:r>
          </a:p>
        </p:txBody>
      </p:sp>
      <p:pic>
        <p:nvPicPr>
          <p:cNvPr id="4" name="Content Placeholder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665360" y="1752600"/>
            <a:ext cx="7841869" cy="3701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FOUNDATION FUNDING </a:t>
            </a:r>
            <a:r>
              <a:rPr lang="en-US" sz="4000" dirty="0"/>
              <a:t>MODEL</a:t>
            </a:r>
            <a:br>
              <a:rPr lang="en-US" sz="4000" dirty="0"/>
            </a:br>
            <a:r>
              <a:rPr lang="en-US" sz="4000" dirty="0"/>
              <a:t>FUNDING OUR OPERATING EXPENSES</a:t>
            </a:r>
          </a:p>
        </p:txBody>
      </p:sp>
      <p:sp>
        <p:nvSpPr>
          <p:cNvPr id="3" name="Content Placeholder 2"/>
          <p:cNvSpPr>
            <a:spLocks noGrp="1"/>
          </p:cNvSpPr>
          <p:nvPr>
            <p:ph idx="1"/>
          </p:nvPr>
        </p:nvSpPr>
        <p:spPr/>
        <p:txBody>
          <a:bodyPr/>
          <a:lstStyle/>
          <a:p>
            <a:r>
              <a:rPr lang="en-US" dirty="0"/>
              <a:t>Operating Expenses = Fund Development &amp; General </a:t>
            </a:r>
            <a:r>
              <a:rPr lang="en-US" dirty="0" smtClean="0"/>
              <a:t>Administration</a:t>
            </a:r>
          </a:p>
          <a:p>
            <a:r>
              <a:rPr lang="en-US" dirty="0" smtClean="0"/>
              <a:t>5% of World Fund Earmarked for Operating Expenses</a:t>
            </a:r>
          </a:p>
          <a:p>
            <a:r>
              <a:rPr lang="en-US" dirty="0" smtClean="0"/>
              <a:t>5% of Global Grant Cash Contributions Earmarked</a:t>
            </a:r>
          </a:p>
          <a:p>
            <a:r>
              <a:rPr lang="en-US" dirty="0" smtClean="0"/>
              <a:t>NO IMPACT on DDF</a:t>
            </a:r>
          </a:p>
          <a:p>
            <a:r>
              <a:rPr lang="en-US" dirty="0" smtClean="0"/>
              <a:t>Long Term Strategy</a:t>
            </a:r>
          </a:p>
          <a:p>
            <a:pPr lvl="1"/>
            <a:r>
              <a:rPr lang="en-US" dirty="0"/>
              <a:t>Ensure sufficient funds to operate our Foundation</a:t>
            </a:r>
          </a:p>
          <a:p>
            <a:pPr lvl="1"/>
            <a:r>
              <a:rPr lang="en-US" dirty="0"/>
              <a:t>Maintain a fully funded operating </a:t>
            </a:r>
            <a:r>
              <a:rPr lang="en-US" dirty="0" smtClean="0"/>
              <a:t>reserve</a:t>
            </a:r>
          </a:p>
          <a:p>
            <a:pPr lvl="1"/>
            <a:r>
              <a:rPr lang="en-US" dirty="0"/>
              <a:t>Transfer surplus funds to the Endowment Fund</a:t>
            </a:r>
          </a:p>
        </p:txBody>
      </p:sp>
    </p:spTree>
    <p:extLst>
      <p:ext uri="{BB962C8B-B14F-4D97-AF65-F5344CB8AC3E}">
        <p14:creationId xmlns:p14="http://schemas.microsoft.com/office/powerpoint/2010/main" val="4078300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Designated Funds</a:t>
            </a:r>
            <a:endParaRPr lang="en-US" dirty="0"/>
          </a:p>
        </p:txBody>
      </p:sp>
      <p:sp>
        <p:nvSpPr>
          <p:cNvPr id="3" name="Text Placeholder 2"/>
          <p:cNvSpPr>
            <a:spLocks noGrp="1"/>
          </p:cNvSpPr>
          <p:nvPr>
            <p:ph type="body" idx="1"/>
          </p:nvPr>
        </p:nvSpPr>
        <p:spPr>
          <a:xfrm>
            <a:off x="574007" y="2895600"/>
            <a:ext cx="7772400" cy="1509712"/>
          </a:xfrm>
        </p:spPr>
        <p:txBody>
          <a:bodyPr>
            <a:normAutofit/>
          </a:bodyPr>
          <a:lstStyle/>
          <a:p>
            <a:pPr algn="ctr"/>
            <a:r>
              <a:rPr lang="en-US" sz="5400" b="1" dirty="0" smtClean="0">
                <a:solidFill>
                  <a:srgbClr val="92D050"/>
                </a:solidFill>
                <a:effectLst>
                  <a:outerShdw blurRad="38100" dist="38100" dir="2700000" algn="tl">
                    <a:srgbClr val="000000">
                      <a:alpha val="43137"/>
                    </a:srgbClr>
                  </a:outerShdw>
                </a:effectLst>
              </a:rPr>
              <a:t>SHARE</a:t>
            </a:r>
            <a:endParaRPr lang="en-US" sz="5400" b="1" dirty="0">
              <a:solidFill>
                <a:srgbClr val="92D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63729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2401"/>
            <a:ext cx="5791200" cy="609599"/>
          </a:xfrm>
        </p:spPr>
        <p:txBody>
          <a:bodyPr>
            <a:normAutofit/>
          </a:bodyPr>
          <a:lstStyle/>
          <a:p>
            <a:r>
              <a:rPr lang="en-US" sz="2400" b="1" dirty="0"/>
              <a:t>District Designated Fund Flow Chart</a:t>
            </a:r>
          </a:p>
        </p:txBody>
      </p:sp>
      <p:sp>
        <p:nvSpPr>
          <p:cNvPr id="4" name="TextBox 3"/>
          <p:cNvSpPr txBox="1"/>
          <p:nvPr/>
        </p:nvSpPr>
        <p:spPr>
          <a:xfrm>
            <a:off x="1600200" y="762000"/>
            <a:ext cx="6248400" cy="369332"/>
          </a:xfrm>
          <a:prstGeom prst="rect">
            <a:avLst/>
          </a:prstGeom>
          <a:noFill/>
          <a:ln w="38100">
            <a:solidFill>
              <a:schemeClr val="tx2">
                <a:lumMod val="75000"/>
              </a:schemeClr>
            </a:solidFill>
          </a:ln>
        </p:spPr>
        <p:txBody>
          <a:bodyPr wrap="square" rtlCol="0">
            <a:spAutoFit/>
          </a:bodyPr>
          <a:lstStyle/>
          <a:p>
            <a:pPr algn="ctr"/>
            <a:r>
              <a:rPr lang="en-US" dirty="0">
                <a:solidFill>
                  <a:prstClr val="black"/>
                </a:solidFill>
              </a:rPr>
              <a:t>District 5020 Raises $1,000,000 and then three years later</a:t>
            </a:r>
          </a:p>
        </p:txBody>
      </p:sp>
      <p:sp>
        <p:nvSpPr>
          <p:cNvPr id="7" name="Rectangle 6"/>
          <p:cNvSpPr/>
          <p:nvPr/>
        </p:nvSpPr>
        <p:spPr>
          <a:xfrm>
            <a:off x="2362200" y="1524000"/>
            <a:ext cx="1828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white"/>
                </a:solidFill>
              </a:rPr>
              <a:t>$</a:t>
            </a:r>
            <a:r>
              <a:rPr lang="en-US" dirty="0">
                <a:solidFill>
                  <a:prstClr val="black"/>
                </a:solidFill>
              </a:rPr>
              <a:t>$500,000</a:t>
            </a:r>
            <a:r>
              <a:rPr lang="en-US" dirty="0">
                <a:solidFill>
                  <a:prstClr val="white"/>
                </a:solidFill>
              </a:rPr>
              <a:t>  </a:t>
            </a:r>
            <a:r>
              <a:rPr lang="en-US" dirty="0">
                <a:solidFill>
                  <a:prstClr val="black"/>
                </a:solidFill>
              </a:rPr>
              <a:t>DDF</a:t>
            </a:r>
            <a:r>
              <a:rPr lang="en-US" dirty="0">
                <a:solidFill>
                  <a:prstClr val="white"/>
                </a:solidFill>
              </a:rPr>
              <a:t>         </a:t>
            </a:r>
          </a:p>
        </p:txBody>
      </p:sp>
      <p:sp>
        <p:nvSpPr>
          <p:cNvPr id="8" name="Rectangle 7"/>
          <p:cNvSpPr/>
          <p:nvPr/>
        </p:nvSpPr>
        <p:spPr>
          <a:xfrm>
            <a:off x="6400800" y="1524000"/>
            <a:ext cx="2362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$500,000 World Fund</a:t>
            </a:r>
          </a:p>
        </p:txBody>
      </p:sp>
      <p:sp>
        <p:nvSpPr>
          <p:cNvPr id="9" name="Rectangle 8"/>
          <p:cNvSpPr/>
          <p:nvPr/>
        </p:nvSpPr>
        <p:spPr>
          <a:xfrm>
            <a:off x="228600" y="2362200"/>
            <a:ext cx="26670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black"/>
                </a:solidFill>
              </a:rPr>
              <a:t>District Block </a:t>
            </a:r>
            <a:r>
              <a:rPr lang="en-US" dirty="0" smtClean="0">
                <a:solidFill>
                  <a:prstClr val="black"/>
                </a:solidFill>
              </a:rPr>
              <a:t>Grant</a:t>
            </a:r>
            <a:endParaRPr lang="en-US" dirty="0">
              <a:solidFill>
                <a:prstClr val="black"/>
              </a:solidFill>
            </a:endParaRPr>
          </a:p>
          <a:p>
            <a:r>
              <a:rPr lang="en-US" dirty="0" smtClean="0">
                <a:solidFill>
                  <a:prstClr val="black"/>
                </a:solidFill>
              </a:rPr>
              <a:t>SHARE</a:t>
            </a:r>
            <a:endParaRPr lang="en-US" dirty="0">
              <a:solidFill>
                <a:prstClr val="black"/>
              </a:solidFill>
            </a:endParaRPr>
          </a:p>
          <a:p>
            <a:r>
              <a:rPr lang="en-US" dirty="0">
                <a:solidFill>
                  <a:prstClr val="black"/>
                </a:solidFill>
              </a:rPr>
              <a:t>                              $250,000</a:t>
            </a:r>
          </a:p>
          <a:p>
            <a:endParaRPr lang="en-US" dirty="0">
              <a:solidFill>
                <a:prstClr val="black"/>
              </a:solidFill>
            </a:endParaRPr>
          </a:p>
        </p:txBody>
      </p:sp>
      <p:sp>
        <p:nvSpPr>
          <p:cNvPr id="10" name="Rectangle 9"/>
          <p:cNvSpPr/>
          <p:nvPr/>
        </p:nvSpPr>
        <p:spPr>
          <a:xfrm>
            <a:off x="3429000" y="2362200"/>
            <a:ext cx="26670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black"/>
                </a:solidFill>
              </a:rPr>
              <a:t>$250,000  for District to</a:t>
            </a:r>
          </a:p>
          <a:p>
            <a:r>
              <a:rPr lang="en-US" dirty="0">
                <a:solidFill>
                  <a:prstClr val="black"/>
                </a:solidFill>
              </a:rPr>
              <a:t>Match Club Contributions</a:t>
            </a:r>
          </a:p>
          <a:p>
            <a:r>
              <a:rPr lang="en-US" dirty="0">
                <a:solidFill>
                  <a:prstClr val="black"/>
                </a:solidFill>
              </a:rPr>
              <a:t>Minus Peace Scholar of</a:t>
            </a:r>
          </a:p>
          <a:p>
            <a:r>
              <a:rPr lang="en-US" dirty="0">
                <a:solidFill>
                  <a:prstClr val="black"/>
                </a:solidFill>
              </a:rPr>
              <a:t>$25,000</a:t>
            </a:r>
          </a:p>
        </p:txBody>
      </p:sp>
      <p:sp>
        <p:nvSpPr>
          <p:cNvPr id="11" name="Rectangle 10"/>
          <p:cNvSpPr/>
          <p:nvPr/>
        </p:nvSpPr>
        <p:spPr>
          <a:xfrm>
            <a:off x="6400800" y="2057400"/>
            <a:ext cx="2362200" cy="167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Reserved to Match Global Grant Applications 100% to District DDF and 50% to Club Cash Contributions</a:t>
            </a:r>
          </a:p>
        </p:txBody>
      </p:sp>
      <p:sp>
        <p:nvSpPr>
          <p:cNvPr id="12" name="Rectangle 11"/>
          <p:cNvSpPr/>
          <p:nvPr/>
        </p:nvSpPr>
        <p:spPr>
          <a:xfrm>
            <a:off x="228600" y="3733800"/>
            <a:ext cx="26670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black"/>
                </a:solidFill>
              </a:rPr>
              <a:t>Admin 3% :              $7,500</a:t>
            </a:r>
          </a:p>
          <a:p>
            <a:r>
              <a:rPr lang="en-US" dirty="0">
                <a:solidFill>
                  <a:prstClr val="black"/>
                </a:solidFill>
              </a:rPr>
              <a:t>Contingency &amp;</a:t>
            </a:r>
          </a:p>
          <a:p>
            <a:r>
              <a:rPr lang="en-US" dirty="0">
                <a:solidFill>
                  <a:prstClr val="black"/>
                </a:solidFill>
              </a:rPr>
              <a:t>Scholarship 20%   $50,000</a:t>
            </a:r>
          </a:p>
        </p:txBody>
      </p:sp>
      <p:sp>
        <p:nvSpPr>
          <p:cNvPr id="13" name="Rectangle 12"/>
          <p:cNvSpPr/>
          <p:nvPr/>
        </p:nvSpPr>
        <p:spPr>
          <a:xfrm>
            <a:off x="228600" y="5181600"/>
            <a:ext cx="26670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black"/>
                </a:solidFill>
              </a:rPr>
              <a:t>District Community Grants</a:t>
            </a:r>
          </a:p>
          <a:p>
            <a:r>
              <a:rPr lang="en-US" dirty="0">
                <a:solidFill>
                  <a:prstClr val="black"/>
                </a:solidFill>
              </a:rPr>
              <a:t>District VTT’s</a:t>
            </a:r>
          </a:p>
          <a:p>
            <a:r>
              <a:rPr lang="en-US" dirty="0">
                <a:solidFill>
                  <a:prstClr val="black"/>
                </a:solidFill>
              </a:rPr>
              <a:t>                              $192,500</a:t>
            </a:r>
          </a:p>
        </p:txBody>
      </p:sp>
      <p:sp>
        <p:nvSpPr>
          <p:cNvPr id="35" name="Down Arrow 34"/>
          <p:cNvSpPr/>
          <p:nvPr/>
        </p:nvSpPr>
        <p:spPr>
          <a:xfrm>
            <a:off x="2667000" y="21336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Down Arrow 35"/>
          <p:cNvSpPr/>
          <p:nvPr/>
        </p:nvSpPr>
        <p:spPr>
          <a:xfrm>
            <a:off x="3657600" y="21336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Down Arrow 36"/>
          <p:cNvSpPr/>
          <p:nvPr/>
        </p:nvSpPr>
        <p:spPr>
          <a:xfrm>
            <a:off x="2667000" y="34290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Down Arrow 38"/>
          <p:cNvSpPr/>
          <p:nvPr/>
        </p:nvSpPr>
        <p:spPr>
          <a:xfrm>
            <a:off x="2667000" y="48768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2" name="Down Arrow 41"/>
          <p:cNvSpPr/>
          <p:nvPr/>
        </p:nvSpPr>
        <p:spPr>
          <a:xfrm>
            <a:off x="3124200" y="11430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3" name="Down Arrow 42"/>
          <p:cNvSpPr/>
          <p:nvPr/>
        </p:nvSpPr>
        <p:spPr>
          <a:xfrm>
            <a:off x="7391400" y="11430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15022398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8229600" cy="1143000"/>
          </a:xfrm>
        </p:spPr>
        <p:txBody>
          <a:bodyPr>
            <a:normAutofit fontScale="90000"/>
          </a:bodyPr>
          <a:lstStyle/>
          <a:p>
            <a:r>
              <a:rPr lang="en-US" dirty="0" smtClean="0"/>
              <a:t>SHARE – </a:t>
            </a:r>
            <a:r>
              <a:rPr lang="en-US" sz="4000" dirty="0" smtClean="0"/>
              <a:t>District spending of DDF Funds</a:t>
            </a:r>
            <a:endParaRPr lang="en-US" sz="4000" dirty="0"/>
          </a:p>
        </p:txBody>
      </p:sp>
      <p:sp>
        <p:nvSpPr>
          <p:cNvPr id="3" name="Content Placeholder 2"/>
          <p:cNvSpPr>
            <a:spLocks noGrp="1"/>
          </p:cNvSpPr>
          <p:nvPr>
            <p:ph idx="1"/>
          </p:nvPr>
        </p:nvSpPr>
        <p:spPr>
          <a:xfrm>
            <a:off x="304800" y="1524000"/>
            <a:ext cx="8534400" cy="4389120"/>
          </a:xfrm>
        </p:spPr>
        <p:txBody>
          <a:bodyPr>
            <a:normAutofit lnSpcReduction="10000"/>
          </a:bodyPr>
          <a:lstStyle/>
          <a:p>
            <a:r>
              <a:rPr lang="en-US" dirty="0" smtClean="0"/>
              <a:t>District can request up to 50% of DDF for local projects</a:t>
            </a:r>
          </a:p>
          <a:p>
            <a:r>
              <a:rPr lang="en-US" dirty="0" smtClean="0"/>
              <a:t>Must Qualify annually – MOU &amp; Training</a:t>
            </a:r>
          </a:p>
          <a:p>
            <a:r>
              <a:rPr lang="en-US" dirty="0" smtClean="0"/>
              <a:t>District Grant Spending Plan for TRF Approval</a:t>
            </a:r>
          </a:p>
          <a:p>
            <a:r>
              <a:rPr lang="en-US" dirty="0" smtClean="0"/>
              <a:t>Spending is between July 1 and June 30 (Rotary Year)</a:t>
            </a:r>
          </a:p>
          <a:p>
            <a:r>
              <a:rPr lang="en-US" dirty="0" smtClean="0"/>
              <a:t>Control By District Grant Committee </a:t>
            </a:r>
          </a:p>
          <a:p>
            <a:pPr lvl="1"/>
            <a:r>
              <a:rPr lang="en-US" dirty="0" smtClean="0"/>
              <a:t>Supported by DFC Treasurer not District Treasurer</a:t>
            </a:r>
          </a:p>
          <a:p>
            <a:r>
              <a:rPr lang="en-US" dirty="0" smtClean="0"/>
              <a:t>Projects Submitted, Approved and Archived on Club Runner for Upload to TRF, subject to IRS Audit</a:t>
            </a:r>
          </a:p>
          <a:p>
            <a:r>
              <a:rPr lang="en-US" dirty="0" smtClean="0"/>
              <a:t>Audited District Grant Spending Report to TRF</a:t>
            </a:r>
          </a:p>
          <a:p>
            <a:r>
              <a:rPr lang="en-US" dirty="0" smtClean="0"/>
              <a:t>Once Accepted by TRF then Eligible for next Rotary Year</a:t>
            </a:r>
            <a:endParaRPr lang="en-US" dirty="0"/>
          </a:p>
        </p:txBody>
      </p:sp>
    </p:spTree>
    <p:extLst>
      <p:ext uri="{BB962C8B-B14F-4D97-AF65-F5344CB8AC3E}">
        <p14:creationId xmlns:p14="http://schemas.microsoft.com/office/powerpoint/2010/main" val="88271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solidFill>
                  <a:srgbClr val="FF0000"/>
                </a:solidFill>
              </a:rPr>
              <a:t>Caution</a:t>
            </a:r>
            <a:endParaRPr lang="en-US" sz="7200" dirty="0">
              <a:solidFill>
                <a:srgbClr val="FF0000"/>
              </a:solidFill>
            </a:endParaRPr>
          </a:p>
        </p:txBody>
      </p:sp>
      <p:sp>
        <p:nvSpPr>
          <p:cNvPr id="3" name="Content Placeholder 2"/>
          <p:cNvSpPr>
            <a:spLocks noGrp="1"/>
          </p:cNvSpPr>
          <p:nvPr>
            <p:ph idx="1"/>
          </p:nvPr>
        </p:nvSpPr>
        <p:spPr/>
        <p:txBody>
          <a:bodyPr>
            <a:normAutofit/>
          </a:bodyPr>
          <a:lstStyle/>
          <a:p>
            <a:pPr marL="0" indent="0" algn="ctr">
              <a:buNone/>
            </a:pPr>
            <a:r>
              <a:rPr lang="en-US" sz="4800" dirty="0" smtClean="0">
                <a:solidFill>
                  <a:srgbClr val="FF0000"/>
                </a:solidFill>
              </a:rPr>
              <a:t>This Program Does NOT Provide Credit for or Substitute for Required Annual Foundation Training </a:t>
            </a:r>
            <a:endParaRPr lang="en-US" sz="4800" dirty="0">
              <a:solidFill>
                <a:srgbClr val="FF0000"/>
              </a:solidFill>
            </a:endParaRPr>
          </a:p>
        </p:txBody>
      </p:sp>
    </p:spTree>
    <p:extLst>
      <p:ext uri="{BB962C8B-B14F-4D97-AF65-F5344CB8AC3E}">
        <p14:creationId xmlns:p14="http://schemas.microsoft.com/office/powerpoint/2010/main" val="4132713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rmAutofit fontScale="90000"/>
          </a:bodyPr>
          <a:lstStyle/>
          <a:p>
            <a:pPr algn="ctr"/>
            <a:r>
              <a:rPr lang="en-US" dirty="0"/>
              <a:t/>
            </a:r>
            <a:br>
              <a:rPr lang="en-US" dirty="0"/>
            </a:br>
            <a:r>
              <a:rPr lang="en-US" dirty="0"/>
              <a:t>  How District 5020 defines “Humanitarian” </a:t>
            </a:r>
            <a:br>
              <a:rPr lang="en-US" dirty="0"/>
            </a:br>
            <a:r>
              <a:rPr lang="en-US" dirty="0"/>
              <a:t>for Grant purposes.</a:t>
            </a:r>
          </a:p>
        </p:txBody>
      </p:sp>
      <p:sp>
        <p:nvSpPr>
          <p:cNvPr id="3" name="Content Placeholder 2"/>
          <p:cNvSpPr>
            <a:spLocks noGrp="1"/>
          </p:cNvSpPr>
          <p:nvPr>
            <p:ph idx="1"/>
          </p:nvPr>
        </p:nvSpPr>
        <p:spPr>
          <a:xfrm>
            <a:off x="457200" y="2895600"/>
            <a:ext cx="8153400" cy="3048000"/>
          </a:xfrm>
        </p:spPr>
        <p:txBody>
          <a:bodyPr>
            <a:normAutofit/>
          </a:bodyPr>
          <a:lstStyle/>
          <a:p>
            <a:r>
              <a:rPr lang="en-US" dirty="0"/>
              <a:t>Will the project provide services or equipment to someone </a:t>
            </a:r>
            <a:r>
              <a:rPr lang="en-US" b="1" u="sng" dirty="0"/>
              <a:t>in need</a:t>
            </a:r>
            <a:r>
              <a:rPr lang="en-US" dirty="0"/>
              <a:t> who would not otherwise have been able to acquire them?  (Further, will the project improve someone’s life through access to better food or healthcare; afford them opportunities to overcome accessibility issues; or improve or supplement educational opportunities for those underserved?)</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914400" y="304800"/>
            <a:ext cx="8229600" cy="1143000"/>
          </a:xfrm>
        </p:spPr>
        <p:txBody>
          <a:bodyPr/>
          <a:lstStyle/>
          <a:p>
            <a:pPr eaLnBrk="1" hangingPunct="1">
              <a:defRPr/>
            </a:pPr>
            <a:r>
              <a:rPr lang="en-US" dirty="0"/>
              <a:t>TRF Areas of Focus</a:t>
            </a:r>
          </a:p>
        </p:txBody>
      </p:sp>
      <p:pic>
        <p:nvPicPr>
          <p:cNvPr id="38916" name="Picture 5" descr="Disease-green"/>
          <p:cNvPicPr>
            <a:picLocks noChangeAspect="1" noChangeArrowheads="1"/>
          </p:cNvPicPr>
          <p:nvPr/>
        </p:nvPicPr>
        <p:blipFill>
          <a:blip r:embed="rId3" cstate="print"/>
          <a:srcRect/>
          <a:stretch>
            <a:fillRect/>
          </a:stretch>
        </p:blipFill>
        <p:spPr bwMode="auto">
          <a:xfrm>
            <a:off x="96838" y="2044700"/>
            <a:ext cx="762000" cy="762000"/>
          </a:xfrm>
          <a:prstGeom prst="rect">
            <a:avLst/>
          </a:prstGeom>
          <a:noFill/>
          <a:ln w="9525">
            <a:noFill/>
            <a:miter lim="800000"/>
            <a:headEnd/>
            <a:tailEnd/>
          </a:ln>
        </p:spPr>
      </p:pic>
      <p:pic>
        <p:nvPicPr>
          <p:cNvPr id="38917" name="Picture 7" descr="Literacy-orange"/>
          <p:cNvPicPr>
            <a:picLocks noChangeAspect="1" noChangeArrowheads="1"/>
          </p:cNvPicPr>
          <p:nvPr/>
        </p:nvPicPr>
        <p:blipFill>
          <a:blip r:embed="rId4" cstate="print"/>
          <a:srcRect/>
          <a:stretch>
            <a:fillRect/>
          </a:stretch>
        </p:blipFill>
        <p:spPr bwMode="auto">
          <a:xfrm>
            <a:off x="104775" y="4311650"/>
            <a:ext cx="762000" cy="762000"/>
          </a:xfrm>
          <a:prstGeom prst="rect">
            <a:avLst/>
          </a:prstGeom>
          <a:noFill/>
          <a:ln w="9525">
            <a:noFill/>
            <a:miter lim="800000"/>
            <a:headEnd/>
            <a:tailEnd/>
          </a:ln>
        </p:spPr>
      </p:pic>
      <p:pic>
        <p:nvPicPr>
          <p:cNvPr id="38918" name="Picture 8" descr="Maternal-pink"/>
          <p:cNvPicPr>
            <a:picLocks noChangeAspect="1" noChangeArrowheads="1"/>
          </p:cNvPicPr>
          <p:nvPr/>
        </p:nvPicPr>
        <p:blipFill>
          <a:blip r:embed="rId5" cstate="print"/>
          <a:srcRect/>
          <a:stretch>
            <a:fillRect/>
          </a:stretch>
        </p:blipFill>
        <p:spPr bwMode="auto">
          <a:xfrm>
            <a:off x="103188" y="3552825"/>
            <a:ext cx="762000" cy="762000"/>
          </a:xfrm>
          <a:prstGeom prst="rect">
            <a:avLst/>
          </a:prstGeom>
          <a:noFill/>
          <a:ln w="9525">
            <a:noFill/>
            <a:miter lim="800000"/>
            <a:headEnd/>
            <a:tailEnd/>
          </a:ln>
        </p:spPr>
      </p:pic>
      <p:pic>
        <p:nvPicPr>
          <p:cNvPr id="38919" name="Picture 9" descr="Peace-purple"/>
          <p:cNvPicPr>
            <a:picLocks noChangeAspect="1" noChangeArrowheads="1"/>
          </p:cNvPicPr>
          <p:nvPr/>
        </p:nvPicPr>
        <p:blipFill>
          <a:blip r:embed="rId6" cstate="print"/>
          <a:srcRect/>
          <a:stretch>
            <a:fillRect/>
          </a:stretch>
        </p:blipFill>
        <p:spPr bwMode="auto">
          <a:xfrm>
            <a:off x="87313" y="1281113"/>
            <a:ext cx="784225" cy="762000"/>
          </a:xfrm>
          <a:prstGeom prst="rect">
            <a:avLst/>
          </a:prstGeom>
          <a:noFill/>
          <a:ln w="9525">
            <a:noFill/>
            <a:miter lim="800000"/>
            <a:headEnd/>
            <a:tailEnd/>
          </a:ln>
        </p:spPr>
      </p:pic>
      <p:pic>
        <p:nvPicPr>
          <p:cNvPr id="38920" name="Picture 10" descr="Water-blue"/>
          <p:cNvPicPr>
            <a:picLocks noChangeAspect="1" noChangeArrowheads="1"/>
          </p:cNvPicPr>
          <p:nvPr/>
        </p:nvPicPr>
        <p:blipFill>
          <a:blip r:embed="rId7" cstate="print"/>
          <a:srcRect/>
          <a:stretch>
            <a:fillRect/>
          </a:stretch>
        </p:blipFill>
        <p:spPr bwMode="auto">
          <a:xfrm>
            <a:off x="114300" y="2795588"/>
            <a:ext cx="762000" cy="762000"/>
          </a:xfrm>
          <a:prstGeom prst="rect">
            <a:avLst/>
          </a:prstGeom>
          <a:noFill/>
          <a:ln w="9525">
            <a:noFill/>
            <a:miter lim="800000"/>
            <a:headEnd/>
            <a:tailEnd/>
          </a:ln>
        </p:spPr>
      </p:pic>
      <p:sp>
        <p:nvSpPr>
          <p:cNvPr id="23563" name="Rectangle 11"/>
          <p:cNvSpPr>
            <a:spLocks noChangeArrowheads="1"/>
          </p:cNvSpPr>
          <p:nvPr/>
        </p:nvSpPr>
        <p:spPr bwMode="auto">
          <a:xfrm>
            <a:off x="914400" y="1371600"/>
            <a:ext cx="7924800" cy="4754563"/>
          </a:xfrm>
          <a:prstGeom prst="rect">
            <a:avLst/>
          </a:prstGeom>
          <a:noFill/>
          <a:ln w="9525">
            <a:noFill/>
            <a:miter lim="800000"/>
            <a:headEnd/>
            <a:tailEnd/>
          </a:ln>
        </p:spPr>
        <p:txBody>
          <a:bodyPr/>
          <a:lstStyle/>
          <a:p>
            <a:pPr marL="336550" indent="-336550" eaLnBrk="0" hangingPunct="0">
              <a:lnSpc>
                <a:spcPct val="130000"/>
              </a:lnSpc>
              <a:spcBef>
                <a:spcPct val="20000"/>
              </a:spcBef>
            </a:pPr>
            <a:r>
              <a:rPr lang="en-US" sz="3200" i="0" dirty="0"/>
              <a:t>Peace and conflict prevention/resolution</a:t>
            </a:r>
          </a:p>
          <a:p>
            <a:pPr marL="336550" indent="-336550" eaLnBrk="0" hangingPunct="0">
              <a:lnSpc>
                <a:spcPct val="130000"/>
              </a:lnSpc>
              <a:spcBef>
                <a:spcPct val="20000"/>
              </a:spcBef>
            </a:pPr>
            <a:r>
              <a:rPr lang="en-US" sz="3200" i="0" dirty="0"/>
              <a:t>Disease prevention and treatment</a:t>
            </a:r>
          </a:p>
          <a:p>
            <a:pPr marL="336550" indent="-336550" eaLnBrk="0" hangingPunct="0">
              <a:lnSpc>
                <a:spcPct val="130000"/>
              </a:lnSpc>
              <a:spcBef>
                <a:spcPct val="20000"/>
              </a:spcBef>
            </a:pPr>
            <a:r>
              <a:rPr lang="en-US" sz="3200" i="0" dirty="0"/>
              <a:t>Water and sanitation</a:t>
            </a:r>
          </a:p>
          <a:p>
            <a:pPr marL="336550" indent="-336550" eaLnBrk="0" hangingPunct="0">
              <a:lnSpc>
                <a:spcPct val="130000"/>
              </a:lnSpc>
              <a:spcBef>
                <a:spcPct val="20000"/>
              </a:spcBef>
            </a:pPr>
            <a:r>
              <a:rPr lang="en-US" sz="3200" i="0" dirty="0"/>
              <a:t>Maternal and child health</a:t>
            </a:r>
          </a:p>
          <a:p>
            <a:pPr marL="336550" indent="-336550" eaLnBrk="0" hangingPunct="0">
              <a:lnSpc>
                <a:spcPct val="130000"/>
              </a:lnSpc>
              <a:spcBef>
                <a:spcPct val="20000"/>
              </a:spcBef>
            </a:pPr>
            <a:r>
              <a:rPr lang="en-US" sz="3200" i="0" dirty="0"/>
              <a:t>Basic education and literacy</a:t>
            </a:r>
          </a:p>
          <a:p>
            <a:pPr marL="336550" indent="-336550" eaLnBrk="0" hangingPunct="0">
              <a:lnSpc>
                <a:spcPct val="130000"/>
              </a:lnSpc>
              <a:spcBef>
                <a:spcPct val="20000"/>
              </a:spcBef>
            </a:pPr>
            <a:r>
              <a:rPr lang="en-US" sz="3200" i="0" dirty="0"/>
              <a:t>Economic and community development</a:t>
            </a:r>
          </a:p>
          <a:p>
            <a:pPr marL="336550" indent="-336550" eaLnBrk="0" hangingPunct="0">
              <a:spcBef>
                <a:spcPct val="20000"/>
              </a:spcBef>
            </a:pPr>
            <a:endParaRPr lang="en-US" sz="3000" i="0" dirty="0"/>
          </a:p>
        </p:txBody>
      </p:sp>
      <p:pic>
        <p:nvPicPr>
          <p:cNvPr id="38922" name="Picture 1"/>
          <p:cNvPicPr>
            <a:picLocks noChangeAspect="1"/>
          </p:cNvPicPr>
          <p:nvPr/>
        </p:nvPicPr>
        <p:blipFill>
          <a:blip r:embed="rId8" cstate="print"/>
          <a:srcRect/>
          <a:stretch>
            <a:fillRect/>
          </a:stretch>
        </p:blipFill>
        <p:spPr bwMode="auto">
          <a:xfrm>
            <a:off x="114300" y="5070475"/>
            <a:ext cx="777875" cy="7762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3563">
                                            <p:txEl>
                                              <p:pRg st="0" end="0"/>
                                            </p:txEl>
                                          </p:spTgt>
                                        </p:tgtEl>
                                        <p:attrNameLst>
                                          <p:attrName>style.visibility</p:attrName>
                                        </p:attrNameLst>
                                      </p:cBhvr>
                                      <p:to>
                                        <p:strVal val="visible"/>
                                      </p:to>
                                    </p:set>
                                    <p:anim calcmode="lin" valueType="num">
                                      <p:cBhvr additive="base">
                                        <p:cTn id="7" dur="1000" fill="hold"/>
                                        <p:tgtEl>
                                          <p:spTgt spid="2356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356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2" presetClass="entr" presetSubtype="8" fill="hold" nodeType="afterEffect">
                                  <p:stCondLst>
                                    <p:cond delay="0"/>
                                  </p:stCondLst>
                                  <p:childTnLst>
                                    <p:set>
                                      <p:cBhvr>
                                        <p:cTn id="11" dur="1" fill="hold">
                                          <p:stCondLst>
                                            <p:cond delay="0"/>
                                          </p:stCondLst>
                                        </p:cTn>
                                        <p:tgtEl>
                                          <p:spTgt spid="23563">
                                            <p:txEl>
                                              <p:pRg st="1" end="1"/>
                                            </p:txEl>
                                          </p:spTgt>
                                        </p:tgtEl>
                                        <p:attrNameLst>
                                          <p:attrName>style.visibility</p:attrName>
                                        </p:attrNameLst>
                                      </p:cBhvr>
                                      <p:to>
                                        <p:strVal val="visible"/>
                                      </p:to>
                                    </p:set>
                                    <p:anim calcmode="lin" valueType="num">
                                      <p:cBhvr additive="base">
                                        <p:cTn id="12" dur="1000" fill="hold"/>
                                        <p:tgtEl>
                                          <p:spTgt spid="2356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3563">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000"/>
                            </p:stCondLst>
                            <p:childTnLst>
                              <p:par>
                                <p:cTn id="15" presetID="2" presetClass="entr" presetSubtype="8" fill="hold" nodeType="afterEffect">
                                  <p:stCondLst>
                                    <p:cond delay="0"/>
                                  </p:stCondLst>
                                  <p:childTnLst>
                                    <p:set>
                                      <p:cBhvr>
                                        <p:cTn id="16" dur="1" fill="hold">
                                          <p:stCondLst>
                                            <p:cond delay="0"/>
                                          </p:stCondLst>
                                        </p:cTn>
                                        <p:tgtEl>
                                          <p:spTgt spid="23563">
                                            <p:txEl>
                                              <p:pRg st="2" end="2"/>
                                            </p:txEl>
                                          </p:spTgt>
                                        </p:tgtEl>
                                        <p:attrNameLst>
                                          <p:attrName>style.visibility</p:attrName>
                                        </p:attrNameLst>
                                      </p:cBhvr>
                                      <p:to>
                                        <p:strVal val="visible"/>
                                      </p:to>
                                    </p:set>
                                    <p:anim calcmode="lin" valueType="num">
                                      <p:cBhvr additive="base">
                                        <p:cTn id="17" dur="1000" fill="hold"/>
                                        <p:tgtEl>
                                          <p:spTgt spid="23563">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3563">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3000"/>
                            </p:stCondLst>
                            <p:childTnLst>
                              <p:par>
                                <p:cTn id="20" presetID="2" presetClass="entr" presetSubtype="8" fill="hold" nodeType="afterEffect">
                                  <p:stCondLst>
                                    <p:cond delay="0"/>
                                  </p:stCondLst>
                                  <p:childTnLst>
                                    <p:set>
                                      <p:cBhvr>
                                        <p:cTn id="21" dur="1" fill="hold">
                                          <p:stCondLst>
                                            <p:cond delay="0"/>
                                          </p:stCondLst>
                                        </p:cTn>
                                        <p:tgtEl>
                                          <p:spTgt spid="23563">
                                            <p:txEl>
                                              <p:pRg st="3" end="3"/>
                                            </p:txEl>
                                          </p:spTgt>
                                        </p:tgtEl>
                                        <p:attrNameLst>
                                          <p:attrName>style.visibility</p:attrName>
                                        </p:attrNameLst>
                                      </p:cBhvr>
                                      <p:to>
                                        <p:strVal val="visible"/>
                                      </p:to>
                                    </p:set>
                                    <p:anim calcmode="lin" valueType="num">
                                      <p:cBhvr additive="base">
                                        <p:cTn id="22" dur="1000" fill="hold"/>
                                        <p:tgtEl>
                                          <p:spTgt spid="23563">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23563">
                                            <p:txEl>
                                              <p:pRg st="3" end="3"/>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4000"/>
                            </p:stCondLst>
                            <p:childTnLst>
                              <p:par>
                                <p:cTn id="25" presetID="2" presetClass="entr" presetSubtype="8" fill="hold" nodeType="afterEffect">
                                  <p:stCondLst>
                                    <p:cond delay="0"/>
                                  </p:stCondLst>
                                  <p:childTnLst>
                                    <p:set>
                                      <p:cBhvr>
                                        <p:cTn id="26" dur="1" fill="hold">
                                          <p:stCondLst>
                                            <p:cond delay="0"/>
                                          </p:stCondLst>
                                        </p:cTn>
                                        <p:tgtEl>
                                          <p:spTgt spid="23563">
                                            <p:txEl>
                                              <p:pRg st="4" end="4"/>
                                            </p:txEl>
                                          </p:spTgt>
                                        </p:tgtEl>
                                        <p:attrNameLst>
                                          <p:attrName>style.visibility</p:attrName>
                                        </p:attrNameLst>
                                      </p:cBhvr>
                                      <p:to>
                                        <p:strVal val="visible"/>
                                      </p:to>
                                    </p:set>
                                    <p:anim calcmode="lin" valueType="num">
                                      <p:cBhvr additive="base">
                                        <p:cTn id="27" dur="1000" fill="hold"/>
                                        <p:tgtEl>
                                          <p:spTgt spid="2356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23563">
                                            <p:txEl>
                                              <p:pRg st="4" end="4"/>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0"/>
                            </p:stCondLst>
                            <p:childTnLst>
                              <p:par>
                                <p:cTn id="30" presetID="2" presetClass="entr" presetSubtype="8" fill="hold" nodeType="afterEffect">
                                  <p:stCondLst>
                                    <p:cond delay="0"/>
                                  </p:stCondLst>
                                  <p:childTnLst>
                                    <p:set>
                                      <p:cBhvr>
                                        <p:cTn id="31" dur="1" fill="hold">
                                          <p:stCondLst>
                                            <p:cond delay="0"/>
                                          </p:stCondLst>
                                        </p:cTn>
                                        <p:tgtEl>
                                          <p:spTgt spid="23563">
                                            <p:txEl>
                                              <p:pRg st="5" end="5"/>
                                            </p:txEl>
                                          </p:spTgt>
                                        </p:tgtEl>
                                        <p:attrNameLst>
                                          <p:attrName>style.visibility</p:attrName>
                                        </p:attrNameLst>
                                      </p:cBhvr>
                                      <p:to>
                                        <p:strVal val="visible"/>
                                      </p:to>
                                    </p:set>
                                    <p:anim calcmode="lin" valueType="num">
                                      <p:cBhvr additive="base">
                                        <p:cTn id="32" dur="1000" fill="hold"/>
                                        <p:tgtEl>
                                          <p:spTgt spid="23563">
                                            <p:txEl>
                                              <p:pRg st="5" end="5"/>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235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lstStyle/>
          <a:p>
            <a:r>
              <a:rPr lang="en-US" dirty="0"/>
              <a:t>DISTRICT COMMUNITY GRANTS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389888"/>
          </a:xfrm>
        </p:spPr>
        <p:txBody>
          <a:bodyPr>
            <a:normAutofit/>
          </a:bodyPr>
          <a:lstStyle/>
          <a:p>
            <a:r>
              <a:rPr lang="en-US" dirty="0"/>
              <a:t>District Community Grants</a:t>
            </a:r>
          </a:p>
        </p:txBody>
      </p:sp>
      <p:sp>
        <p:nvSpPr>
          <p:cNvPr id="3" name="Content Placeholder 2"/>
          <p:cNvSpPr>
            <a:spLocks noGrp="1"/>
          </p:cNvSpPr>
          <p:nvPr>
            <p:ph idx="1"/>
          </p:nvPr>
        </p:nvSpPr>
        <p:spPr/>
        <p:txBody>
          <a:bodyPr>
            <a:normAutofit fontScale="92500" lnSpcReduction="20000"/>
          </a:bodyPr>
          <a:lstStyle/>
          <a:p>
            <a:r>
              <a:rPr lang="en-US" dirty="0"/>
              <a:t>Club must be Qualified </a:t>
            </a:r>
            <a:r>
              <a:rPr lang="en-US" b="1" u="sng" dirty="0"/>
              <a:t>Annually</a:t>
            </a:r>
          </a:p>
          <a:p>
            <a:r>
              <a:rPr lang="en-US" dirty="0"/>
              <a:t>Reimbursable match up to $3,500, Not just </a:t>
            </a:r>
            <a:r>
              <a:rPr lang="en-US" dirty="0" err="1"/>
              <a:t>checkwriting</a:t>
            </a:r>
            <a:endParaRPr lang="en-US" dirty="0"/>
          </a:p>
          <a:p>
            <a:r>
              <a:rPr lang="en-US" dirty="0"/>
              <a:t>District Approval</a:t>
            </a:r>
          </a:p>
          <a:p>
            <a:r>
              <a:rPr lang="en-US" dirty="0"/>
              <a:t>Can be Local or International</a:t>
            </a:r>
          </a:p>
          <a:p>
            <a:r>
              <a:rPr lang="en-US" dirty="0"/>
              <a:t>No requirement for Host Club</a:t>
            </a:r>
          </a:p>
          <a:p>
            <a:r>
              <a:rPr lang="en-US" dirty="0"/>
              <a:t>Can be Joint with Other Clubs</a:t>
            </a:r>
          </a:p>
          <a:p>
            <a:r>
              <a:rPr lang="en-US" dirty="0"/>
              <a:t>MOU’s with participating 3</a:t>
            </a:r>
            <a:r>
              <a:rPr lang="en-US" baseline="30000" dirty="0"/>
              <a:t>rd</a:t>
            </a:r>
            <a:r>
              <a:rPr lang="en-US" dirty="0"/>
              <a:t> Parties</a:t>
            </a:r>
          </a:p>
          <a:p>
            <a:r>
              <a:rPr lang="en-US" dirty="0"/>
              <a:t>Window opens April 1</a:t>
            </a:r>
            <a:r>
              <a:rPr lang="en-US" baseline="30000" dirty="0"/>
              <a:t>st</a:t>
            </a:r>
            <a:endParaRPr lang="en-US" dirty="0"/>
          </a:p>
          <a:p>
            <a:r>
              <a:rPr lang="en-US" dirty="0"/>
              <a:t>Project work between July 1 and May 1</a:t>
            </a:r>
          </a:p>
          <a:p>
            <a:r>
              <a:rPr lang="en-US" dirty="0"/>
              <a:t>Final Report by Jun 1</a:t>
            </a:r>
          </a:p>
          <a:p>
            <a:r>
              <a:rPr lang="en-US" dirty="0"/>
              <a:t>All processes are internet based, no paper - </a:t>
            </a:r>
            <a:r>
              <a:rPr lang="en-US" dirty="0" err="1"/>
              <a:t>ClubRunner</a:t>
            </a:r>
            <a:endParaRPr lang="en-US" dirty="0"/>
          </a:p>
          <a:p>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229600" cy="780288"/>
          </a:xfrm>
        </p:spPr>
        <p:txBody>
          <a:bodyPr>
            <a:normAutofit fontScale="90000"/>
          </a:bodyPr>
          <a:lstStyle/>
          <a:p>
            <a:r>
              <a:rPr lang="en-US" dirty="0"/>
              <a:t>2014-2015 DCG’s</a:t>
            </a:r>
          </a:p>
        </p:txBody>
      </p:sp>
      <p:sp>
        <p:nvSpPr>
          <p:cNvPr id="5" name="Content Placeholder 4"/>
          <p:cNvSpPr>
            <a:spLocks noGrp="1"/>
          </p:cNvSpPr>
          <p:nvPr>
            <p:ph idx="1"/>
          </p:nvPr>
        </p:nvSpPr>
        <p:spPr>
          <a:xfrm>
            <a:off x="457200" y="1066800"/>
            <a:ext cx="8229600" cy="5257800"/>
          </a:xfrm>
        </p:spPr>
        <p:txBody>
          <a:bodyPr/>
          <a:lstStyle/>
          <a:p>
            <a:r>
              <a:rPr lang="en-US" dirty="0"/>
              <a:t>46 DCG’s - $141,428 funded $385,400 projects</a:t>
            </a:r>
          </a:p>
          <a:p>
            <a:pPr lvl="1"/>
            <a:r>
              <a:rPr lang="en-US" dirty="0"/>
              <a:t>Less then half of the District clubs participated</a:t>
            </a:r>
          </a:p>
          <a:p>
            <a:r>
              <a:rPr lang="en-US" dirty="0"/>
              <a:t>Breakdown</a:t>
            </a:r>
          </a:p>
          <a:p>
            <a:endParaRPr lang="en-US" dirty="0"/>
          </a:p>
          <a:p>
            <a:endParaRPr lang="en-US" dirty="0"/>
          </a:p>
          <a:p>
            <a:endParaRPr lang="en-US" dirty="0"/>
          </a:p>
          <a:p>
            <a:endParaRPr lang="en-US" dirty="0"/>
          </a:p>
          <a:p>
            <a:endParaRPr lang="en-US" dirty="0"/>
          </a:p>
          <a:p>
            <a:r>
              <a:rPr lang="en-US" dirty="0"/>
              <a:t>11 Countries</a:t>
            </a:r>
            <a:r>
              <a:rPr lang="en-US" sz="1800" dirty="0"/>
              <a:t> - </a:t>
            </a:r>
            <a:r>
              <a:rPr lang="en-US" sz="2400" dirty="0"/>
              <a:t>Nepal, Romania, Kenya, Nicaragua, Guatemala, Rwanda, Uganda, Haiti, Mexico, India, Philippines</a:t>
            </a:r>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996590424"/>
              </p:ext>
            </p:extLst>
          </p:nvPr>
        </p:nvGraphicFramePr>
        <p:xfrm>
          <a:off x="685801" y="2667000"/>
          <a:ext cx="6781800" cy="1815814"/>
        </p:xfrm>
        <a:graphic>
          <a:graphicData uri="http://schemas.openxmlformats.org/drawingml/2006/table">
            <a:tbl>
              <a:tblPr firstRow="1" bandRow="1">
                <a:tableStyleId>{5C22544A-7EE6-4342-B048-85BDC9FD1C3A}</a:tableStyleId>
              </a:tblPr>
              <a:tblGrid>
                <a:gridCol w="2590799"/>
                <a:gridCol w="1981200"/>
                <a:gridCol w="2209801"/>
              </a:tblGrid>
              <a:tr h="170328">
                <a:tc>
                  <a:txBody>
                    <a:bodyPr/>
                    <a:lstStyle/>
                    <a:p>
                      <a:pPr algn="ctr"/>
                      <a:endParaRPr lang="en-US" dirty="0"/>
                    </a:p>
                  </a:txBody>
                  <a:tcPr/>
                </a:tc>
                <a:tc>
                  <a:txBody>
                    <a:bodyPr/>
                    <a:lstStyle/>
                    <a:p>
                      <a:pPr algn="ctr"/>
                      <a:r>
                        <a:rPr lang="en-US" sz="2400" dirty="0"/>
                        <a:t>Local</a:t>
                      </a:r>
                    </a:p>
                  </a:txBody>
                  <a:tcPr/>
                </a:tc>
                <a:tc>
                  <a:txBody>
                    <a:bodyPr/>
                    <a:lstStyle/>
                    <a:p>
                      <a:pPr algn="ctr"/>
                      <a:r>
                        <a:rPr lang="en-US" sz="2400" dirty="0"/>
                        <a:t>International</a:t>
                      </a:r>
                    </a:p>
                  </a:txBody>
                  <a:tcPr/>
                </a:tc>
              </a:tr>
              <a:tr h="779494">
                <a:tc>
                  <a:txBody>
                    <a:bodyPr/>
                    <a:lstStyle/>
                    <a:p>
                      <a:r>
                        <a:rPr lang="en-US" sz="2800" dirty="0"/>
                        <a:t>WA </a:t>
                      </a:r>
                      <a:r>
                        <a:rPr lang="en-US" sz="2800" dirty="0" smtClean="0"/>
                        <a:t>Clubs (52)</a:t>
                      </a:r>
                      <a:endParaRPr lang="en-US" sz="2800" dirty="0"/>
                    </a:p>
                  </a:txBody>
                  <a:tcPr/>
                </a:tc>
                <a:tc>
                  <a:txBody>
                    <a:bodyPr/>
                    <a:lstStyle/>
                    <a:p>
                      <a:pPr algn="ctr"/>
                      <a:r>
                        <a:rPr lang="en-US" sz="3200" dirty="0"/>
                        <a:t>20</a:t>
                      </a:r>
                    </a:p>
                  </a:txBody>
                  <a:tcPr/>
                </a:tc>
                <a:tc>
                  <a:txBody>
                    <a:bodyPr/>
                    <a:lstStyle/>
                    <a:p>
                      <a:pPr algn="ctr"/>
                      <a:r>
                        <a:rPr lang="en-US" sz="3200" dirty="0"/>
                        <a:t>6</a:t>
                      </a:r>
                    </a:p>
                  </a:txBody>
                  <a:tcPr/>
                </a:tc>
              </a:tr>
              <a:tr h="170328">
                <a:tc>
                  <a:txBody>
                    <a:bodyPr/>
                    <a:lstStyle/>
                    <a:p>
                      <a:r>
                        <a:rPr lang="en-US" sz="2800" dirty="0"/>
                        <a:t>BC </a:t>
                      </a:r>
                      <a:r>
                        <a:rPr lang="en-US" sz="2800" dirty="0" smtClean="0"/>
                        <a:t>Clubs</a:t>
                      </a:r>
                      <a:r>
                        <a:rPr lang="en-US" sz="2800" baseline="0" dirty="0"/>
                        <a:t> </a:t>
                      </a:r>
                      <a:r>
                        <a:rPr lang="en-US" sz="2800" baseline="0" dirty="0" smtClean="0"/>
                        <a:t>(36)</a:t>
                      </a:r>
                      <a:endParaRPr lang="en-US" sz="2800" dirty="0" smtClean="0"/>
                    </a:p>
                  </a:txBody>
                  <a:tcPr/>
                </a:tc>
                <a:tc>
                  <a:txBody>
                    <a:bodyPr/>
                    <a:lstStyle/>
                    <a:p>
                      <a:pPr algn="ctr"/>
                      <a:r>
                        <a:rPr lang="en-US" sz="3200" dirty="0"/>
                        <a:t>2</a:t>
                      </a:r>
                    </a:p>
                  </a:txBody>
                  <a:tcPr/>
                </a:tc>
                <a:tc>
                  <a:txBody>
                    <a:bodyPr/>
                    <a:lstStyle/>
                    <a:p>
                      <a:pPr algn="ctr"/>
                      <a:r>
                        <a:rPr lang="en-US" sz="3200" dirty="0"/>
                        <a:t>18</a:t>
                      </a:r>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Global Grants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46605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4800600" cy="762000"/>
          </a:xfrm>
        </p:spPr>
        <p:txBody>
          <a:bodyPr>
            <a:normAutofit fontScale="90000"/>
          </a:bodyPr>
          <a:lstStyle/>
          <a:p>
            <a:r>
              <a:rPr lang="en-US" dirty="0" smtClean="0">
                <a:solidFill>
                  <a:schemeClr val="tx1"/>
                </a:solidFill>
              </a:rPr>
              <a:t>GLOBAL GRANTS</a:t>
            </a:r>
          </a:p>
        </p:txBody>
      </p:sp>
      <p:sp>
        <p:nvSpPr>
          <p:cNvPr id="16387" name="Content Placeholder 2"/>
          <p:cNvSpPr>
            <a:spLocks noGrp="1"/>
          </p:cNvSpPr>
          <p:nvPr>
            <p:ph idx="1"/>
          </p:nvPr>
        </p:nvSpPr>
        <p:spPr>
          <a:xfrm>
            <a:off x="0" y="1371600"/>
            <a:ext cx="8839200" cy="4419600"/>
          </a:xfrm>
        </p:spPr>
        <p:txBody>
          <a:bodyPr>
            <a:normAutofit fontScale="92500" lnSpcReduction="10000"/>
          </a:bodyPr>
          <a:lstStyle/>
          <a:p>
            <a:pPr marL="457200" indent="-457200"/>
            <a:r>
              <a:rPr lang="en-US" b="1" i="1" dirty="0" smtClean="0"/>
              <a:t>Global Grants fund large-scale projects and activities that:</a:t>
            </a:r>
          </a:p>
          <a:p>
            <a:pPr marL="457200" indent="-457200">
              <a:buFontTx/>
              <a:buChar char="•"/>
            </a:pPr>
            <a:r>
              <a:rPr lang="en-US" sz="2800" dirty="0" smtClean="0"/>
              <a:t>Align with an area of focus</a:t>
            </a:r>
          </a:p>
          <a:p>
            <a:pPr marL="457200" indent="-457200">
              <a:buFontTx/>
              <a:buChar char="•"/>
            </a:pPr>
            <a:r>
              <a:rPr lang="en-US" sz="2800" dirty="0" smtClean="0"/>
              <a:t>Respond to a need the benefiting community has identified</a:t>
            </a:r>
          </a:p>
          <a:p>
            <a:pPr marL="457200" indent="-457200">
              <a:buFontTx/>
              <a:buChar char="•"/>
            </a:pPr>
            <a:r>
              <a:rPr lang="en-US" sz="2800" dirty="0" smtClean="0"/>
              <a:t>Include active participation of the benefiting community &amp; Rotarians</a:t>
            </a:r>
          </a:p>
          <a:p>
            <a:pPr marL="457200" indent="-457200">
              <a:buFontTx/>
              <a:buChar char="•"/>
            </a:pPr>
            <a:r>
              <a:rPr lang="en-US" sz="2800" dirty="0" smtClean="0"/>
              <a:t>Are sustainable after Rotary has concluded its work</a:t>
            </a:r>
          </a:p>
          <a:p>
            <a:pPr marL="457200" indent="-457200">
              <a:buFontTx/>
              <a:buChar char="•"/>
            </a:pPr>
            <a:r>
              <a:rPr lang="en-US" sz="2800" dirty="0" smtClean="0"/>
              <a:t>Have measurable results</a:t>
            </a:r>
          </a:p>
          <a:p>
            <a:pPr marL="457200" indent="-457200" algn="r"/>
            <a:r>
              <a:rPr lang="en-US" sz="2600" dirty="0" smtClean="0"/>
              <a:t>-- Grant Management Manual                  .</a:t>
            </a:r>
          </a:p>
        </p:txBody>
      </p:sp>
      <p:sp>
        <p:nvSpPr>
          <p:cNvPr id="16388" name="Slide Number Placeholder 3"/>
          <p:cNvSpPr>
            <a:spLocks noGrp="1"/>
          </p:cNvSpPr>
          <p:nvPr>
            <p:ph type="sldNum" sz="quarter" idx="12"/>
          </p:nvPr>
        </p:nvSpPr>
        <p:spPr>
          <a:noFill/>
        </p:spPr>
        <p:txBody>
          <a:bodyPr/>
          <a:lstStyle/>
          <a:p>
            <a:fld id="{DDE539DD-B970-4F9A-88E8-953CEAC41FF4}" type="slidenum">
              <a:rPr lang="en-US"/>
              <a:pPr/>
              <a:t>26</a:t>
            </a:fld>
            <a:endParaRPr lang="en-US" dirty="0"/>
          </a:p>
        </p:txBody>
      </p:sp>
    </p:spTree>
    <p:extLst>
      <p:ext uri="{BB962C8B-B14F-4D97-AF65-F5344CB8AC3E}">
        <p14:creationId xmlns:p14="http://schemas.microsoft.com/office/powerpoint/2010/main" val="1145919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914400" y="304800"/>
            <a:ext cx="8229600" cy="1143000"/>
          </a:xfrm>
        </p:spPr>
        <p:txBody>
          <a:bodyPr/>
          <a:lstStyle/>
          <a:p>
            <a:pPr eaLnBrk="1" hangingPunct="1">
              <a:defRPr/>
            </a:pPr>
            <a:r>
              <a:rPr lang="en-US" dirty="0"/>
              <a:t>TRF Areas of Focus</a:t>
            </a:r>
          </a:p>
        </p:txBody>
      </p:sp>
      <p:pic>
        <p:nvPicPr>
          <p:cNvPr id="38916" name="Picture 5" descr="Disease-green"/>
          <p:cNvPicPr>
            <a:picLocks noChangeAspect="1" noChangeArrowheads="1"/>
          </p:cNvPicPr>
          <p:nvPr/>
        </p:nvPicPr>
        <p:blipFill>
          <a:blip r:embed="rId3" cstate="print"/>
          <a:srcRect/>
          <a:stretch>
            <a:fillRect/>
          </a:stretch>
        </p:blipFill>
        <p:spPr bwMode="auto">
          <a:xfrm>
            <a:off x="96838" y="2044700"/>
            <a:ext cx="762000" cy="762000"/>
          </a:xfrm>
          <a:prstGeom prst="rect">
            <a:avLst/>
          </a:prstGeom>
          <a:noFill/>
          <a:ln w="9525">
            <a:noFill/>
            <a:miter lim="800000"/>
            <a:headEnd/>
            <a:tailEnd/>
          </a:ln>
        </p:spPr>
      </p:pic>
      <p:pic>
        <p:nvPicPr>
          <p:cNvPr id="38917" name="Picture 7" descr="Literacy-orange"/>
          <p:cNvPicPr>
            <a:picLocks noChangeAspect="1" noChangeArrowheads="1"/>
          </p:cNvPicPr>
          <p:nvPr/>
        </p:nvPicPr>
        <p:blipFill>
          <a:blip r:embed="rId4" cstate="print"/>
          <a:srcRect/>
          <a:stretch>
            <a:fillRect/>
          </a:stretch>
        </p:blipFill>
        <p:spPr bwMode="auto">
          <a:xfrm>
            <a:off x="104775" y="4311650"/>
            <a:ext cx="762000" cy="762000"/>
          </a:xfrm>
          <a:prstGeom prst="rect">
            <a:avLst/>
          </a:prstGeom>
          <a:noFill/>
          <a:ln w="9525">
            <a:noFill/>
            <a:miter lim="800000"/>
            <a:headEnd/>
            <a:tailEnd/>
          </a:ln>
        </p:spPr>
      </p:pic>
      <p:pic>
        <p:nvPicPr>
          <p:cNvPr id="38918" name="Picture 8" descr="Maternal-pink"/>
          <p:cNvPicPr>
            <a:picLocks noChangeAspect="1" noChangeArrowheads="1"/>
          </p:cNvPicPr>
          <p:nvPr/>
        </p:nvPicPr>
        <p:blipFill>
          <a:blip r:embed="rId5" cstate="print"/>
          <a:srcRect/>
          <a:stretch>
            <a:fillRect/>
          </a:stretch>
        </p:blipFill>
        <p:spPr bwMode="auto">
          <a:xfrm>
            <a:off x="103188" y="3552825"/>
            <a:ext cx="762000" cy="762000"/>
          </a:xfrm>
          <a:prstGeom prst="rect">
            <a:avLst/>
          </a:prstGeom>
          <a:noFill/>
          <a:ln w="9525">
            <a:noFill/>
            <a:miter lim="800000"/>
            <a:headEnd/>
            <a:tailEnd/>
          </a:ln>
        </p:spPr>
      </p:pic>
      <p:pic>
        <p:nvPicPr>
          <p:cNvPr id="38919" name="Picture 9" descr="Peace-purple"/>
          <p:cNvPicPr>
            <a:picLocks noChangeAspect="1" noChangeArrowheads="1"/>
          </p:cNvPicPr>
          <p:nvPr/>
        </p:nvPicPr>
        <p:blipFill>
          <a:blip r:embed="rId6" cstate="print"/>
          <a:srcRect/>
          <a:stretch>
            <a:fillRect/>
          </a:stretch>
        </p:blipFill>
        <p:spPr bwMode="auto">
          <a:xfrm>
            <a:off x="87313" y="1281113"/>
            <a:ext cx="784225" cy="762000"/>
          </a:xfrm>
          <a:prstGeom prst="rect">
            <a:avLst/>
          </a:prstGeom>
          <a:noFill/>
          <a:ln w="9525">
            <a:noFill/>
            <a:miter lim="800000"/>
            <a:headEnd/>
            <a:tailEnd/>
          </a:ln>
        </p:spPr>
      </p:pic>
      <p:pic>
        <p:nvPicPr>
          <p:cNvPr id="38920" name="Picture 10" descr="Water-blue"/>
          <p:cNvPicPr>
            <a:picLocks noChangeAspect="1" noChangeArrowheads="1"/>
          </p:cNvPicPr>
          <p:nvPr/>
        </p:nvPicPr>
        <p:blipFill>
          <a:blip r:embed="rId7" cstate="print"/>
          <a:srcRect/>
          <a:stretch>
            <a:fillRect/>
          </a:stretch>
        </p:blipFill>
        <p:spPr bwMode="auto">
          <a:xfrm>
            <a:off x="114300" y="2795588"/>
            <a:ext cx="762000" cy="762000"/>
          </a:xfrm>
          <a:prstGeom prst="rect">
            <a:avLst/>
          </a:prstGeom>
          <a:noFill/>
          <a:ln w="9525">
            <a:noFill/>
            <a:miter lim="800000"/>
            <a:headEnd/>
            <a:tailEnd/>
          </a:ln>
        </p:spPr>
      </p:pic>
      <p:sp>
        <p:nvSpPr>
          <p:cNvPr id="23563" name="Rectangle 11"/>
          <p:cNvSpPr>
            <a:spLocks noChangeArrowheads="1"/>
          </p:cNvSpPr>
          <p:nvPr/>
        </p:nvSpPr>
        <p:spPr bwMode="auto">
          <a:xfrm>
            <a:off x="914400" y="1371600"/>
            <a:ext cx="7924800" cy="4754563"/>
          </a:xfrm>
          <a:prstGeom prst="rect">
            <a:avLst/>
          </a:prstGeom>
          <a:noFill/>
          <a:ln w="9525">
            <a:noFill/>
            <a:miter lim="800000"/>
            <a:headEnd/>
            <a:tailEnd/>
          </a:ln>
        </p:spPr>
        <p:txBody>
          <a:bodyPr/>
          <a:lstStyle/>
          <a:p>
            <a:pPr marL="336550" indent="-336550" eaLnBrk="0" hangingPunct="0">
              <a:lnSpc>
                <a:spcPct val="130000"/>
              </a:lnSpc>
              <a:spcBef>
                <a:spcPct val="20000"/>
              </a:spcBef>
            </a:pPr>
            <a:r>
              <a:rPr lang="en-US" sz="3200" dirty="0">
                <a:solidFill>
                  <a:prstClr val="black"/>
                </a:solidFill>
              </a:rPr>
              <a:t>Peace and conflict prevention/resolution</a:t>
            </a:r>
          </a:p>
          <a:p>
            <a:pPr marL="336550" indent="-336550" eaLnBrk="0" hangingPunct="0">
              <a:lnSpc>
                <a:spcPct val="130000"/>
              </a:lnSpc>
              <a:spcBef>
                <a:spcPct val="20000"/>
              </a:spcBef>
            </a:pPr>
            <a:r>
              <a:rPr lang="en-US" sz="3200" dirty="0">
                <a:solidFill>
                  <a:prstClr val="black"/>
                </a:solidFill>
              </a:rPr>
              <a:t>Disease prevention and treatment</a:t>
            </a:r>
          </a:p>
          <a:p>
            <a:pPr marL="336550" indent="-336550" eaLnBrk="0" hangingPunct="0">
              <a:lnSpc>
                <a:spcPct val="130000"/>
              </a:lnSpc>
              <a:spcBef>
                <a:spcPct val="20000"/>
              </a:spcBef>
            </a:pPr>
            <a:r>
              <a:rPr lang="en-US" sz="3200" dirty="0">
                <a:solidFill>
                  <a:prstClr val="black"/>
                </a:solidFill>
              </a:rPr>
              <a:t>Water and sanitation</a:t>
            </a:r>
          </a:p>
          <a:p>
            <a:pPr marL="336550" indent="-336550" eaLnBrk="0" hangingPunct="0">
              <a:lnSpc>
                <a:spcPct val="130000"/>
              </a:lnSpc>
              <a:spcBef>
                <a:spcPct val="20000"/>
              </a:spcBef>
            </a:pPr>
            <a:r>
              <a:rPr lang="en-US" sz="3200" dirty="0">
                <a:solidFill>
                  <a:prstClr val="black"/>
                </a:solidFill>
              </a:rPr>
              <a:t>Maternal and child health</a:t>
            </a:r>
          </a:p>
          <a:p>
            <a:pPr marL="336550" indent="-336550" eaLnBrk="0" hangingPunct="0">
              <a:lnSpc>
                <a:spcPct val="130000"/>
              </a:lnSpc>
              <a:spcBef>
                <a:spcPct val="20000"/>
              </a:spcBef>
            </a:pPr>
            <a:r>
              <a:rPr lang="en-US" sz="3200" dirty="0">
                <a:solidFill>
                  <a:prstClr val="black"/>
                </a:solidFill>
              </a:rPr>
              <a:t>Basic education and literacy</a:t>
            </a:r>
          </a:p>
          <a:p>
            <a:pPr marL="336550" indent="-336550" eaLnBrk="0" hangingPunct="0">
              <a:lnSpc>
                <a:spcPct val="130000"/>
              </a:lnSpc>
              <a:spcBef>
                <a:spcPct val="20000"/>
              </a:spcBef>
            </a:pPr>
            <a:r>
              <a:rPr lang="en-US" sz="3200" dirty="0">
                <a:solidFill>
                  <a:prstClr val="black"/>
                </a:solidFill>
              </a:rPr>
              <a:t>Economic and community development</a:t>
            </a:r>
          </a:p>
          <a:p>
            <a:pPr marL="336550" indent="-336550" eaLnBrk="0" hangingPunct="0">
              <a:spcBef>
                <a:spcPct val="20000"/>
              </a:spcBef>
            </a:pPr>
            <a:endParaRPr lang="en-US" sz="3000" dirty="0">
              <a:solidFill>
                <a:prstClr val="black"/>
              </a:solidFill>
            </a:endParaRPr>
          </a:p>
        </p:txBody>
      </p:sp>
      <p:pic>
        <p:nvPicPr>
          <p:cNvPr id="38922" name="Picture 1"/>
          <p:cNvPicPr>
            <a:picLocks noChangeAspect="1"/>
          </p:cNvPicPr>
          <p:nvPr/>
        </p:nvPicPr>
        <p:blipFill>
          <a:blip r:embed="rId8" cstate="print"/>
          <a:srcRect/>
          <a:stretch>
            <a:fillRect/>
          </a:stretch>
        </p:blipFill>
        <p:spPr bwMode="auto">
          <a:xfrm>
            <a:off x="114300" y="5070475"/>
            <a:ext cx="777875" cy="776288"/>
          </a:xfrm>
          <a:prstGeom prst="rect">
            <a:avLst/>
          </a:prstGeom>
          <a:noFill/>
          <a:ln w="9525">
            <a:noFill/>
            <a:miter lim="800000"/>
            <a:headEnd/>
            <a:tailEnd/>
          </a:ln>
        </p:spPr>
      </p:pic>
    </p:spTree>
    <p:extLst>
      <p:ext uri="{BB962C8B-B14F-4D97-AF65-F5344CB8AC3E}">
        <p14:creationId xmlns:p14="http://schemas.microsoft.com/office/powerpoint/2010/main" val="3635746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23563">
                                            <p:txEl>
                                              <p:pRg st="0" end="0"/>
                                            </p:txEl>
                                          </p:spTgt>
                                        </p:tgtEl>
                                        <p:attrNameLst>
                                          <p:attrName>style.visibility</p:attrName>
                                        </p:attrNameLst>
                                      </p:cBhvr>
                                      <p:to>
                                        <p:strVal val="visible"/>
                                      </p:to>
                                    </p:set>
                                    <p:anim calcmode="lin" valueType="num">
                                      <p:cBhvr additive="base">
                                        <p:cTn id="7" dur="1000" fill="hold"/>
                                        <p:tgtEl>
                                          <p:spTgt spid="2356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356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2" presetClass="entr" presetSubtype="8" fill="hold" nodeType="afterEffect">
                                  <p:stCondLst>
                                    <p:cond delay="0"/>
                                  </p:stCondLst>
                                  <p:childTnLst>
                                    <p:set>
                                      <p:cBhvr>
                                        <p:cTn id="11" dur="1" fill="hold">
                                          <p:stCondLst>
                                            <p:cond delay="0"/>
                                          </p:stCondLst>
                                        </p:cTn>
                                        <p:tgtEl>
                                          <p:spTgt spid="23563">
                                            <p:txEl>
                                              <p:pRg st="1" end="1"/>
                                            </p:txEl>
                                          </p:spTgt>
                                        </p:tgtEl>
                                        <p:attrNameLst>
                                          <p:attrName>style.visibility</p:attrName>
                                        </p:attrNameLst>
                                      </p:cBhvr>
                                      <p:to>
                                        <p:strVal val="visible"/>
                                      </p:to>
                                    </p:set>
                                    <p:anim calcmode="lin" valueType="num">
                                      <p:cBhvr additive="base">
                                        <p:cTn id="12" dur="1000" fill="hold"/>
                                        <p:tgtEl>
                                          <p:spTgt spid="23563">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3563">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000"/>
                            </p:stCondLst>
                            <p:childTnLst>
                              <p:par>
                                <p:cTn id="15" presetID="2" presetClass="entr" presetSubtype="8" fill="hold" nodeType="afterEffect">
                                  <p:stCondLst>
                                    <p:cond delay="0"/>
                                  </p:stCondLst>
                                  <p:childTnLst>
                                    <p:set>
                                      <p:cBhvr>
                                        <p:cTn id="16" dur="1" fill="hold">
                                          <p:stCondLst>
                                            <p:cond delay="0"/>
                                          </p:stCondLst>
                                        </p:cTn>
                                        <p:tgtEl>
                                          <p:spTgt spid="23563">
                                            <p:txEl>
                                              <p:pRg st="2" end="2"/>
                                            </p:txEl>
                                          </p:spTgt>
                                        </p:tgtEl>
                                        <p:attrNameLst>
                                          <p:attrName>style.visibility</p:attrName>
                                        </p:attrNameLst>
                                      </p:cBhvr>
                                      <p:to>
                                        <p:strVal val="visible"/>
                                      </p:to>
                                    </p:set>
                                    <p:anim calcmode="lin" valueType="num">
                                      <p:cBhvr additive="base">
                                        <p:cTn id="17" dur="1000" fill="hold"/>
                                        <p:tgtEl>
                                          <p:spTgt spid="23563">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3563">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3000"/>
                            </p:stCondLst>
                            <p:childTnLst>
                              <p:par>
                                <p:cTn id="20" presetID="2" presetClass="entr" presetSubtype="8" fill="hold" nodeType="afterEffect">
                                  <p:stCondLst>
                                    <p:cond delay="0"/>
                                  </p:stCondLst>
                                  <p:childTnLst>
                                    <p:set>
                                      <p:cBhvr>
                                        <p:cTn id="21" dur="1" fill="hold">
                                          <p:stCondLst>
                                            <p:cond delay="0"/>
                                          </p:stCondLst>
                                        </p:cTn>
                                        <p:tgtEl>
                                          <p:spTgt spid="23563">
                                            <p:txEl>
                                              <p:pRg st="3" end="3"/>
                                            </p:txEl>
                                          </p:spTgt>
                                        </p:tgtEl>
                                        <p:attrNameLst>
                                          <p:attrName>style.visibility</p:attrName>
                                        </p:attrNameLst>
                                      </p:cBhvr>
                                      <p:to>
                                        <p:strVal val="visible"/>
                                      </p:to>
                                    </p:set>
                                    <p:anim calcmode="lin" valueType="num">
                                      <p:cBhvr additive="base">
                                        <p:cTn id="22" dur="1000" fill="hold"/>
                                        <p:tgtEl>
                                          <p:spTgt spid="23563">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23563">
                                            <p:txEl>
                                              <p:pRg st="3" end="3"/>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4000"/>
                            </p:stCondLst>
                            <p:childTnLst>
                              <p:par>
                                <p:cTn id="25" presetID="2" presetClass="entr" presetSubtype="8" fill="hold" nodeType="afterEffect">
                                  <p:stCondLst>
                                    <p:cond delay="0"/>
                                  </p:stCondLst>
                                  <p:childTnLst>
                                    <p:set>
                                      <p:cBhvr>
                                        <p:cTn id="26" dur="1" fill="hold">
                                          <p:stCondLst>
                                            <p:cond delay="0"/>
                                          </p:stCondLst>
                                        </p:cTn>
                                        <p:tgtEl>
                                          <p:spTgt spid="23563">
                                            <p:txEl>
                                              <p:pRg st="4" end="4"/>
                                            </p:txEl>
                                          </p:spTgt>
                                        </p:tgtEl>
                                        <p:attrNameLst>
                                          <p:attrName>style.visibility</p:attrName>
                                        </p:attrNameLst>
                                      </p:cBhvr>
                                      <p:to>
                                        <p:strVal val="visible"/>
                                      </p:to>
                                    </p:set>
                                    <p:anim calcmode="lin" valueType="num">
                                      <p:cBhvr additive="base">
                                        <p:cTn id="27" dur="1000" fill="hold"/>
                                        <p:tgtEl>
                                          <p:spTgt spid="23563">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23563">
                                            <p:txEl>
                                              <p:pRg st="4" end="4"/>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0"/>
                            </p:stCondLst>
                            <p:childTnLst>
                              <p:par>
                                <p:cTn id="30" presetID="2" presetClass="entr" presetSubtype="8" fill="hold" nodeType="afterEffect">
                                  <p:stCondLst>
                                    <p:cond delay="0"/>
                                  </p:stCondLst>
                                  <p:childTnLst>
                                    <p:set>
                                      <p:cBhvr>
                                        <p:cTn id="31" dur="1" fill="hold">
                                          <p:stCondLst>
                                            <p:cond delay="0"/>
                                          </p:stCondLst>
                                        </p:cTn>
                                        <p:tgtEl>
                                          <p:spTgt spid="23563">
                                            <p:txEl>
                                              <p:pRg st="5" end="5"/>
                                            </p:txEl>
                                          </p:spTgt>
                                        </p:tgtEl>
                                        <p:attrNameLst>
                                          <p:attrName>style.visibility</p:attrName>
                                        </p:attrNameLst>
                                      </p:cBhvr>
                                      <p:to>
                                        <p:strVal val="visible"/>
                                      </p:to>
                                    </p:set>
                                    <p:anim calcmode="lin" valueType="num">
                                      <p:cBhvr additive="base">
                                        <p:cTn id="32" dur="1000" fill="hold"/>
                                        <p:tgtEl>
                                          <p:spTgt spid="23563">
                                            <p:txEl>
                                              <p:pRg st="5" end="5"/>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235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600200" y="533400"/>
            <a:ext cx="5486400" cy="685800"/>
          </a:xfrm>
        </p:spPr>
        <p:txBody>
          <a:bodyPr>
            <a:normAutofit fontScale="90000"/>
          </a:bodyPr>
          <a:lstStyle/>
          <a:p>
            <a:pPr eaLnBrk="1" hangingPunct="1">
              <a:defRPr/>
            </a:pPr>
            <a:r>
              <a:rPr lang="en-US" dirty="0" smtClean="0">
                <a:solidFill>
                  <a:schemeClr val="tx1"/>
                </a:solidFill>
                <a:ea typeface="+mj-ea"/>
              </a:rPr>
              <a:t>Rotary Stewardship</a:t>
            </a:r>
          </a:p>
        </p:txBody>
      </p:sp>
      <p:sp>
        <p:nvSpPr>
          <p:cNvPr id="22532" name="Rectangle 3"/>
          <p:cNvSpPr>
            <a:spLocks noGrp="1" noChangeArrowheads="1"/>
          </p:cNvSpPr>
          <p:nvPr>
            <p:ph idx="1"/>
          </p:nvPr>
        </p:nvSpPr>
        <p:spPr>
          <a:xfrm>
            <a:off x="381000" y="1524001"/>
            <a:ext cx="8534400" cy="4419600"/>
          </a:xfrm>
        </p:spPr>
        <p:txBody>
          <a:bodyPr>
            <a:normAutofit fontScale="92500" lnSpcReduction="10000"/>
          </a:bodyPr>
          <a:lstStyle/>
          <a:p>
            <a:pPr marL="400050" lvl="1" eaLnBrk="1" hangingPunct="1">
              <a:buFontTx/>
              <a:buNone/>
            </a:pPr>
            <a:r>
              <a:rPr lang="en-US" sz="3100" b="1" i="1" dirty="0" smtClean="0"/>
              <a:t>Responsible management and oversight of grant funds</a:t>
            </a:r>
          </a:p>
          <a:p>
            <a:pPr marL="400050" lvl="1" eaLnBrk="1" hangingPunct="1"/>
            <a:r>
              <a:rPr lang="en-US" sz="3100" dirty="0" smtClean="0"/>
              <a:t>Work with host club:  Who manages funds?</a:t>
            </a:r>
          </a:p>
          <a:p>
            <a:pPr marL="400050" lvl="1" eaLnBrk="1" hangingPunct="1"/>
            <a:r>
              <a:rPr lang="en-US" sz="3100" dirty="0" smtClean="0"/>
              <a:t>Carry out project as proposed</a:t>
            </a:r>
          </a:p>
          <a:p>
            <a:pPr marL="400050" lvl="1" eaLnBrk="1" hangingPunct="1"/>
            <a:r>
              <a:rPr lang="en-US" sz="3100" dirty="0" smtClean="0"/>
              <a:t>Rotarian supervision; </a:t>
            </a:r>
          </a:p>
          <a:p>
            <a:pPr marL="674370" lvl="2"/>
            <a:r>
              <a:rPr lang="en-US" sz="2800" dirty="0" smtClean="0"/>
              <a:t>oversight of funds and oversight of project</a:t>
            </a:r>
          </a:p>
          <a:p>
            <a:pPr marL="400050" lvl="1" eaLnBrk="1" hangingPunct="1"/>
            <a:r>
              <a:rPr lang="en-US" sz="3100" dirty="0" smtClean="0"/>
              <a:t>Financial records review, communication</a:t>
            </a:r>
          </a:p>
          <a:p>
            <a:pPr marL="400050" lvl="1" eaLnBrk="1" hangingPunct="1"/>
            <a:r>
              <a:rPr lang="en-US" sz="3100" dirty="0" smtClean="0"/>
              <a:t>Report irregularities</a:t>
            </a:r>
          </a:p>
          <a:p>
            <a:pPr marL="400050" lvl="1" eaLnBrk="1" hangingPunct="1"/>
            <a:r>
              <a:rPr lang="en-US" sz="3100" dirty="0" smtClean="0"/>
              <a:t>Timely submission of reports (annual)</a:t>
            </a:r>
          </a:p>
        </p:txBody>
      </p:sp>
      <p:sp>
        <p:nvSpPr>
          <p:cNvPr id="22530" name="Rectangle 6"/>
          <p:cNvSpPr>
            <a:spLocks noGrp="1" noChangeArrowheads="1"/>
          </p:cNvSpPr>
          <p:nvPr>
            <p:ph type="sldNum" sz="quarter" idx="12"/>
          </p:nvPr>
        </p:nvSpPr>
        <p:spPr>
          <a:noFill/>
        </p:spPr>
        <p:txBody>
          <a:bodyPr/>
          <a:lstStyle/>
          <a:p>
            <a:fld id="{0F5F0F41-53E4-4603-8F59-5C06A8AD82A0}" type="slidenum">
              <a:rPr lang="en-US">
                <a:solidFill>
                  <a:srgbClr val="E3DED1">
                    <a:shade val="50000"/>
                  </a:srgbClr>
                </a:solidFill>
              </a:rPr>
              <a:pPr/>
              <a:t>28</a:t>
            </a:fld>
            <a:endParaRPr lang="en-US" dirty="0">
              <a:solidFill>
                <a:srgbClr val="E3DED1">
                  <a:shade val="50000"/>
                </a:srgbClr>
              </a:solidFill>
            </a:endParaRPr>
          </a:p>
        </p:txBody>
      </p:sp>
    </p:spTree>
    <p:extLst>
      <p:ext uri="{BB962C8B-B14F-4D97-AF65-F5344CB8AC3E}">
        <p14:creationId xmlns:p14="http://schemas.microsoft.com/office/powerpoint/2010/main" val="3436823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362200" y="533400"/>
            <a:ext cx="3429000" cy="838200"/>
          </a:xfrm>
        </p:spPr>
        <p:txBody>
          <a:bodyPr/>
          <a:lstStyle/>
          <a:p>
            <a:pPr eaLnBrk="1" hangingPunct="1">
              <a:defRPr/>
            </a:pPr>
            <a:r>
              <a:rPr lang="en-US" dirty="0" smtClean="0">
                <a:solidFill>
                  <a:schemeClr val="tx1"/>
                </a:solidFill>
                <a:ea typeface="+mj-ea"/>
              </a:rPr>
              <a:t>Sustainable</a:t>
            </a:r>
          </a:p>
        </p:txBody>
      </p:sp>
      <p:sp>
        <p:nvSpPr>
          <p:cNvPr id="24580" name="Rectangle 3"/>
          <p:cNvSpPr>
            <a:spLocks noGrp="1" noChangeArrowheads="1"/>
          </p:cNvSpPr>
          <p:nvPr>
            <p:ph idx="1"/>
          </p:nvPr>
        </p:nvSpPr>
        <p:spPr>
          <a:xfrm>
            <a:off x="457200" y="1600200"/>
            <a:ext cx="8229600" cy="4648200"/>
          </a:xfrm>
        </p:spPr>
        <p:txBody>
          <a:bodyPr/>
          <a:lstStyle/>
          <a:p>
            <a:pPr eaLnBrk="1" hangingPunct="1"/>
            <a:r>
              <a:rPr lang="en-US" b="1" i="1" dirty="0" smtClean="0"/>
              <a:t>Giving a community the skills and knowledge to maintain project outcomes for the long term, after grant funds have been expended</a:t>
            </a:r>
          </a:p>
          <a:p>
            <a:pPr eaLnBrk="1" hangingPunct="1">
              <a:buFontTx/>
              <a:buChar char="•"/>
            </a:pPr>
            <a:r>
              <a:rPr lang="en-US" dirty="0" smtClean="0"/>
              <a:t>Stand-alone project (not a continuation, and not requiring a follow-up project)</a:t>
            </a:r>
          </a:p>
          <a:p>
            <a:pPr eaLnBrk="1" hangingPunct="1">
              <a:buFontTx/>
              <a:buChar char="•"/>
            </a:pPr>
            <a:r>
              <a:rPr lang="en-US" dirty="0" smtClean="0"/>
              <a:t>Plans for maintenance</a:t>
            </a:r>
          </a:p>
          <a:p>
            <a:pPr eaLnBrk="1" hangingPunct="1">
              <a:buFontTx/>
              <a:buChar char="•"/>
            </a:pPr>
            <a:r>
              <a:rPr lang="en-US" dirty="0" smtClean="0"/>
              <a:t>Measurable outcomes</a:t>
            </a:r>
          </a:p>
          <a:p>
            <a:pPr eaLnBrk="1" hangingPunct="1"/>
            <a:endParaRPr lang="en-US" dirty="0" smtClean="0"/>
          </a:p>
        </p:txBody>
      </p:sp>
      <p:sp>
        <p:nvSpPr>
          <p:cNvPr id="24578" name="Rectangle 6"/>
          <p:cNvSpPr>
            <a:spLocks noGrp="1" noChangeArrowheads="1"/>
          </p:cNvSpPr>
          <p:nvPr>
            <p:ph type="sldNum" sz="quarter" idx="12"/>
          </p:nvPr>
        </p:nvSpPr>
        <p:spPr>
          <a:noFill/>
        </p:spPr>
        <p:txBody>
          <a:bodyPr/>
          <a:lstStyle/>
          <a:p>
            <a:fld id="{EAC8AAF5-AC92-4C27-8576-22A31C2745A1}" type="slidenum">
              <a:rPr lang="en-US">
                <a:solidFill>
                  <a:srgbClr val="E3DED1">
                    <a:shade val="50000"/>
                  </a:srgbClr>
                </a:solidFill>
              </a:rPr>
              <a:pPr/>
              <a:t>29</a:t>
            </a:fld>
            <a:endParaRPr lang="en-US" dirty="0">
              <a:solidFill>
                <a:srgbClr val="E3DED1">
                  <a:shade val="50000"/>
                </a:srgbClr>
              </a:solidFill>
            </a:endParaRPr>
          </a:p>
        </p:txBody>
      </p:sp>
    </p:spTree>
    <p:extLst>
      <p:ext uri="{BB962C8B-B14F-4D97-AF65-F5344CB8AC3E}">
        <p14:creationId xmlns:p14="http://schemas.microsoft.com/office/powerpoint/2010/main" val="4009713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6"/>
          <p:cNvSpPr>
            <a:spLocks noChangeArrowheads="1"/>
          </p:cNvSpPr>
          <p:nvPr/>
        </p:nvSpPr>
        <p:spPr bwMode="auto">
          <a:xfrm>
            <a:off x="9525" y="1685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21508" name="Rectangle 7"/>
          <p:cNvSpPr>
            <a:spLocks noChangeArrowheads="1"/>
          </p:cNvSpPr>
          <p:nvPr/>
        </p:nvSpPr>
        <p:spPr bwMode="auto">
          <a:xfrm>
            <a:off x="9525" y="1685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tabLst>
                <a:tab pos="160338" algn="l"/>
              </a:tabLst>
            </a:pPr>
            <a:endParaRPr lang="en-US" dirty="0"/>
          </a:p>
        </p:txBody>
      </p:sp>
      <p:sp>
        <p:nvSpPr>
          <p:cNvPr id="21509" name="Rectangle 8"/>
          <p:cNvSpPr>
            <a:spLocks noChangeArrowheads="1"/>
          </p:cNvSpPr>
          <p:nvPr/>
        </p:nvSpPr>
        <p:spPr bwMode="auto">
          <a:xfrm>
            <a:off x="9525" y="1868488"/>
            <a:ext cx="14859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21510" name="Rectangle 9"/>
          <p:cNvSpPr>
            <a:spLocks noChangeArrowheads="1"/>
          </p:cNvSpPr>
          <p:nvPr/>
        </p:nvSpPr>
        <p:spPr bwMode="auto">
          <a:xfrm>
            <a:off x="9525" y="1685925"/>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21511" name="Rectangle 10"/>
          <p:cNvSpPr>
            <a:spLocks noChangeArrowheads="1"/>
          </p:cNvSpPr>
          <p:nvPr/>
        </p:nvSpPr>
        <p:spPr bwMode="auto">
          <a:xfrm>
            <a:off x="9525" y="1533525"/>
            <a:ext cx="184150"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000" dirty="0">
                <a:latin typeface="Times New Roman" pitchFamily="18" charset="0"/>
                <a:cs typeface="Times New Roman" pitchFamily="18" charset="0"/>
              </a:rPr>
              <a:t/>
            </a:r>
            <a:br>
              <a:rPr lang="en-US" sz="1000" dirty="0">
                <a:latin typeface="Times New Roman" pitchFamily="18" charset="0"/>
                <a:cs typeface="Times New Roman" pitchFamily="18" charset="0"/>
              </a:rPr>
            </a:br>
            <a:endParaRPr lang="en-US" sz="1000" dirty="0">
              <a:latin typeface="Times New Roman" pitchFamily="18" charset="0"/>
              <a:cs typeface="Times New Roman" pitchFamily="18" charset="0"/>
            </a:endParaRPr>
          </a:p>
          <a:p>
            <a:pPr eaLnBrk="0" hangingPunct="0"/>
            <a:endParaRPr lang="en-US" dirty="0"/>
          </a:p>
        </p:txBody>
      </p:sp>
      <p:sp>
        <p:nvSpPr>
          <p:cNvPr id="21512" name="Rectangle 11"/>
          <p:cNvSpPr>
            <a:spLocks noChangeArrowheads="1"/>
          </p:cNvSpPr>
          <p:nvPr/>
        </p:nvSpPr>
        <p:spPr bwMode="auto">
          <a:xfrm>
            <a:off x="9525" y="1609725"/>
            <a:ext cx="184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000" dirty="0">
              <a:latin typeface="Times New Roman" pitchFamily="18" charset="0"/>
              <a:cs typeface="Times New Roman" pitchFamily="18" charset="0"/>
            </a:endParaRPr>
          </a:p>
          <a:p>
            <a:pPr eaLnBrk="0" hangingPunct="0"/>
            <a:endParaRPr lang="en-US" dirty="0"/>
          </a:p>
        </p:txBody>
      </p:sp>
      <p:sp>
        <p:nvSpPr>
          <p:cNvPr id="21513" name="Rectangle 12"/>
          <p:cNvSpPr>
            <a:spLocks noChangeArrowheads="1"/>
          </p:cNvSpPr>
          <p:nvPr/>
        </p:nvSpPr>
        <p:spPr bwMode="auto">
          <a:xfrm>
            <a:off x="9525" y="1868488"/>
            <a:ext cx="24003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21514" name="Rectangle 13"/>
          <p:cNvSpPr>
            <a:spLocks noChangeArrowheads="1"/>
          </p:cNvSpPr>
          <p:nvPr/>
        </p:nvSpPr>
        <p:spPr bwMode="auto">
          <a:xfrm>
            <a:off x="9525" y="1868488"/>
            <a:ext cx="228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21515" name="Rectangle 14"/>
          <p:cNvSpPr>
            <a:spLocks noChangeArrowheads="1"/>
          </p:cNvSpPr>
          <p:nvPr/>
        </p:nvSpPr>
        <p:spPr bwMode="auto">
          <a:xfrm>
            <a:off x="9525" y="1868488"/>
            <a:ext cx="228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21516" name="Rectangle 15"/>
          <p:cNvSpPr>
            <a:spLocks noChangeArrowheads="1"/>
          </p:cNvSpPr>
          <p:nvPr/>
        </p:nvSpPr>
        <p:spPr bwMode="auto">
          <a:xfrm>
            <a:off x="9525" y="1868488"/>
            <a:ext cx="228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21517" name="Rectangle 16"/>
          <p:cNvSpPr>
            <a:spLocks noChangeArrowheads="1"/>
          </p:cNvSpPr>
          <p:nvPr/>
        </p:nvSpPr>
        <p:spPr bwMode="auto">
          <a:xfrm>
            <a:off x="9525" y="1868488"/>
            <a:ext cx="228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21518" name="Rectangle 17"/>
          <p:cNvSpPr>
            <a:spLocks noChangeArrowheads="1"/>
          </p:cNvSpPr>
          <p:nvPr/>
        </p:nvSpPr>
        <p:spPr bwMode="auto">
          <a:xfrm>
            <a:off x="9525" y="1868488"/>
            <a:ext cx="24003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21519" name="Rectangle 18"/>
          <p:cNvSpPr>
            <a:spLocks noChangeArrowheads="1"/>
          </p:cNvSpPr>
          <p:nvPr/>
        </p:nvSpPr>
        <p:spPr bwMode="auto">
          <a:xfrm>
            <a:off x="9525" y="1868488"/>
            <a:ext cx="24003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21520" name="Rectangle 19"/>
          <p:cNvSpPr>
            <a:spLocks noChangeArrowheads="1"/>
          </p:cNvSpPr>
          <p:nvPr/>
        </p:nvSpPr>
        <p:spPr bwMode="auto">
          <a:xfrm>
            <a:off x="9525" y="1868488"/>
            <a:ext cx="24003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dirty="0"/>
          </a:p>
        </p:txBody>
      </p:sp>
      <p:sp>
        <p:nvSpPr>
          <p:cNvPr id="21521" name="Rectangle 20"/>
          <p:cNvSpPr>
            <a:spLocks noChangeArrowheads="1"/>
          </p:cNvSpPr>
          <p:nvPr/>
        </p:nvSpPr>
        <p:spPr bwMode="auto">
          <a:xfrm>
            <a:off x="9525" y="51958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dirty="0"/>
          </a:p>
        </p:txBody>
      </p:sp>
      <p:sp>
        <p:nvSpPr>
          <p:cNvPr id="21523" name="AutoShape 22"/>
          <p:cNvSpPr>
            <a:spLocks noChangeArrowheads="1"/>
          </p:cNvSpPr>
          <p:nvPr/>
        </p:nvSpPr>
        <p:spPr bwMode="auto">
          <a:xfrm>
            <a:off x="944786" y="452438"/>
            <a:ext cx="3258232" cy="853385"/>
          </a:xfrm>
          <a:prstGeom prst="flowChartConnector">
            <a:avLst/>
          </a:prstGeom>
          <a:noFill/>
          <a:ln w="9525">
            <a:noFill/>
            <a:round/>
            <a:headEnd/>
            <a:tailEnd/>
          </a:ln>
          <a:effectLst/>
          <a:extLst/>
        </p:spPr>
        <p:txBody>
          <a:bodyPr wrap="none" anchor="ctr"/>
          <a:lstStyle/>
          <a:p>
            <a:pPr algn="ctr"/>
            <a:r>
              <a:rPr lang="en-US" sz="2800" b="1" dirty="0" smtClean="0"/>
              <a:t>Previous Model</a:t>
            </a:r>
            <a:endParaRPr lang="en-US" sz="2800" b="1" dirty="0"/>
          </a:p>
        </p:txBody>
      </p:sp>
      <p:sp>
        <p:nvSpPr>
          <p:cNvPr id="370711" name="AutoShape 23"/>
          <p:cNvSpPr>
            <a:spLocks noChangeArrowheads="1"/>
          </p:cNvSpPr>
          <p:nvPr/>
        </p:nvSpPr>
        <p:spPr bwMode="auto">
          <a:xfrm>
            <a:off x="5989617" y="452438"/>
            <a:ext cx="2057400" cy="853385"/>
          </a:xfrm>
          <a:prstGeom prst="flowChartConnector">
            <a:avLst/>
          </a:prstGeom>
          <a:noFill/>
          <a:ln w="9525">
            <a:noFill/>
            <a:round/>
            <a:headEnd/>
            <a:tailEnd/>
          </a:ln>
          <a:effectLst/>
          <a:extLst/>
        </p:spPr>
        <p:txBody>
          <a:bodyPr wrap="none" anchor="ctr"/>
          <a:lstStyle/>
          <a:p>
            <a:pPr algn="ctr"/>
            <a:r>
              <a:rPr lang="en-US" sz="2800" b="1" dirty="0" smtClean="0"/>
              <a:t>New Model</a:t>
            </a:r>
            <a:endParaRPr lang="en-US" sz="2800" b="1" dirty="0"/>
          </a:p>
        </p:txBody>
      </p:sp>
      <p:sp>
        <p:nvSpPr>
          <p:cNvPr id="21530" name="Text Box 29"/>
          <p:cNvSpPr txBox="1">
            <a:spLocks noChangeArrowheads="1"/>
          </p:cNvSpPr>
          <p:nvPr/>
        </p:nvSpPr>
        <p:spPr bwMode="auto">
          <a:xfrm>
            <a:off x="752475" y="1305823"/>
            <a:ext cx="1447800" cy="58477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600" b="1" dirty="0">
                <a:latin typeface="Tahoma" pitchFamily="34" charset="0"/>
              </a:rPr>
              <a:t>Educational Programs</a:t>
            </a:r>
          </a:p>
        </p:txBody>
      </p:sp>
      <p:sp>
        <p:nvSpPr>
          <p:cNvPr id="21531" name="Text Box 30"/>
          <p:cNvSpPr txBox="1">
            <a:spLocks noChangeArrowheads="1"/>
          </p:cNvSpPr>
          <p:nvPr/>
        </p:nvSpPr>
        <p:spPr bwMode="auto">
          <a:xfrm>
            <a:off x="3044702" y="1305823"/>
            <a:ext cx="1640114" cy="58477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600" b="1" dirty="0">
                <a:latin typeface="Tahoma" pitchFamily="34" charset="0"/>
              </a:rPr>
              <a:t>Humanitarian Grants</a:t>
            </a:r>
          </a:p>
        </p:txBody>
      </p:sp>
      <p:sp>
        <p:nvSpPr>
          <p:cNvPr id="21535" name="Text Box 34"/>
          <p:cNvSpPr txBox="1">
            <a:spLocks noChangeArrowheads="1"/>
          </p:cNvSpPr>
          <p:nvPr/>
        </p:nvSpPr>
        <p:spPr bwMode="auto">
          <a:xfrm>
            <a:off x="3654743" y="4524609"/>
            <a:ext cx="1561620" cy="738664"/>
          </a:xfrm>
          <a:prstGeom prst="rect">
            <a:avLst/>
          </a:prstGeom>
          <a:solidFill>
            <a:srgbClr val="3399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solidFill>
                  <a:schemeClr val="bg1"/>
                </a:solidFill>
                <a:latin typeface="Tahoma" pitchFamily="34" charset="0"/>
              </a:rPr>
              <a:t>Volunteer Service    Grants</a:t>
            </a:r>
          </a:p>
        </p:txBody>
      </p:sp>
      <p:sp>
        <p:nvSpPr>
          <p:cNvPr id="370724" name="Text Box 36"/>
          <p:cNvSpPr txBox="1">
            <a:spLocks noChangeArrowheads="1"/>
          </p:cNvSpPr>
          <p:nvPr/>
        </p:nvSpPr>
        <p:spPr bwMode="auto">
          <a:xfrm>
            <a:off x="5806172" y="3701812"/>
            <a:ext cx="2424289" cy="1077218"/>
          </a:xfrm>
          <a:prstGeom prst="rect">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9525" algn="ctr">
            <a:solidFill>
              <a:schemeClr val="tx1"/>
            </a:solidFill>
            <a:miter lim="800000"/>
            <a:headEnd/>
            <a:tailEnd/>
          </a:ln>
          <a:effec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defRPr/>
            </a:pPr>
            <a:r>
              <a:rPr lang="en-US" sz="3200" b="1" dirty="0" smtClean="0">
                <a:solidFill>
                  <a:schemeClr val="bg1"/>
                </a:solidFill>
                <a:latin typeface="Tahoma" pitchFamily="34" charset="0"/>
              </a:rPr>
              <a:t>Global Grants</a:t>
            </a:r>
          </a:p>
        </p:txBody>
      </p:sp>
      <p:sp>
        <p:nvSpPr>
          <p:cNvPr id="21539" name="Line 38"/>
          <p:cNvSpPr>
            <a:spLocks noChangeShapeType="1"/>
          </p:cNvSpPr>
          <p:nvPr/>
        </p:nvSpPr>
        <p:spPr bwMode="auto">
          <a:xfrm>
            <a:off x="5410200" y="1223710"/>
            <a:ext cx="0" cy="472440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dirty="0"/>
          </a:p>
        </p:txBody>
      </p:sp>
      <p:sp>
        <p:nvSpPr>
          <p:cNvPr id="21542" name="Text Box 41"/>
          <p:cNvSpPr txBox="1">
            <a:spLocks noChangeArrowheads="1"/>
          </p:cNvSpPr>
          <p:nvPr/>
        </p:nvSpPr>
        <p:spPr bwMode="auto">
          <a:xfrm>
            <a:off x="3652838" y="5314254"/>
            <a:ext cx="1552237" cy="523220"/>
          </a:xfrm>
          <a:prstGeom prst="rect">
            <a:avLst/>
          </a:prstGeom>
          <a:solidFill>
            <a:srgbClr val="3399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solidFill>
                  <a:schemeClr val="bg1"/>
                </a:solidFill>
                <a:latin typeface="Tahoma" pitchFamily="34" charset="0"/>
              </a:rPr>
              <a:t>Disaster Recovery</a:t>
            </a:r>
          </a:p>
        </p:txBody>
      </p:sp>
      <p:sp>
        <p:nvSpPr>
          <p:cNvPr id="21543" name="Slide Number Placeholder 2"/>
          <p:cNvSpPr>
            <a:spLocks noGrp="1"/>
          </p:cNvSpPr>
          <p:nvPr>
            <p:ph type="sldNum" sz="quarter" idx="12"/>
          </p:nvPr>
        </p:nvSpPr>
        <p:spPr>
          <a:xfrm>
            <a:off x="6858000" y="6381750"/>
            <a:ext cx="2133600" cy="476250"/>
          </a:xfrm>
          <a:prstGeom prst="rect">
            <a:avLst/>
          </a:prstGeom>
          <a:noFill/>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schemeClr val="bg1"/>
                </a:solidFill>
              </a:rPr>
              <a:t>Slide </a:t>
            </a:r>
            <a:fld id="{381849E7-E827-4741-9074-1A88E3A5B1B7}" type="slidenum">
              <a:rPr lang="en-US" smtClean="0">
                <a:solidFill>
                  <a:schemeClr val="bg1"/>
                </a:solidFill>
              </a:rPr>
              <a:pPr eaLnBrk="1" hangingPunct="1"/>
              <a:t>3</a:t>
            </a:fld>
            <a:endParaRPr lang="en-US" dirty="0" smtClean="0">
              <a:solidFill>
                <a:schemeClr val="bg1"/>
              </a:solidFill>
            </a:endParaRPr>
          </a:p>
        </p:txBody>
      </p:sp>
      <p:sp>
        <p:nvSpPr>
          <p:cNvPr id="39" name="Text Box 21"/>
          <p:cNvSpPr txBox="1">
            <a:spLocks noChangeArrowheads="1"/>
          </p:cNvSpPr>
          <p:nvPr/>
        </p:nvSpPr>
        <p:spPr bwMode="auto">
          <a:xfrm>
            <a:off x="118945" y="2287319"/>
            <a:ext cx="1651682" cy="738664"/>
          </a:xfrm>
          <a:prstGeom prst="rect">
            <a:avLst/>
          </a:prstGeom>
          <a:solidFill>
            <a:srgbClr val="FF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latin typeface="Tahoma" pitchFamily="34" charset="0"/>
              </a:rPr>
              <a:t>Ambassadorial Scholarships: Multi-year</a:t>
            </a:r>
          </a:p>
        </p:txBody>
      </p:sp>
      <p:sp>
        <p:nvSpPr>
          <p:cNvPr id="40" name="Text Box 24"/>
          <p:cNvSpPr txBox="1">
            <a:spLocks noChangeArrowheads="1"/>
          </p:cNvSpPr>
          <p:nvPr/>
        </p:nvSpPr>
        <p:spPr bwMode="auto">
          <a:xfrm>
            <a:off x="1816620" y="2308347"/>
            <a:ext cx="1620810" cy="738664"/>
          </a:xfrm>
          <a:prstGeom prst="rect">
            <a:avLst/>
          </a:prstGeom>
          <a:solidFill>
            <a:srgbClr val="FF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latin typeface="Tahoma" pitchFamily="34" charset="0"/>
              </a:rPr>
              <a:t>Ambassadorial Scholarships: Cultural</a:t>
            </a:r>
          </a:p>
        </p:txBody>
      </p:sp>
      <p:sp>
        <p:nvSpPr>
          <p:cNvPr id="41" name="Text Box 25"/>
          <p:cNvSpPr txBox="1">
            <a:spLocks noChangeArrowheads="1"/>
          </p:cNvSpPr>
          <p:nvPr/>
        </p:nvSpPr>
        <p:spPr bwMode="auto">
          <a:xfrm>
            <a:off x="118945" y="3154052"/>
            <a:ext cx="1622464" cy="738664"/>
          </a:xfrm>
          <a:prstGeom prst="rect">
            <a:avLst/>
          </a:prstGeom>
          <a:solidFill>
            <a:srgbClr val="FF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latin typeface="Tahoma" pitchFamily="34" charset="0"/>
              </a:rPr>
              <a:t>Ambassadorial Scholarships: Academic year</a:t>
            </a:r>
          </a:p>
        </p:txBody>
      </p:sp>
      <p:sp>
        <p:nvSpPr>
          <p:cNvPr id="42" name="Text Box 26"/>
          <p:cNvSpPr txBox="1">
            <a:spLocks noChangeArrowheads="1"/>
          </p:cNvSpPr>
          <p:nvPr/>
        </p:nvSpPr>
        <p:spPr bwMode="auto">
          <a:xfrm>
            <a:off x="1816620" y="3160234"/>
            <a:ext cx="1607780" cy="738664"/>
          </a:xfrm>
          <a:prstGeom prst="rect">
            <a:avLst/>
          </a:prstGeom>
          <a:solidFill>
            <a:srgbClr val="FF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latin typeface="Tahoma" pitchFamily="34" charset="0"/>
              </a:rPr>
              <a:t>Ambassadorial Scholarships: Low-income</a:t>
            </a:r>
          </a:p>
        </p:txBody>
      </p:sp>
      <p:sp>
        <p:nvSpPr>
          <p:cNvPr id="43" name="Text Box 27"/>
          <p:cNvSpPr txBox="1">
            <a:spLocks noChangeArrowheads="1"/>
          </p:cNvSpPr>
          <p:nvPr/>
        </p:nvSpPr>
        <p:spPr bwMode="auto">
          <a:xfrm>
            <a:off x="1823185" y="3972205"/>
            <a:ext cx="1594650" cy="738664"/>
          </a:xfrm>
          <a:prstGeom prst="rect">
            <a:avLst/>
          </a:prstGeom>
          <a:solidFill>
            <a:srgbClr val="FF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latin typeface="Tahoma" pitchFamily="34" charset="0"/>
              </a:rPr>
              <a:t>Rotary Grants </a:t>
            </a:r>
            <a:r>
              <a:rPr lang="en-US" sz="1400" b="1" dirty="0" smtClean="0">
                <a:latin typeface="Tahoma" pitchFamily="34" charset="0"/>
              </a:rPr>
              <a:t>for </a:t>
            </a:r>
            <a:r>
              <a:rPr lang="en-US" sz="1400" b="1" dirty="0">
                <a:latin typeface="Tahoma" pitchFamily="34" charset="0"/>
              </a:rPr>
              <a:t>University Teachers</a:t>
            </a:r>
          </a:p>
        </p:txBody>
      </p:sp>
      <p:sp>
        <p:nvSpPr>
          <p:cNvPr id="44" name="Text Box 28"/>
          <p:cNvSpPr txBox="1">
            <a:spLocks noChangeArrowheads="1"/>
          </p:cNvSpPr>
          <p:nvPr/>
        </p:nvSpPr>
        <p:spPr bwMode="auto">
          <a:xfrm>
            <a:off x="109852" y="3978811"/>
            <a:ext cx="1646520" cy="523220"/>
          </a:xfrm>
          <a:prstGeom prst="rect">
            <a:avLst/>
          </a:prstGeom>
          <a:solidFill>
            <a:srgbClr val="FF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latin typeface="Tahoma" pitchFamily="34" charset="0"/>
              </a:rPr>
              <a:t>Group </a:t>
            </a:r>
            <a:r>
              <a:rPr lang="en-US" sz="1400" b="1" dirty="0" smtClean="0">
                <a:latin typeface="Tahoma" pitchFamily="34" charset="0"/>
              </a:rPr>
              <a:t>Study </a:t>
            </a:r>
            <a:r>
              <a:rPr lang="en-US" sz="1400" b="1" dirty="0">
                <a:latin typeface="Tahoma" pitchFamily="34" charset="0"/>
              </a:rPr>
              <a:t>Exchange</a:t>
            </a:r>
          </a:p>
        </p:txBody>
      </p:sp>
      <p:sp>
        <p:nvSpPr>
          <p:cNvPr id="45" name="Text Box 40"/>
          <p:cNvSpPr txBox="1">
            <a:spLocks noChangeArrowheads="1"/>
          </p:cNvSpPr>
          <p:nvPr/>
        </p:nvSpPr>
        <p:spPr bwMode="auto">
          <a:xfrm>
            <a:off x="118945" y="4640580"/>
            <a:ext cx="1651682" cy="738664"/>
          </a:xfrm>
          <a:prstGeom prst="rect">
            <a:avLst/>
          </a:prstGeom>
          <a:solidFill>
            <a:srgbClr val="FF99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latin typeface="Tahoma" pitchFamily="34" charset="0"/>
              </a:rPr>
              <a:t>Regional </a:t>
            </a:r>
            <a:r>
              <a:rPr lang="en-US" sz="1400" b="1" dirty="0" smtClean="0">
                <a:latin typeface="Tahoma" pitchFamily="34" charset="0"/>
              </a:rPr>
              <a:t>Scholar </a:t>
            </a:r>
            <a:r>
              <a:rPr lang="en-US" sz="1400" b="1" dirty="0">
                <a:latin typeface="Tahoma" pitchFamily="34" charset="0"/>
              </a:rPr>
              <a:t>Seminars</a:t>
            </a:r>
          </a:p>
        </p:txBody>
      </p:sp>
      <p:sp>
        <p:nvSpPr>
          <p:cNvPr id="50" name="Text Box 31"/>
          <p:cNvSpPr txBox="1">
            <a:spLocks noChangeArrowheads="1"/>
          </p:cNvSpPr>
          <p:nvPr/>
        </p:nvSpPr>
        <p:spPr bwMode="auto">
          <a:xfrm>
            <a:off x="3657600" y="2128101"/>
            <a:ext cx="1561620" cy="523220"/>
          </a:xfrm>
          <a:prstGeom prst="rect">
            <a:avLst/>
          </a:prstGeom>
          <a:solidFill>
            <a:srgbClr val="3399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solidFill>
                  <a:schemeClr val="bg1"/>
                </a:solidFill>
                <a:latin typeface="Tahoma" pitchFamily="34" charset="0"/>
              </a:rPr>
              <a:t>Matching Grants</a:t>
            </a:r>
          </a:p>
        </p:txBody>
      </p:sp>
      <p:sp>
        <p:nvSpPr>
          <p:cNvPr id="51" name="Text Box 33"/>
          <p:cNvSpPr txBox="1">
            <a:spLocks noChangeArrowheads="1"/>
          </p:cNvSpPr>
          <p:nvPr/>
        </p:nvSpPr>
        <p:spPr bwMode="auto">
          <a:xfrm>
            <a:off x="3645626" y="3523384"/>
            <a:ext cx="1561620" cy="954107"/>
          </a:xfrm>
          <a:prstGeom prst="rect">
            <a:avLst/>
          </a:prstGeom>
          <a:solidFill>
            <a:srgbClr val="3399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solidFill>
                  <a:schemeClr val="bg1"/>
                </a:solidFill>
                <a:latin typeface="Tahoma" pitchFamily="34" charset="0"/>
              </a:rPr>
              <a:t>Health, Hunger, </a:t>
            </a:r>
            <a:r>
              <a:rPr lang="en-US" sz="1400" b="1" dirty="0" smtClean="0">
                <a:solidFill>
                  <a:schemeClr val="bg1"/>
                </a:solidFill>
                <a:latin typeface="Tahoma" pitchFamily="34" charset="0"/>
              </a:rPr>
              <a:t>and Humanity </a:t>
            </a:r>
            <a:r>
              <a:rPr lang="en-US" sz="1400" b="1" dirty="0">
                <a:solidFill>
                  <a:schemeClr val="bg1"/>
                </a:solidFill>
                <a:latin typeface="Tahoma" pitchFamily="34" charset="0"/>
              </a:rPr>
              <a:t>Grants</a:t>
            </a:r>
          </a:p>
        </p:txBody>
      </p:sp>
      <p:sp>
        <p:nvSpPr>
          <p:cNvPr id="52" name="Text Box 32"/>
          <p:cNvSpPr txBox="1">
            <a:spLocks noChangeArrowheads="1"/>
          </p:cNvSpPr>
          <p:nvPr/>
        </p:nvSpPr>
        <p:spPr bwMode="auto">
          <a:xfrm>
            <a:off x="3643377" y="2710715"/>
            <a:ext cx="1575500" cy="738664"/>
          </a:xfrm>
          <a:prstGeom prst="rect">
            <a:avLst/>
          </a:prstGeom>
          <a:solidFill>
            <a:srgbClr val="339966"/>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1400" b="1" dirty="0">
                <a:solidFill>
                  <a:schemeClr val="bg1"/>
                </a:solidFill>
                <a:latin typeface="Tahoma" pitchFamily="34" charset="0"/>
              </a:rPr>
              <a:t>District Simplified Grants</a:t>
            </a:r>
          </a:p>
        </p:txBody>
      </p:sp>
      <p:sp>
        <p:nvSpPr>
          <p:cNvPr id="53" name="Text Box 35"/>
          <p:cNvSpPr txBox="1">
            <a:spLocks noChangeArrowheads="1"/>
          </p:cNvSpPr>
          <p:nvPr/>
        </p:nvSpPr>
        <p:spPr bwMode="auto">
          <a:xfrm>
            <a:off x="5806171" y="2541438"/>
            <a:ext cx="2424289" cy="1077218"/>
          </a:xfrm>
          <a:prstGeom prst="rect">
            <a:avLst/>
          </a:prstGeom>
          <a:solidFill>
            <a:srgbClr val="80008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sz="3200" b="1" dirty="0">
                <a:solidFill>
                  <a:schemeClr val="bg1"/>
                </a:solidFill>
                <a:latin typeface="Tahoma" pitchFamily="34" charset="0"/>
              </a:rPr>
              <a:t>District    Grants</a:t>
            </a:r>
          </a:p>
        </p:txBody>
      </p:sp>
    </p:spTree>
    <p:extLst>
      <p:ext uri="{BB962C8B-B14F-4D97-AF65-F5344CB8AC3E}">
        <p14:creationId xmlns:p14="http://schemas.microsoft.com/office/powerpoint/2010/main" val="2375384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0711"/>
                                        </p:tgtEl>
                                        <p:attrNameLst>
                                          <p:attrName>style.visibility</p:attrName>
                                        </p:attrNameLst>
                                      </p:cBhvr>
                                      <p:to>
                                        <p:strVal val="visible"/>
                                      </p:to>
                                    </p:set>
                                    <p:animEffect transition="in" filter="dissolve">
                                      <p:cBhvr>
                                        <p:cTn id="7" dur="500"/>
                                        <p:tgtEl>
                                          <p:spTgt spid="37071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0724"/>
                                        </p:tgtEl>
                                        <p:attrNameLst>
                                          <p:attrName>style.visibility</p:attrName>
                                        </p:attrNameLst>
                                      </p:cBhvr>
                                      <p:to>
                                        <p:strVal val="visible"/>
                                      </p:to>
                                    </p:set>
                                    <p:animEffect transition="in" filter="dissolve">
                                      <p:cBhvr>
                                        <p:cTn id="10" dur="500"/>
                                        <p:tgtEl>
                                          <p:spTgt spid="37072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dissolve">
                                      <p:cBhvr>
                                        <p:cTn id="1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711" grpId="0"/>
      <p:bldP spid="370724" grpId="0" animBg="1"/>
      <p:bldP spid="5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1143000" y="533400"/>
            <a:ext cx="6477000" cy="685800"/>
          </a:xfrm>
        </p:spPr>
        <p:txBody>
          <a:bodyPr>
            <a:normAutofit fontScale="90000"/>
          </a:bodyPr>
          <a:lstStyle/>
          <a:p>
            <a:pPr eaLnBrk="1" hangingPunct="1">
              <a:defRPr/>
            </a:pPr>
            <a:r>
              <a:rPr lang="en-US" dirty="0" smtClean="0">
                <a:solidFill>
                  <a:schemeClr val="tx1"/>
                </a:solidFill>
                <a:ea typeface="+mj-ea"/>
              </a:rPr>
              <a:t>Project Size &amp; Financing</a:t>
            </a:r>
          </a:p>
        </p:txBody>
      </p:sp>
      <p:sp>
        <p:nvSpPr>
          <p:cNvPr id="25604" name="Rectangle 3"/>
          <p:cNvSpPr>
            <a:spLocks noGrp="1" noChangeArrowheads="1"/>
          </p:cNvSpPr>
          <p:nvPr>
            <p:ph idx="1"/>
          </p:nvPr>
        </p:nvSpPr>
        <p:spPr>
          <a:xfrm>
            <a:off x="304800" y="1219200"/>
            <a:ext cx="8839200" cy="5137150"/>
          </a:xfrm>
        </p:spPr>
        <p:txBody>
          <a:bodyPr>
            <a:normAutofit fontScale="47500" lnSpcReduction="20000"/>
          </a:bodyPr>
          <a:lstStyle/>
          <a:p>
            <a:pPr eaLnBrk="1" hangingPunct="1">
              <a:buFontTx/>
              <a:buChar char="•"/>
            </a:pPr>
            <a:r>
              <a:rPr lang="en-US" sz="5900" dirty="0" smtClean="0"/>
              <a:t>Club(s) contribute $10,000 (US$) minimum</a:t>
            </a:r>
          </a:p>
          <a:p>
            <a:pPr eaLnBrk="1" hangingPunct="1">
              <a:buFontTx/>
              <a:buChar char="•"/>
            </a:pPr>
            <a:endParaRPr lang="en-US" sz="5900" dirty="0" smtClean="0"/>
          </a:p>
          <a:p>
            <a:pPr eaLnBrk="1" hangingPunct="1">
              <a:buFontTx/>
              <a:buChar char="•"/>
            </a:pPr>
            <a:r>
              <a:rPr lang="en-US" sz="5900" dirty="0" smtClean="0"/>
              <a:t>District 5020 match: 100%, up to $15,000</a:t>
            </a:r>
          </a:p>
          <a:p>
            <a:pPr eaLnBrk="1" hangingPunct="1">
              <a:buFontTx/>
              <a:buChar char="•"/>
            </a:pPr>
            <a:endParaRPr lang="en-US" sz="5900" dirty="0" smtClean="0"/>
          </a:p>
          <a:p>
            <a:pPr eaLnBrk="1" hangingPunct="1">
              <a:buFontTx/>
              <a:buChar char="•"/>
            </a:pPr>
            <a:r>
              <a:rPr lang="en-US" sz="5900" dirty="0" smtClean="0"/>
              <a:t>Rotary Foundation match: </a:t>
            </a:r>
          </a:p>
          <a:p>
            <a:pPr eaLnBrk="1" hangingPunct="1">
              <a:buFontTx/>
              <a:buChar char="•"/>
            </a:pPr>
            <a:r>
              <a:rPr lang="en-US" sz="5900" dirty="0" smtClean="0"/>
              <a:t> </a:t>
            </a:r>
            <a:br>
              <a:rPr lang="en-US" sz="5900" dirty="0" smtClean="0"/>
            </a:br>
            <a:r>
              <a:rPr lang="en-US" sz="5900" dirty="0" smtClean="0"/>
              <a:t>	50% of club $ + 100% of district $</a:t>
            </a:r>
          </a:p>
          <a:p>
            <a:pPr eaLnBrk="1" hangingPunct="1">
              <a:buFontTx/>
              <a:buChar char="•"/>
            </a:pPr>
            <a:endParaRPr lang="en-US" sz="5900" dirty="0" smtClean="0"/>
          </a:p>
          <a:p>
            <a:pPr eaLnBrk="1" hangingPunct="1">
              <a:buFontTx/>
              <a:buChar char="•"/>
            </a:pPr>
            <a:r>
              <a:rPr lang="en-US" sz="5900" dirty="0" smtClean="0"/>
              <a:t>Examples:</a:t>
            </a:r>
            <a:br>
              <a:rPr lang="en-US" sz="5900" dirty="0" smtClean="0"/>
            </a:br>
            <a:r>
              <a:rPr lang="en-US" sz="5900" dirty="0" smtClean="0"/>
              <a:t>	$10k + $10k + $15k    = $35,000 (min)</a:t>
            </a:r>
          </a:p>
          <a:p>
            <a:pPr eaLnBrk="1" hangingPunct="1">
              <a:buFontTx/>
              <a:buChar char="•"/>
            </a:pPr>
            <a:r>
              <a:rPr lang="en-US" sz="5900" dirty="0" smtClean="0"/>
              <a:t/>
            </a:r>
            <a:br>
              <a:rPr lang="en-US" sz="5900" dirty="0" smtClean="0"/>
            </a:br>
            <a:r>
              <a:rPr lang="en-US" sz="5900" dirty="0" smtClean="0"/>
              <a:t>	$15k + $15k + $22.5k = $52,500</a:t>
            </a:r>
          </a:p>
          <a:p>
            <a:pPr eaLnBrk="1" hangingPunct="1"/>
            <a:endParaRPr lang="en-US" dirty="0" smtClean="0"/>
          </a:p>
          <a:p>
            <a:pPr eaLnBrk="1" hangingPunct="1"/>
            <a:endParaRPr lang="en-US" dirty="0" smtClean="0"/>
          </a:p>
        </p:txBody>
      </p:sp>
      <p:sp>
        <p:nvSpPr>
          <p:cNvPr id="25602" name="Rectangle 6"/>
          <p:cNvSpPr>
            <a:spLocks noGrp="1" noChangeArrowheads="1"/>
          </p:cNvSpPr>
          <p:nvPr>
            <p:ph type="sldNum" sz="quarter" idx="12"/>
          </p:nvPr>
        </p:nvSpPr>
        <p:spPr>
          <a:noFill/>
        </p:spPr>
        <p:txBody>
          <a:bodyPr/>
          <a:lstStyle/>
          <a:p>
            <a:fld id="{1ED8685B-F37B-4442-B305-75F01517D0AB}" type="slidenum">
              <a:rPr lang="en-US">
                <a:solidFill>
                  <a:srgbClr val="E3DED1">
                    <a:shade val="50000"/>
                  </a:srgbClr>
                </a:solidFill>
              </a:rPr>
              <a:pPr/>
              <a:t>30</a:t>
            </a:fld>
            <a:endParaRPr lang="en-US" dirty="0">
              <a:solidFill>
                <a:srgbClr val="E3DED1">
                  <a:shade val="50000"/>
                </a:srgbClr>
              </a:solidFill>
            </a:endParaRPr>
          </a:p>
        </p:txBody>
      </p:sp>
    </p:spTree>
    <p:extLst>
      <p:ext uri="{BB962C8B-B14F-4D97-AF65-F5344CB8AC3E}">
        <p14:creationId xmlns:p14="http://schemas.microsoft.com/office/powerpoint/2010/main" val="984337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52401"/>
            <a:ext cx="5791200" cy="609599"/>
          </a:xfrm>
        </p:spPr>
        <p:txBody>
          <a:bodyPr>
            <a:normAutofit/>
          </a:bodyPr>
          <a:lstStyle/>
          <a:p>
            <a:r>
              <a:rPr lang="en-US" sz="2400" b="1" dirty="0"/>
              <a:t>District Designated Fund Flow Chart</a:t>
            </a:r>
          </a:p>
        </p:txBody>
      </p:sp>
      <p:sp>
        <p:nvSpPr>
          <p:cNvPr id="4" name="TextBox 3"/>
          <p:cNvSpPr txBox="1"/>
          <p:nvPr/>
        </p:nvSpPr>
        <p:spPr>
          <a:xfrm>
            <a:off x="1600200" y="762000"/>
            <a:ext cx="6248400" cy="369332"/>
          </a:xfrm>
          <a:prstGeom prst="rect">
            <a:avLst/>
          </a:prstGeom>
          <a:noFill/>
          <a:ln w="38100">
            <a:solidFill>
              <a:schemeClr val="tx2">
                <a:lumMod val="75000"/>
              </a:schemeClr>
            </a:solidFill>
          </a:ln>
        </p:spPr>
        <p:txBody>
          <a:bodyPr wrap="square" rtlCol="0">
            <a:spAutoFit/>
          </a:bodyPr>
          <a:lstStyle/>
          <a:p>
            <a:pPr algn="ctr"/>
            <a:r>
              <a:rPr lang="en-US" dirty="0">
                <a:solidFill>
                  <a:prstClr val="black"/>
                </a:solidFill>
              </a:rPr>
              <a:t>District 5020 Raises $1,000,000 and then three years later</a:t>
            </a:r>
          </a:p>
        </p:txBody>
      </p:sp>
      <p:sp>
        <p:nvSpPr>
          <p:cNvPr id="7" name="Rectangle 6"/>
          <p:cNvSpPr/>
          <p:nvPr/>
        </p:nvSpPr>
        <p:spPr>
          <a:xfrm>
            <a:off x="2362200" y="1524000"/>
            <a:ext cx="1828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white"/>
                </a:solidFill>
              </a:rPr>
              <a:t>$</a:t>
            </a:r>
            <a:r>
              <a:rPr lang="en-US" dirty="0">
                <a:solidFill>
                  <a:prstClr val="black"/>
                </a:solidFill>
              </a:rPr>
              <a:t>$500,000</a:t>
            </a:r>
            <a:r>
              <a:rPr lang="en-US" dirty="0">
                <a:solidFill>
                  <a:prstClr val="white"/>
                </a:solidFill>
              </a:rPr>
              <a:t>  </a:t>
            </a:r>
            <a:r>
              <a:rPr lang="en-US" dirty="0">
                <a:solidFill>
                  <a:prstClr val="black"/>
                </a:solidFill>
              </a:rPr>
              <a:t>DDF</a:t>
            </a:r>
            <a:r>
              <a:rPr lang="en-US" dirty="0">
                <a:solidFill>
                  <a:prstClr val="white"/>
                </a:solidFill>
              </a:rPr>
              <a:t>         </a:t>
            </a:r>
          </a:p>
        </p:txBody>
      </p:sp>
      <p:sp>
        <p:nvSpPr>
          <p:cNvPr id="8" name="Rectangle 7"/>
          <p:cNvSpPr/>
          <p:nvPr/>
        </p:nvSpPr>
        <p:spPr>
          <a:xfrm>
            <a:off x="6400800" y="1524000"/>
            <a:ext cx="2362200" cy="533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$500,000 World Fund</a:t>
            </a:r>
          </a:p>
        </p:txBody>
      </p:sp>
      <p:sp>
        <p:nvSpPr>
          <p:cNvPr id="9" name="Rectangle 8"/>
          <p:cNvSpPr/>
          <p:nvPr/>
        </p:nvSpPr>
        <p:spPr>
          <a:xfrm>
            <a:off x="228600" y="2362200"/>
            <a:ext cx="26670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black"/>
                </a:solidFill>
              </a:rPr>
              <a:t>District Block </a:t>
            </a:r>
            <a:r>
              <a:rPr lang="en-US" dirty="0" smtClean="0">
                <a:solidFill>
                  <a:prstClr val="black"/>
                </a:solidFill>
              </a:rPr>
              <a:t>Grant</a:t>
            </a:r>
            <a:endParaRPr lang="en-US" dirty="0">
              <a:solidFill>
                <a:prstClr val="black"/>
              </a:solidFill>
            </a:endParaRPr>
          </a:p>
          <a:p>
            <a:r>
              <a:rPr lang="en-US" dirty="0" smtClean="0">
                <a:solidFill>
                  <a:prstClr val="black"/>
                </a:solidFill>
              </a:rPr>
              <a:t>SHARE</a:t>
            </a:r>
            <a:endParaRPr lang="en-US" dirty="0">
              <a:solidFill>
                <a:prstClr val="black"/>
              </a:solidFill>
            </a:endParaRPr>
          </a:p>
          <a:p>
            <a:r>
              <a:rPr lang="en-US" dirty="0">
                <a:solidFill>
                  <a:prstClr val="black"/>
                </a:solidFill>
              </a:rPr>
              <a:t>                              $250,000</a:t>
            </a:r>
          </a:p>
          <a:p>
            <a:endParaRPr lang="en-US" dirty="0">
              <a:solidFill>
                <a:prstClr val="black"/>
              </a:solidFill>
            </a:endParaRPr>
          </a:p>
        </p:txBody>
      </p:sp>
      <p:sp>
        <p:nvSpPr>
          <p:cNvPr id="10" name="Rectangle 9"/>
          <p:cNvSpPr/>
          <p:nvPr/>
        </p:nvSpPr>
        <p:spPr>
          <a:xfrm>
            <a:off x="3429000" y="2362200"/>
            <a:ext cx="2667000" cy="1066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black"/>
                </a:solidFill>
              </a:rPr>
              <a:t>$250,000  for District to</a:t>
            </a:r>
          </a:p>
          <a:p>
            <a:r>
              <a:rPr lang="en-US" dirty="0">
                <a:solidFill>
                  <a:prstClr val="black"/>
                </a:solidFill>
              </a:rPr>
              <a:t>Match Club Contributions</a:t>
            </a:r>
          </a:p>
          <a:p>
            <a:r>
              <a:rPr lang="en-US" dirty="0">
                <a:solidFill>
                  <a:prstClr val="black"/>
                </a:solidFill>
              </a:rPr>
              <a:t>Minus Peace Scholar of</a:t>
            </a:r>
          </a:p>
          <a:p>
            <a:r>
              <a:rPr lang="en-US" dirty="0">
                <a:solidFill>
                  <a:prstClr val="black"/>
                </a:solidFill>
              </a:rPr>
              <a:t>$25,000</a:t>
            </a:r>
          </a:p>
        </p:txBody>
      </p:sp>
      <p:sp>
        <p:nvSpPr>
          <p:cNvPr id="11" name="Rectangle 10"/>
          <p:cNvSpPr/>
          <p:nvPr/>
        </p:nvSpPr>
        <p:spPr>
          <a:xfrm>
            <a:off x="6400800" y="2057400"/>
            <a:ext cx="2362200" cy="1676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rPr>
              <a:t>Reserved to Match Global Grant Applications 100% to District DDF and 50% to Club Cash Contributions</a:t>
            </a:r>
          </a:p>
        </p:txBody>
      </p:sp>
      <p:sp>
        <p:nvSpPr>
          <p:cNvPr id="12" name="Rectangle 11"/>
          <p:cNvSpPr/>
          <p:nvPr/>
        </p:nvSpPr>
        <p:spPr>
          <a:xfrm>
            <a:off x="228600" y="3733800"/>
            <a:ext cx="2667000" cy="1143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black"/>
                </a:solidFill>
              </a:rPr>
              <a:t>Admin 3% :              $7,500</a:t>
            </a:r>
          </a:p>
          <a:p>
            <a:r>
              <a:rPr lang="en-US" dirty="0">
                <a:solidFill>
                  <a:prstClr val="black"/>
                </a:solidFill>
              </a:rPr>
              <a:t>Contingency &amp;</a:t>
            </a:r>
          </a:p>
          <a:p>
            <a:r>
              <a:rPr lang="en-US" dirty="0">
                <a:solidFill>
                  <a:prstClr val="black"/>
                </a:solidFill>
              </a:rPr>
              <a:t>Scholarship 20%   $50,000</a:t>
            </a:r>
          </a:p>
        </p:txBody>
      </p:sp>
      <p:sp>
        <p:nvSpPr>
          <p:cNvPr id="13" name="Rectangle 12"/>
          <p:cNvSpPr/>
          <p:nvPr/>
        </p:nvSpPr>
        <p:spPr>
          <a:xfrm>
            <a:off x="228600" y="5181600"/>
            <a:ext cx="2667000" cy="1219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black"/>
                </a:solidFill>
              </a:rPr>
              <a:t>District Community Grants</a:t>
            </a:r>
          </a:p>
          <a:p>
            <a:r>
              <a:rPr lang="en-US" dirty="0">
                <a:solidFill>
                  <a:prstClr val="black"/>
                </a:solidFill>
              </a:rPr>
              <a:t>District VTT’s</a:t>
            </a:r>
          </a:p>
          <a:p>
            <a:r>
              <a:rPr lang="en-US" dirty="0">
                <a:solidFill>
                  <a:prstClr val="black"/>
                </a:solidFill>
              </a:rPr>
              <a:t>                              $192,500</a:t>
            </a:r>
          </a:p>
        </p:txBody>
      </p:sp>
      <p:sp>
        <p:nvSpPr>
          <p:cNvPr id="14" name="Rectangle 13"/>
          <p:cNvSpPr/>
          <p:nvPr/>
        </p:nvSpPr>
        <p:spPr>
          <a:xfrm>
            <a:off x="3429000" y="3657600"/>
            <a:ext cx="1828800" cy="762000"/>
          </a:xfrm>
          <a:prstGeom prst="rec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prstClr val="black"/>
              </a:solidFill>
            </a:endParaRPr>
          </a:p>
          <a:p>
            <a:endParaRPr lang="en-US" dirty="0">
              <a:solidFill>
                <a:prstClr val="black"/>
              </a:solidFill>
            </a:endParaRPr>
          </a:p>
          <a:p>
            <a:r>
              <a:rPr lang="en-US" dirty="0">
                <a:solidFill>
                  <a:prstClr val="black"/>
                </a:solidFill>
              </a:rPr>
              <a:t>Lakewood Rotary</a:t>
            </a:r>
          </a:p>
          <a:p>
            <a:r>
              <a:rPr lang="en-US" dirty="0">
                <a:solidFill>
                  <a:prstClr val="black"/>
                </a:solidFill>
              </a:rPr>
              <a:t>Cash       $15,000</a:t>
            </a:r>
          </a:p>
          <a:p>
            <a:r>
              <a:rPr lang="en-US" dirty="0">
                <a:solidFill>
                  <a:prstClr val="black"/>
                </a:solidFill>
              </a:rPr>
              <a:t> </a:t>
            </a:r>
          </a:p>
          <a:p>
            <a:endParaRPr lang="en-US" dirty="0">
              <a:solidFill>
                <a:prstClr val="white"/>
              </a:solidFill>
            </a:endParaRPr>
          </a:p>
        </p:txBody>
      </p:sp>
      <p:sp>
        <p:nvSpPr>
          <p:cNvPr id="15" name="Rectangle 14"/>
          <p:cNvSpPr/>
          <p:nvPr/>
        </p:nvSpPr>
        <p:spPr>
          <a:xfrm>
            <a:off x="3429000" y="4648200"/>
            <a:ext cx="5410200" cy="2057400"/>
          </a:xfrm>
          <a:prstGeom prst="rect">
            <a:avLst/>
          </a:prstGeom>
          <a:solidFill>
            <a:srgbClr val="FFFF00">
              <a:alpha val="86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prstClr val="black"/>
                </a:solidFill>
              </a:rPr>
              <a:t>Global Grant #GG1400001</a:t>
            </a:r>
          </a:p>
          <a:p>
            <a:r>
              <a:rPr lang="en-US" dirty="0">
                <a:solidFill>
                  <a:prstClr val="black"/>
                </a:solidFill>
              </a:rPr>
              <a:t>Lakewood Cash  			$15,000</a:t>
            </a:r>
          </a:p>
          <a:p>
            <a:r>
              <a:rPr lang="en-US" dirty="0">
                <a:solidFill>
                  <a:prstClr val="black"/>
                </a:solidFill>
              </a:rPr>
              <a:t>District DDF         			$15,000</a:t>
            </a:r>
          </a:p>
          <a:p>
            <a:r>
              <a:rPr lang="en-US" dirty="0">
                <a:solidFill>
                  <a:prstClr val="black"/>
                </a:solidFill>
              </a:rPr>
              <a:t>World Fund Match to Club Cash  	  $7,500</a:t>
            </a:r>
          </a:p>
          <a:p>
            <a:r>
              <a:rPr lang="en-US" dirty="0">
                <a:solidFill>
                  <a:prstClr val="black"/>
                </a:solidFill>
              </a:rPr>
              <a:t>World Fund Match to District DDF  	$15,000</a:t>
            </a:r>
          </a:p>
          <a:p>
            <a:endParaRPr lang="en-US" dirty="0">
              <a:solidFill>
                <a:prstClr val="black"/>
              </a:solidFill>
            </a:endParaRPr>
          </a:p>
          <a:p>
            <a:r>
              <a:rPr lang="en-US" dirty="0">
                <a:solidFill>
                  <a:prstClr val="black"/>
                </a:solidFill>
              </a:rPr>
              <a:t>Total      				 $52,500</a:t>
            </a:r>
          </a:p>
        </p:txBody>
      </p:sp>
      <p:sp>
        <p:nvSpPr>
          <p:cNvPr id="35" name="Down Arrow 34"/>
          <p:cNvSpPr/>
          <p:nvPr/>
        </p:nvSpPr>
        <p:spPr>
          <a:xfrm>
            <a:off x="2667000" y="21336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 name="Down Arrow 35"/>
          <p:cNvSpPr/>
          <p:nvPr/>
        </p:nvSpPr>
        <p:spPr>
          <a:xfrm>
            <a:off x="3657600" y="21336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7" name="Down Arrow 36"/>
          <p:cNvSpPr/>
          <p:nvPr/>
        </p:nvSpPr>
        <p:spPr>
          <a:xfrm>
            <a:off x="2667000" y="34290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8" name="Down Arrow 37"/>
          <p:cNvSpPr/>
          <p:nvPr/>
        </p:nvSpPr>
        <p:spPr>
          <a:xfrm>
            <a:off x="3657600" y="34290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 name="Down Arrow 38"/>
          <p:cNvSpPr/>
          <p:nvPr/>
        </p:nvSpPr>
        <p:spPr>
          <a:xfrm>
            <a:off x="2667000" y="48768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0" name="Down Arrow 39"/>
          <p:cNvSpPr/>
          <p:nvPr/>
        </p:nvSpPr>
        <p:spPr>
          <a:xfrm>
            <a:off x="7315200" y="3733800"/>
            <a:ext cx="152400"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1" name="Down Arrow 40"/>
          <p:cNvSpPr/>
          <p:nvPr/>
        </p:nvSpPr>
        <p:spPr>
          <a:xfrm>
            <a:off x="3657600" y="4419600"/>
            <a:ext cx="152400" cy="152400"/>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2" name="Down Arrow 41"/>
          <p:cNvSpPr/>
          <p:nvPr/>
        </p:nvSpPr>
        <p:spPr>
          <a:xfrm>
            <a:off x="3124200" y="11430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3" name="Down Arrow 42"/>
          <p:cNvSpPr/>
          <p:nvPr/>
        </p:nvSpPr>
        <p:spPr>
          <a:xfrm>
            <a:off x="7391400" y="1143000"/>
            <a:ext cx="152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5524500" y="4050268"/>
            <a:ext cx="990600" cy="369332"/>
          </a:xfrm>
          <a:prstGeom prst="rect">
            <a:avLst/>
          </a:prstGeom>
          <a:solidFill>
            <a:srgbClr val="FFFF00"/>
          </a:solidFill>
          <a:ln>
            <a:solidFill>
              <a:srgbClr val="FF0000"/>
            </a:solidFill>
          </a:ln>
        </p:spPr>
        <p:txBody>
          <a:bodyPr wrap="square" rtlCol="0">
            <a:spAutoFit/>
          </a:bodyPr>
          <a:lstStyle/>
          <a:p>
            <a:r>
              <a:rPr lang="en-US" dirty="0">
                <a:solidFill>
                  <a:prstClr val="black"/>
                </a:solidFill>
              </a:rPr>
              <a:t>example</a:t>
            </a:r>
          </a:p>
        </p:txBody>
      </p:sp>
      <p:cxnSp>
        <p:nvCxnSpPr>
          <p:cNvPr id="6" name="Straight Arrow Connector 5"/>
          <p:cNvCxnSpPr/>
          <p:nvPr/>
        </p:nvCxnSpPr>
        <p:spPr>
          <a:xfrm flipH="1" flipV="1">
            <a:off x="5334000" y="3886200"/>
            <a:ext cx="533400" cy="1524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791200" y="4419600"/>
            <a:ext cx="76200" cy="22860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934679"/>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5791200" cy="1051560"/>
          </a:xfrm>
        </p:spPr>
        <p:txBody>
          <a:bodyPr/>
          <a:lstStyle/>
          <a:p>
            <a:r>
              <a:rPr lang="en-US" dirty="0" smtClean="0">
                <a:solidFill>
                  <a:schemeClr val="tx1"/>
                </a:solidFill>
              </a:rPr>
              <a:t>Financing Guidelines</a:t>
            </a:r>
            <a:endParaRPr lang="en-US" dirty="0"/>
          </a:p>
        </p:txBody>
      </p:sp>
      <p:sp>
        <p:nvSpPr>
          <p:cNvPr id="3" name="Content Placeholder 2"/>
          <p:cNvSpPr>
            <a:spLocks noGrp="1"/>
          </p:cNvSpPr>
          <p:nvPr>
            <p:ph idx="1"/>
          </p:nvPr>
        </p:nvSpPr>
        <p:spPr>
          <a:xfrm>
            <a:off x="381000" y="1981200"/>
            <a:ext cx="8183880" cy="3276600"/>
          </a:xfrm>
        </p:spPr>
        <p:txBody>
          <a:bodyPr/>
          <a:lstStyle/>
          <a:p>
            <a:pPr>
              <a:buFontTx/>
              <a:buChar char="•"/>
            </a:pPr>
            <a:r>
              <a:rPr lang="en-US" dirty="0" smtClean="0"/>
              <a:t>Contributions raised by Rotarians</a:t>
            </a:r>
          </a:p>
          <a:p>
            <a:pPr>
              <a:buFontTx/>
              <a:buChar char="•"/>
            </a:pPr>
            <a:r>
              <a:rPr lang="en-US" dirty="0" smtClean="0"/>
              <a:t>Funds cannot be raised from beneficiaries 	in exchange for a grant</a:t>
            </a:r>
          </a:p>
          <a:p>
            <a:pPr>
              <a:buFontTx/>
              <a:buChar char="•"/>
            </a:pPr>
            <a:r>
              <a:rPr lang="en-US" dirty="0" smtClean="0"/>
              <a:t>Funds cannot come from other grants</a:t>
            </a:r>
          </a:p>
          <a:p>
            <a:pPr>
              <a:buFontTx/>
              <a:buChar char="•"/>
            </a:pPr>
            <a:r>
              <a:rPr lang="en-US" dirty="0" smtClean="0"/>
              <a:t>Contributions credited to donor</a:t>
            </a:r>
          </a:p>
          <a:p>
            <a:pPr>
              <a:buFontTx/>
              <a:buChar char="•"/>
            </a:pPr>
            <a:r>
              <a:rPr lang="en-US" dirty="0" smtClean="0"/>
              <a:t>Avoid conflicts of interest</a:t>
            </a:r>
          </a:p>
          <a:p>
            <a:endParaRPr lang="en-US" dirty="0"/>
          </a:p>
        </p:txBody>
      </p:sp>
    </p:spTree>
    <p:extLst>
      <p:ext uri="{BB962C8B-B14F-4D97-AF65-F5344CB8AC3E}">
        <p14:creationId xmlns:p14="http://schemas.microsoft.com/office/powerpoint/2010/main" val="2986340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1752600" y="533400"/>
            <a:ext cx="5105400" cy="609600"/>
          </a:xfrm>
        </p:spPr>
        <p:txBody>
          <a:bodyPr>
            <a:normAutofit fontScale="90000"/>
          </a:bodyPr>
          <a:lstStyle/>
          <a:p>
            <a:pPr eaLnBrk="1" hangingPunct="1">
              <a:defRPr/>
            </a:pPr>
            <a:r>
              <a:rPr lang="en-US" dirty="0" smtClean="0">
                <a:solidFill>
                  <a:schemeClr val="tx1"/>
                </a:solidFill>
                <a:ea typeface="+mj-ea"/>
              </a:rPr>
              <a:t>Funding Restrictions</a:t>
            </a:r>
          </a:p>
        </p:txBody>
      </p:sp>
      <p:sp>
        <p:nvSpPr>
          <p:cNvPr id="27652" name="Rectangle 3"/>
          <p:cNvSpPr>
            <a:spLocks noGrp="1" noChangeArrowheads="1"/>
          </p:cNvSpPr>
          <p:nvPr>
            <p:ph idx="1"/>
          </p:nvPr>
        </p:nvSpPr>
        <p:spPr>
          <a:xfrm>
            <a:off x="304800" y="1600200"/>
            <a:ext cx="8610600" cy="4114800"/>
          </a:xfrm>
        </p:spPr>
        <p:txBody>
          <a:bodyPr/>
          <a:lstStyle/>
          <a:p>
            <a:pPr eaLnBrk="1" hangingPunct="1">
              <a:buFontTx/>
              <a:buChar char="•"/>
            </a:pPr>
            <a:r>
              <a:rPr lang="en-US" dirty="0" smtClean="0"/>
              <a:t>Reference:  Terms &amp; Conditions for Rotary Foundation District Grants &amp; Global Grants</a:t>
            </a:r>
          </a:p>
          <a:p>
            <a:pPr eaLnBrk="1" hangingPunct="1">
              <a:buFontTx/>
              <a:buChar char="•"/>
            </a:pPr>
            <a:r>
              <a:rPr lang="en-US" dirty="0" smtClean="0"/>
              <a:t>Cannot fund any of the following:</a:t>
            </a:r>
          </a:p>
          <a:p>
            <a:pPr eaLnBrk="1" hangingPunct="1">
              <a:buFontTx/>
              <a:buChar char="•"/>
            </a:pPr>
            <a:endParaRPr lang="en-US" dirty="0" smtClean="0"/>
          </a:p>
          <a:p>
            <a:pPr lvl="1" eaLnBrk="1" hangingPunct="1">
              <a:buFontTx/>
              <a:buNone/>
            </a:pPr>
            <a:r>
              <a:rPr lang="en-US" dirty="0" smtClean="0"/>
              <a:t>Purchase of land or buildings</a:t>
            </a:r>
          </a:p>
          <a:p>
            <a:pPr lvl="1" eaLnBrk="1" hangingPunct="1">
              <a:buFontTx/>
              <a:buNone/>
            </a:pPr>
            <a:r>
              <a:rPr lang="en-US" dirty="0" smtClean="0"/>
              <a:t>Construction or additions to structures in which people live or work</a:t>
            </a:r>
          </a:p>
          <a:p>
            <a:pPr lvl="1" eaLnBrk="1" hangingPunct="1">
              <a:buFontTx/>
              <a:buNone/>
            </a:pPr>
            <a:r>
              <a:rPr lang="en-US" dirty="0" smtClean="0"/>
              <a:t>Operating, admin, or indirect program costs of another organization</a:t>
            </a:r>
          </a:p>
          <a:p>
            <a:pPr lvl="1" eaLnBrk="1" hangingPunct="1">
              <a:buFont typeface="Wingdings" charset="2"/>
              <a:buChar char="Ø"/>
            </a:pPr>
            <a:endParaRPr lang="en-US" dirty="0" smtClean="0"/>
          </a:p>
          <a:p>
            <a:pPr eaLnBrk="1" hangingPunct="1"/>
            <a:endParaRPr lang="en-US" dirty="0" smtClean="0"/>
          </a:p>
          <a:p>
            <a:pPr eaLnBrk="1" hangingPunct="1"/>
            <a:endParaRPr lang="en-US" dirty="0" smtClean="0"/>
          </a:p>
        </p:txBody>
      </p:sp>
      <p:sp>
        <p:nvSpPr>
          <p:cNvPr id="27650" name="Rectangle 6"/>
          <p:cNvSpPr>
            <a:spLocks noGrp="1" noChangeArrowheads="1"/>
          </p:cNvSpPr>
          <p:nvPr>
            <p:ph type="sldNum" sz="quarter" idx="12"/>
          </p:nvPr>
        </p:nvSpPr>
        <p:spPr>
          <a:noFill/>
        </p:spPr>
        <p:txBody>
          <a:bodyPr/>
          <a:lstStyle/>
          <a:p>
            <a:fld id="{F1D60A1C-E644-4B29-ACB5-B31224E29FBA}" type="slidenum">
              <a:rPr lang="en-US">
                <a:solidFill>
                  <a:srgbClr val="E3DED1">
                    <a:shade val="50000"/>
                  </a:srgbClr>
                </a:solidFill>
              </a:rPr>
              <a:pPr/>
              <a:t>33</a:t>
            </a:fld>
            <a:endParaRPr lang="en-US" dirty="0">
              <a:solidFill>
                <a:srgbClr val="E3DED1">
                  <a:shade val="50000"/>
                </a:srgbClr>
              </a:solidFill>
            </a:endParaRPr>
          </a:p>
        </p:txBody>
      </p:sp>
    </p:spTree>
    <p:extLst>
      <p:ext uri="{BB962C8B-B14F-4D97-AF65-F5344CB8AC3E}">
        <p14:creationId xmlns:p14="http://schemas.microsoft.com/office/powerpoint/2010/main" val="18349437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5020’s GG Focus</a:t>
            </a:r>
            <a:endParaRPr lang="en-US" dirty="0"/>
          </a:p>
        </p:txBody>
      </p:sp>
      <p:sp>
        <p:nvSpPr>
          <p:cNvPr id="3" name="Content Placeholder 2"/>
          <p:cNvSpPr>
            <a:spLocks noGrp="1"/>
          </p:cNvSpPr>
          <p:nvPr>
            <p:ph idx="1"/>
          </p:nvPr>
        </p:nvSpPr>
        <p:spPr/>
        <p:txBody>
          <a:bodyPr>
            <a:normAutofit/>
          </a:bodyPr>
          <a:lstStyle/>
          <a:p>
            <a:pPr marL="336550" indent="-336550" eaLnBrk="0" hangingPunct="0">
              <a:lnSpc>
                <a:spcPct val="130000"/>
              </a:lnSpc>
            </a:pPr>
            <a:r>
              <a:rPr lang="en-US" sz="2800" dirty="0">
                <a:solidFill>
                  <a:prstClr val="black"/>
                </a:solidFill>
              </a:rPr>
              <a:t>Water and sanitation   </a:t>
            </a:r>
            <a:r>
              <a:rPr lang="en-US" sz="2800" dirty="0" smtClean="0">
                <a:solidFill>
                  <a:prstClr val="black"/>
                </a:solidFill>
              </a:rPr>
              <a:t>47</a:t>
            </a:r>
            <a:r>
              <a:rPr lang="en-US" sz="2800" dirty="0">
                <a:solidFill>
                  <a:prstClr val="black"/>
                </a:solidFill>
              </a:rPr>
              <a:t>% </a:t>
            </a:r>
            <a:endParaRPr lang="en-US" sz="2800" dirty="0" smtClean="0">
              <a:solidFill>
                <a:prstClr val="black"/>
              </a:solidFill>
            </a:endParaRPr>
          </a:p>
          <a:p>
            <a:pPr marL="336550" indent="-336550" eaLnBrk="0" hangingPunct="0">
              <a:lnSpc>
                <a:spcPct val="130000"/>
              </a:lnSpc>
            </a:pPr>
            <a:r>
              <a:rPr lang="en-US" sz="2800" dirty="0" smtClean="0">
                <a:solidFill>
                  <a:prstClr val="black"/>
                </a:solidFill>
              </a:rPr>
              <a:t>Economic </a:t>
            </a:r>
            <a:r>
              <a:rPr lang="en-US" sz="2800" dirty="0">
                <a:solidFill>
                  <a:prstClr val="black"/>
                </a:solidFill>
              </a:rPr>
              <a:t>and community development  27%</a:t>
            </a:r>
            <a:endParaRPr lang="en-US" sz="2800" dirty="0" smtClean="0">
              <a:solidFill>
                <a:prstClr val="black"/>
              </a:solidFill>
            </a:endParaRPr>
          </a:p>
          <a:p>
            <a:pPr marL="336550" indent="-336550" eaLnBrk="0" hangingPunct="0">
              <a:lnSpc>
                <a:spcPct val="130000"/>
              </a:lnSpc>
            </a:pPr>
            <a:r>
              <a:rPr lang="en-US" sz="2800" dirty="0" smtClean="0">
                <a:solidFill>
                  <a:prstClr val="black"/>
                </a:solidFill>
              </a:rPr>
              <a:t>Disease </a:t>
            </a:r>
            <a:r>
              <a:rPr lang="en-US" sz="2800" dirty="0">
                <a:solidFill>
                  <a:prstClr val="black"/>
                </a:solidFill>
              </a:rPr>
              <a:t>prevention and </a:t>
            </a:r>
            <a:r>
              <a:rPr lang="en-US" sz="2800" dirty="0" smtClean="0">
                <a:solidFill>
                  <a:prstClr val="black"/>
                </a:solidFill>
              </a:rPr>
              <a:t>treatment   16%</a:t>
            </a:r>
          </a:p>
          <a:p>
            <a:pPr marL="336550" indent="-336550" eaLnBrk="0" hangingPunct="0">
              <a:lnSpc>
                <a:spcPct val="130000"/>
              </a:lnSpc>
            </a:pPr>
            <a:r>
              <a:rPr lang="en-US" sz="2800" dirty="0" smtClean="0">
                <a:solidFill>
                  <a:prstClr val="black"/>
                </a:solidFill>
              </a:rPr>
              <a:t>Basic </a:t>
            </a:r>
            <a:r>
              <a:rPr lang="en-US" sz="2800" dirty="0">
                <a:solidFill>
                  <a:prstClr val="black"/>
                </a:solidFill>
              </a:rPr>
              <a:t>education and </a:t>
            </a:r>
            <a:r>
              <a:rPr lang="en-US" sz="2800" dirty="0" smtClean="0">
                <a:solidFill>
                  <a:prstClr val="black"/>
                </a:solidFill>
              </a:rPr>
              <a:t>literacy    10%</a:t>
            </a:r>
            <a:endParaRPr lang="en-US" sz="2800" dirty="0">
              <a:solidFill>
                <a:prstClr val="black"/>
              </a:solidFill>
            </a:endParaRPr>
          </a:p>
          <a:p>
            <a:pPr marL="336550" indent="-336550" eaLnBrk="0" hangingPunct="0">
              <a:lnSpc>
                <a:spcPct val="130000"/>
              </a:lnSpc>
            </a:pPr>
            <a:r>
              <a:rPr lang="en-US" sz="2800" dirty="0">
                <a:solidFill>
                  <a:prstClr val="black"/>
                </a:solidFill>
              </a:rPr>
              <a:t>Maternal and child </a:t>
            </a:r>
            <a:r>
              <a:rPr lang="en-US" sz="2800" dirty="0" smtClean="0">
                <a:solidFill>
                  <a:prstClr val="black"/>
                </a:solidFill>
              </a:rPr>
              <a:t>health</a:t>
            </a:r>
          </a:p>
          <a:p>
            <a:pPr marL="336550" indent="-336550" eaLnBrk="0" hangingPunct="0">
              <a:lnSpc>
                <a:spcPct val="130000"/>
              </a:lnSpc>
            </a:pPr>
            <a:r>
              <a:rPr lang="en-US" sz="2800" dirty="0">
                <a:solidFill>
                  <a:prstClr val="black"/>
                </a:solidFill>
              </a:rPr>
              <a:t>Peace and conflict prevention/resolution</a:t>
            </a:r>
          </a:p>
          <a:p>
            <a:pPr marL="336550" indent="-336550" eaLnBrk="0" hangingPunct="0">
              <a:lnSpc>
                <a:spcPct val="130000"/>
              </a:lnSpc>
            </a:pPr>
            <a:endParaRPr lang="en-US" sz="2800" dirty="0">
              <a:solidFill>
                <a:prstClr val="black"/>
              </a:solidFill>
            </a:endParaRPr>
          </a:p>
          <a:p>
            <a:endParaRPr lang="en-US" dirty="0"/>
          </a:p>
        </p:txBody>
      </p:sp>
    </p:spTree>
    <p:extLst>
      <p:ext uri="{BB962C8B-B14F-4D97-AF65-F5344CB8AC3E}">
        <p14:creationId xmlns:p14="http://schemas.microsoft.com/office/powerpoint/2010/main" val="22741583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chemeClr val="tx2"/>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pPr algn="ctr"/>
            <a:r>
              <a:rPr lang="en-US" dirty="0"/>
              <a:t>SCHOLARSHIPS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1143000"/>
          </a:xfrm>
        </p:spPr>
        <p:txBody>
          <a:bodyPr>
            <a:normAutofit/>
          </a:bodyPr>
          <a:lstStyle/>
          <a:p>
            <a:r>
              <a:rPr lang="en-US" altLang="en-US" dirty="0"/>
              <a:t>Scholarship Program</a:t>
            </a:r>
            <a:endParaRPr lang="en-US" dirty="0"/>
          </a:p>
        </p:txBody>
      </p:sp>
      <p:sp>
        <p:nvSpPr>
          <p:cNvPr id="3" name="Content Placeholder 2"/>
          <p:cNvSpPr>
            <a:spLocks noGrp="1"/>
          </p:cNvSpPr>
          <p:nvPr>
            <p:ph idx="1"/>
          </p:nvPr>
        </p:nvSpPr>
        <p:spPr>
          <a:xfrm>
            <a:off x="228600" y="1447800"/>
            <a:ext cx="8229600" cy="4389120"/>
          </a:xfrm>
        </p:spPr>
        <p:txBody>
          <a:bodyPr>
            <a:normAutofit fontScale="92500" lnSpcReduction="20000"/>
          </a:bodyPr>
          <a:lstStyle/>
          <a:p>
            <a:pPr>
              <a:lnSpc>
                <a:spcPct val="80000"/>
              </a:lnSpc>
              <a:buNone/>
            </a:pPr>
            <a:r>
              <a:rPr lang="en-US" altLang="en-US" sz="2400" b="1" dirty="0"/>
              <a:t>District Rotary Ambassadorial Scholarships (DRAS)</a:t>
            </a:r>
          </a:p>
          <a:p>
            <a:pPr lvl="1">
              <a:lnSpc>
                <a:spcPct val="80000"/>
              </a:lnSpc>
            </a:pPr>
            <a:r>
              <a:rPr lang="en-US" altLang="en-US" sz="2400" dirty="0"/>
              <a:t>Currently offer  DRAS @ US $ 15,000</a:t>
            </a:r>
          </a:p>
          <a:p>
            <a:pPr lvl="1">
              <a:lnSpc>
                <a:spcPct val="80000"/>
              </a:lnSpc>
            </a:pPr>
            <a:r>
              <a:rPr lang="en-US" altLang="en-US" sz="2400" dirty="0"/>
              <a:t>One Year of Post-Baccalaureate Studies</a:t>
            </a:r>
          </a:p>
          <a:p>
            <a:pPr lvl="2">
              <a:lnSpc>
                <a:spcPct val="80000"/>
              </a:lnSpc>
            </a:pPr>
            <a:r>
              <a:rPr lang="en-US" altLang="en-US" sz="2100" dirty="0"/>
              <a:t>Candidate must Reside, Study or Work in D5020 </a:t>
            </a:r>
          </a:p>
          <a:p>
            <a:pPr lvl="1">
              <a:lnSpc>
                <a:spcPct val="80000"/>
              </a:lnSpc>
            </a:pPr>
            <a:r>
              <a:rPr lang="en-US" altLang="en-US" dirty="0"/>
              <a:t>Study o</a:t>
            </a:r>
            <a:r>
              <a:rPr lang="en-US" altLang="en-US" sz="2400" dirty="0"/>
              <a:t>utside of Canada or USA</a:t>
            </a:r>
          </a:p>
          <a:p>
            <a:pPr lvl="1">
              <a:lnSpc>
                <a:spcPct val="80000"/>
              </a:lnSpc>
            </a:pPr>
            <a:r>
              <a:rPr lang="en-US" altLang="en-US" sz="2400" dirty="0"/>
              <a:t>Studies related to Object of Rotary or TRF Mission</a:t>
            </a:r>
          </a:p>
          <a:p>
            <a:pPr lvl="1">
              <a:lnSpc>
                <a:spcPct val="80000"/>
              </a:lnSpc>
            </a:pPr>
            <a:r>
              <a:rPr lang="en-US" altLang="en-US" dirty="0"/>
              <a:t>Selection process in year prior to award</a:t>
            </a:r>
            <a:endParaRPr lang="en-US" altLang="en-US" sz="2400" dirty="0"/>
          </a:p>
          <a:p>
            <a:pPr>
              <a:lnSpc>
                <a:spcPct val="80000"/>
              </a:lnSpc>
            </a:pPr>
            <a:endParaRPr lang="en-US" altLang="en-US" sz="2400" dirty="0"/>
          </a:p>
          <a:p>
            <a:pPr>
              <a:lnSpc>
                <a:spcPct val="80000"/>
              </a:lnSpc>
              <a:buNone/>
            </a:pPr>
            <a:r>
              <a:rPr lang="en-US" altLang="en-US" sz="2400" b="1" dirty="0"/>
              <a:t>Global Grant Scholarships </a:t>
            </a:r>
          </a:p>
          <a:p>
            <a:pPr lvl="1">
              <a:lnSpc>
                <a:spcPct val="80000"/>
              </a:lnSpc>
            </a:pPr>
            <a:r>
              <a:rPr lang="en-US" altLang="en-US" dirty="0"/>
              <a:t>F</a:t>
            </a:r>
            <a:r>
              <a:rPr lang="en-US" altLang="en-US" sz="2400" dirty="0"/>
              <a:t>unded from DDF and matched 100% by WF</a:t>
            </a:r>
          </a:p>
          <a:p>
            <a:pPr lvl="1">
              <a:lnSpc>
                <a:spcPct val="80000"/>
              </a:lnSpc>
            </a:pPr>
            <a:r>
              <a:rPr lang="en-US" altLang="en-US" sz="2400" dirty="0"/>
              <a:t>Graduate Degree Program </a:t>
            </a:r>
          </a:p>
          <a:p>
            <a:pPr lvl="1">
              <a:lnSpc>
                <a:spcPct val="80000"/>
              </a:lnSpc>
            </a:pPr>
            <a:r>
              <a:rPr lang="en-US" altLang="en-US" sz="2400" dirty="0"/>
              <a:t>Minimum of US $30,000 Budget</a:t>
            </a:r>
          </a:p>
          <a:p>
            <a:pPr lvl="1">
              <a:lnSpc>
                <a:spcPct val="80000"/>
              </a:lnSpc>
            </a:pPr>
            <a:r>
              <a:rPr lang="en-US" altLang="en-US" sz="2400" dirty="0"/>
              <a:t>One to Four Years</a:t>
            </a:r>
          </a:p>
          <a:p>
            <a:pPr lvl="1">
              <a:lnSpc>
                <a:spcPct val="80000"/>
              </a:lnSpc>
            </a:pPr>
            <a:r>
              <a:rPr lang="en-US" altLang="en-US" sz="2400" dirty="0"/>
              <a:t>Studies and Career in a TRF Area of Focus</a:t>
            </a:r>
          </a:p>
          <a:p>
            <a:pPr lvl="1">
              <a:lnSpc>
                <a:spcPct val="80000"/>
              </a:lnSpc>
            </a:pPr>
            <a:r>
              <a:rPr lang="en-US" altLang="en-US" dirty="0"/>
              <a:t>Selected from successful DRAS Applicants </a:t>
            </a:r>
            <a:endParaRPr lang="en-US" altLang="en-US" sz="2400" dirty="0"/>
          </a:p>
          <a:p>
            <a:endParaRPr lang="en-US" dirty="0"/>
          </a:p>
        </p:txBody>
      </p:sp>
    </p:spTree>
    <p:extLst>
      <p:ext uri="{BB962C8B-B14F-4D97-AF65-F5344CB8AC3E}">
        <p14:creationId xmlns:p14="http://schemas.microsoft.com/office/powerpoint/2010/main" val="31175281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b="1" dirty="0"/>
              <a:t>District Rotary Ambassadorial Scholarships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t>Identified and Nominated by Clubs</a:t>
            </a:r>
          </a:p>
          <a:p>
            <a:r>
              <a:rPr lang="en-US" dirty="0"/>
              <a:t>Selected thru interview process with District Scholarship Committee</a:t>
            </a:r>
          </a:p>
          <a:p>
            <a:r>
              <a:rPr lang="en-US" dirty="0"/>
              <a:t>Success driven by Club mentoring and </a:t>
            </a:r>
            <a:r>
              <a:rPr lang="en-US" dirty="0" smtClean="0"/>
              <a:t>preparation</a:t>
            </a:r>
          </a:p>
          <a:p>
            <a:r>
              <a:rPr lang="en-US" dirty="0"/>
              <a:t>2012-13:	5 interviewed, 1 selected (Rebecca Tremblay) </a:t>
            </a:r>
            <a:r>
              <a:rPr lang="en-US" dirty="0" smtClean="0"/>
              <a:t>–</a:t>
            </a:r>
          </a:p>
          <a:p>
            <a:r>
              <a:rPr lang="en-US" dirty="0" smtClean="0"/>
              <a:t>2013-14</a:t>
            </a:r>
            <a:r>
              <a:rPr lang="en-US" dirty="0"/>
              <a:t>:	2 interviewed, 1 selected (Alexandra </a:t>
            </a:r>
            <a:r>
              <a:rPr lang="en-US" dirty="0" err="1"/>
              <a:t>Dawley</a:t>
            </a:r>
            <a:r>
              <a:rPr lang="en-US" dirty="0"/>
              <a:t>) - </a:t>
            </a:r>
            <a:r>
              <a:rPr lang="en-US" dirty="0" smtClean="0"/>
              <a:t>2014-15</a:t>
            </a:r>
            <a:r>
              <a:rPr lang="en-US" dirty="0"/>
              <a:t>:	5 interviewed, 2 selected (</a:t>
            </a:r>
            <a:r>
              <a:rPr lang="en-US" dirty="0" err="1"/>
              <a:t>Nessa</a:t>
            </a:r>
            <a:r>
              <a:rPr lang="en-US" dirty="0"/>
              <a:t> Kenny, </a:t>
            </a:r>
            <a:r>
              <a:rPr lang="en-US" dirty="0" smtClean="0"/>
              <a:t>							</a:t>
            </a:r>
            <a:r>
              <a:rPr lang="en-US" dirty="0" err="1" smtClean="0"/>
              <a:t>Kristiana</a:t>
            </a:r>
            <a:r>
              <a:rPr lang="en-US" dirty="0" smtClean="0"/>
              <a:t> </a:t>
            </a:r>
            <a:r>
              <a:rPr lang="en-US" dirty="0" err="1"/>
              <a:t>Bruneau</a:t>
            </a:r>
            <a:r>
              <a:rPr lang="en-US" dirty="0"/>
              <a:t>) </a:t>
            </a:r>
            <a:br>
              <a:rPr lang="en-US" dirty="0"/>
            </a:br>
            <a:r>
              <a:rPr lang="en-US" dirty="0" smtClean="0"/>
              <a:t>2015-16</a:t>
            </a:r>
            <a:r>
              <a:rPr lang="en-US" dirty="0"/>
              <a:t>:  	3 interviewed, 2 selected (Katie </a:t>
            </a:r>
            <a:r>
              <a:rPr lang="en-US" dirty="0" err="1"/>
              <a:t>DeRosa</a:t>
            </a:r>
            <a:r>
              <a:rPr lang="en-US" dirty="0"/>
              <a:t>, </a:t>
            </a:r>
            <a:r>
              <a:rPr lang="en-US"/>
              <a:t>Kristi </a:t>
            </a:r>
            <a:r>
              <a:rPr lang="en-US" smtClean="0"/>
              <a:t>							Foster</a:t>
            </a:r>
            <a:r>
              <a:rPr lang="en-US" dirty="0"/>
              <a:t>)</a:t>
            </a:r>
            <a:r>
              <a:rPr lang="en-US"/>
              <a:t/>
            </a:r>
            <a:br>
              <a:rPr lang="en-US"/>
            </a:br>
            <a:r>
              <a:rPr lang="en-US" smtClean="0"/>
              <a:t>		– </a:t>
            </a:r>
            <a:r>
              <a:rPr lang="en-US" dirty="0"/>
              <a:t>Global Grant Applications Pending)</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Rotary Peace Fellowship</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158962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Rotary Peace Fellows</a:t>
            </a:r>
            <a:endParaRPr lang="en-US" dirty="0"/>
          </a:p>
        </p:txBody>
      </p:sp>
      <p:sp>
        <p:nvSpPr>
          <p:cNvPr id="3" name="Content Placeholder 2"/>
          <p:cNvSpPr>
            <a:spLocks noGrp="1"/>
          </p:cNvSpPr>
          <p:nvPr>
            <p:ph idx="1"/>
          </p:nvPr>
        </p:nvSpPr>
        <p:spPr>
          <a:xfrm>
            <a:off x="381000" y="1371600"/>
            <a:ext cx="8229600" cy="5029200"/>
          </a:xfrm>
        </p:spPr>
        <p:txBody>
          <a:bodyPr>
            <a:noAutofit/>
          </a:bodyPr>
          <a:lstStyle/>
          <a:p>
            <a:pPr>
              <a:buNone/>
            </a:pPr>
            <a:r>
              <a:rPr lang="en-US" sz="2800" b="1" dirty="0"/>
              <a:t>Since </a:t>
            </a:r>
            <a:r>
              <a:rPr lang="en-US" sz="2800" b="1" dirty="0" smtClean="0"/>
              <a:t>2002 </a:t>
            </a:r>
          </a:p>
          <a:p>
            <a:pPr lvl="1"/>
            <a:r>
              <a:rPr lang="en-US" sz="2400" dirty="0" smtClean="0"/>
              <a:t>Rotary Centers for International Studies in Peace and Conflict Resolution</a:t>
            </a:r>
          </a:p>
          <a:p>
            <a:pPr>
              <a:buNone/>
            </a:pPr>
            <a:r>
              <a:rPr lang="en-US" sz="2800" b="1" dirty="0" smtClean="0"/>
              <a:t>Partnership</a:t>
            </a:r>
            <a:r>
              <a:rPr lang="en-US" sz="2800" dirty="0" smtClean="0"/>
              <a:t> between the </a:t>
            </a:r>
            <a:r>
              <a:rPr lang="en-US" sz="2800" dirty="0"/>
              <a:t>Rotary Foundation &amp; leading universities </a:t>
            </a:r>
          </a:p>
          <a:p>
            <a:pPr>
              <a:buNone/>
            </a:pPr>
            <a:r>
              <a:rPr lang="en-US" sz="2800" dirty="0"/>
              <a:t>The </a:t>
            </a:r>
            <a:r>
              <a:rPr lang="en-US" sz="2800" b="1" dirty="0"/>
              <a:t>Rotary Peace Fellowship </a:t>
            </a:r>
            <a:r>
              <a:rPr lang="en-US" sz="2800" dirty="0" smtClean="0"/>
              <a:t>pays for:</a:t>
            </a:r>
            <a:endParaRPr lang="en-US" sz="2800" dirty="0"/>
          </a:p>
          <a:p>
            <a:pPr lvl="1"/>
            <a:r>
              <a:rPr lang="en-US" sz="2400" dirty="0"/>
              <a:t>Tuition and fees</a:t>
            </a:r>
          </a:p>
          <a:p>
            <a:pPr lvl="1"/>
            <a:r>
              <a:rPr lang="en-US" sz="2400" dirty="0"/>
              <a:t>Room and board</a:t>
            </a:r>
          </a:p>
          <a:p>
            <a:pPr lvl="1"/>
            <a:r>
              <a:rPr lang="en-US" sz="2400" dirty="0"/>
              <a:t>Round-trip transportation</a:t>
            </a:r>
          </a:p>
          <a:p>
            <a:pPr lvl="1"/>
            <a:r>
              <a:rPr lang="en-US" sz="2400" dirty="0"/>
              <a:t>Internship/field study </a:t>
            </a:r>
            <a:r>
              <a:rPr lang="en-US" sz="2400" dirty="0" smtClean="0"/>
              <a:t>expenses</a:t>
            </a:r>
            <a:endParaRPr lang="en-US" sz="2400" dirty="0"/>
          </a:p>
        </p:txBody>
      </p:sp>
    </p:spTree>
    <p:extLst>
      <p:ext uri="{BB962C8B-B14F-4D97-AF65-F5344CB8AC3E}">
        <p14:creationId xmlns:p14="http://schemas.microsoft.com/office/powerpoint/2010/main" val="1747262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202"/>
          <p:cNvPicPr>
            <a:picLocks noChangeArrowheads="1"/>
          </p:cNvPicPr>
          <p:nvPr/>
        </p:nvPicPr>
        <p:blipFill>
          <a:blip r:embed="rId3" cstate="print"/>
          <a:srcRect l="8450" t="12637" r="8710" b="12862"/>
          <a:stretch>
            <a:fillRect/>
          </a:stretch>
        </p:blipFill>
        <p:spPr bwMode="auto">
          <a:xfrm>
            <a:off x="2209800" y="685800"/>
            <a:ext cx="4495800" cy="2133600"/>
          </a:xfrm>
          <a:prstGeom prst="rect">
            <a:avLst/>
          </a:prstGeom>
          <a:noFill/>
          <a:ln w="12700">
            <a:noFill/>
            <a:miter lim="800000"/>
            <a:headEnd/>
            <a:tailEnd/>
          </a:ln>
        </p:spPr>
      </p:pic>
      <p:sp>
        <p:nvSpPr>
          <p:cNvPr id="3" name="TextBox 2"/>
          <p:cNvSpPr txBox="1"/>
          <p:nvPr/>
        </p:nvSpPr>
        <p:spPr>
          <a:xfrm>
            <a:off x="762000" y="3048000"/>
            <a:ext cx="8077200" cy="3046988"/>
          </a:xfrm>
          <a:prstGeom prst="rect">
            <a:avLst/>
          </a:prstGeom>
          <a:noFill/>
        </p:spPr>
        <p:txBody>
          <a:bodyPr wrap="square" rtlCol="0">
            <a:spAutoFit/>
          </a:bodyPr>
          <a:lstStyle/>
          <a:p>
            <a:r>
              <a:rPr lang="en-US" sz="3200" dirty="0">
                <a:solidFill>
                  <a:schemeClr val="accent1"/>
                </a:solidFill>
              </a:rPr>
              <a:t>The Mission of The Rotary Foundation is to enable Rotarians to advance world understanding, goodwill, and peace through the improvement of health, the support of education, and the alleviation of poverty. </a:t>
            </a:r>
          </a:p>
          <a:p>
            <a:endParaRPr lang="en-US" sz="3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6431280" cy="548640"/>
          </a:xfrm>
        </p:spPr>
        <p:txBody>
          <a:bodyPr>
            <a:normAutofit fontScale="90000"/>
          </a:bodyPr>
          <a:lstStyle/>
          <a:p>
            <a:r>
              <a:rPr lang="en-CA" dirty="0" smtClean="0">
                <a:solidFill>
                  <a:schemeClr val="tx1"/>
                </a:solidFill>
              </a:rPr>
              <a:t>Rotary Peace Fellowship</a:t>
            </a:r>
            <a:endParaRPr lang="en-CA" dirty="0">
              <a:solidFill>
                <a:schemeClr val="tx1"/>
              </a:solidFill>
            </a:endParaRPr>
          </a:p>
        </p:txBody>
      </p:sp>
      <p:sp>
        <p:nvSpPr>
          <p:cNvPr id="3" name="Content Placeholder 2"/>
          <p:cNvSpPr>
            <a:spLocks noGrp="1"/>
          </p:cNvSpPr>
          <p:nvPr>
            <p:ph idx="1"/>
          </p:nvPr>
        </p:nvSpPr>
        <p:spPr>
          <a:xfrm>
            <a:off x="533400" y="1600200"/>
            <a:ext cx="8183880" cy="4187952"/>
          </a:xfrm>
        </p:spPr>
        <p:txBody>
          <a:bodyPr>
            <a:normAutofit/>
          </a:bodyPr>
          <a:lstStyle/>
          <a:p>
            <a:r>
              <a:rPr lang="en-US" dirty="0" smtClean="0"/>
              <a:t>For study at Rotary </a:t>
            </a:r>
            <a:r>
              <a:rPr lang="en-US" dirty="0"/>
              <a:t>Centers for International Studies in Peace and Conflict Resolution, </a:t>
            </a:r>
            <a:r>
              <a:rPr lang="en-US" dirty="0" smtClean="0"/>
              <a:t> </a:t>
            </a:r>
          </a:p>
          <a:p>
            <a:r>
              <a:rPr lang="en-US" dirty="0" smtClean="0"/>
              <a:t>Located </a:t>
            </a:r>
            <a:r>
              <a:rPr lang="en-US" dirty="0"/>
              <a:t>in </a:t>
            </a:r>
            <a:r>
              <a:rPr lang="en-US" dirty="0" smtClean="0"/>
              <a:t>five leading </a:t>
            </a:r>
            <a:r>
              <a:rPr lang="en-US" dirty="0"/>
              <a:t>universities around the world, </a:t>
            </a:r>
          </a:p>
          <a:p>
            <a:r>
              <a:rPr lang="en-US" dirty="0" smtClean="0"/>
              <a:t>Master’s </a:t>
            </a:r>
            <a:r>
              <a:rPr lang="en-US" dirty="0"/>
              <a:t>degree in international relations, sustainable development, peace studies and conflict resolutions, </a:t>
            </a:r>
            <a:r>
              <a:rPr lang="en-US" dirty="0" smtClean="0"/>
              <a:t>(15-24 months)</a:t>
            </a:r>
          </a:p>
          <a:p>
            <a:r>
              <a:rPr lang="en-US" dirty="0" smtClean="0"/>
              <a:t>Or </a:t>
            </a:r>
            <a:r>
              <a:rPr lang="en-US" dirty="0"/>
              <a:t>a professional development certificate in peace and conflict </a:t>
            </a:r>
            <a:r>
              <a:rPr lang="en-US" dirty="0" smtClean="0"/>
              <a:t>studies from Chulalongkorn University in Bangkok, Thailand.</a:t>
            </a:r>
            <a:endParaRPr lang="en-US" dirty="0"/>
          </a:p>
          <a:p>
            <a:endParaRPr lang="en-CA" dirty="0"/>
          </a:p>
        </p:txBody>
      </p:sp>
    </p:spTree>
    <p:extLst>
      <p:ext uri="{BB962C8B-B14F-4D97-AF65-F5344CB8AC3E}">
        <p14:creationId xmlns:p14="http://schemas.microsoft.com/office/powerpoint/2010/main" val="22997605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Rotary Peace Centers </a:t>
            </a:r>
            <a:endParaRPr lang="en-US" dirty="0"/>
          </a:p>
        </p:txBody>
      </p:sp>
      <p:sp>
        <p:nvSpPr>
          <p:cNvPr id="3" name="Content Placeholder 2"/>
          <p:cNvSpPr>
            <a:spLocks noGrp="1"/>
          </p:cNvSpPr>
          <p:nvPr>
            <p:ph idx="1"/>
          </p:nvPr>
        </p:nvSpPr>
        <p:spPr>
          <a:xfrm>
            <a:off x="152400" y="1600200"/>
            <a:ext cx="8839200" cy="4525963"/>
          </a:xfrm>
        </p:spPr>
        <p:txBody>
          <a:bodyPr>
            <a:normAutofit fontScale="92500" lnSpcReduction="10000"/>
          </a:bodyPr>
          <a:lstStyle/>
          <a:p>
            <a:pPr marL="514350" indent="-514350">
              <a:lnSpc>
                <a:spcPct val="150000"/>
              </a:lnSpc>
              <a:spcBef>
                <a:spcPts val="1200"/>
              </a:spcBef>
              <a:buFont typeface="+mj-lt"/>
              <a:buAutoNum type="arabicPeriod"/>
              <a:defRPr/>
            </a:pPr>
            <a:r>
              <a:rPr lang="en-US" sz="2400" dirty="0">
                <a:ln w="10541" cmpd="sng">
                  <a:solidFill>
                    <a:schemeClr val="accent1">
                      <a:shade val="88000"/>
                      <a:satMod val="110000"/>
                    </a:schemeClr>
                  </a:solidFill>
                  <a:prstDash val="solid"/>
                </a:ln>
                <a:latin typeface="Arial" panose="020B0604020202020204" pitchFamily="34" charset="0"/>
                <a:ea typeface="ＭＳ Ｐゴシック" charset="0"/>
                <a:cs typeface="ＭＳ Ｐゴシック" charset="0"/>
              </a:rPr>
              <a:t>Chulalongkorn University</a:t>
            </a:r>
            <a:r>
              <a:rPr lang="en-US" sz="2400" i="1" dirty="0">
                <a:latin typeface="Arial" panose="020B0604020202020204" pitchFamily="34" charset="0"/>
                <a:ea typeface="ＭＳ Ｐゴシック" charset="0"/>
                <a:cs typeface="ＭＳ Ｐゴシック" charset="0"/>
              </a:rPr>
              <a:t>, Bangkok, </a:t>
            </a:r>
            <a:r>
              <a:rPr lang="en-US" sz="2400" i="1" dirty="0" smtClean="0">
                <a:latin typeface="Arial" panose="020B0604020202020204" pitchFamily="34" charset="0"/>
                <a:ea typeface="ＭＳ Ｐゴシック" charset="0"/>
                <a:cs typeface="ＭＳ Ｐゴシック" charset="0"/>
              </a:rPr>
              <a:t>Thailand </a:t>
            </a:r>
            <a:r>
              <a:rPr lang="en-US" sz="1900" i="1" dirty="0" smtClean="0">
                <a:latin typeface="Arial" panose="020B0604020202020204" pitchFamily="34" charset="0"/>
                <a:ea typeface="ＭＳ Ｐゴシック" charset="0"/>
                <a:cs typeface="ＭＳ Ｐゴシック" charset="0"/>
              </a:rPr>
              <a:t>(3 Month Program)</a:t>
            </a:r>
            <a:endParaRPr lang="en-US" sz="1900" i="1" dirty="0">
              <a:latin typeface="Arial" panose="020B0604020202020204" pitchFamily="34" charset="0"/>
              <a:ea typeface="ＭＳ Ｐゴシック" charset="0"/>
              <a:cs typeface="ＭＳ Ｐゴシック" charset="0"/>
            </a:endParaRPr>
          </a:p>
          <a:p>
            <a:pPr marL="514350" indent="-514350">
              <a:lnSpc>
                <a:spcPct val="150000"/>
              </a:lnSpc>
              <a:spcBef>
                <a:spcPts val="1200"/>
              </a:spcBef>
              <a:buFont typeface="+mj-lt"/>
              <a:buAutoNum type="arabicPeriod"/>
              <a:defRPr/>
            </a:pPr>
            <a:r>
              <a:rPr lang="en-US" sz="2400" dirty="0">
                <a:ln w="10541" cmpd="sng">
                  <a:solidFill>
                    <a:schemeClr val="accent1">
                      <a:shade val="88000"/>
                      <a:satMod val="110000"/>
                    </a:schemeClr>
                  </a:solidFill>
                  <a:prstDash val="solid"/>
                </a:ln>
                <a:latin typeface="Arial" panose="020B0604020202020204" pitchFamily="34" charset="0"/>
                <a:ea typeface="ＭＳ Ｐゴシック" charset="0"/>
                <a:cs typeface="ＭＳ Ｐゴシック" charset="0"/>
              </a:rPr>
              <a:t>Duke &amp; U N Carolina at Chapel Hill</a:t>
            </a:r>
            <a:r>
              <a:rPr lang="en-US" sz="2400" dirty="0">
                <a:latin typeface="Arial" panose="020B0604020202020204" pitchFamily="34" charset="0"/>
                <a:ea typeface="ＭＳ Ｐゴシック" charset="0"/>
                <a:cs typeface="ＭＳ Ｐゴシック" charset="0"/>
              </a:rPr>
              <a:t>, </a:t>
            </a:r>
            <a:r>
              <a:rPr lang="en-US" sz="2400" i="1" dirty="0">
                <a:latin typeface="Arial" panose="020B0604020202020204" pitchFamily="34" charset="0"/>
                <a:ea typeface="ＭＳ Ｐゴシック" charset="0"/>
                <a:cs typeface="ＭＳ Ｐゴシック" charset="0"/>
              </a:rPr>
              <a:t>Chapel Hill USA </a:t>
            </a:r>
          </a:p>
          <a:p>
            <a:pPr marL="514350" indent="-514350">
              <a:lnSpc>
                <a:spcPct val="150000"/>
              </a:lnSpc>
              <a:spcBef>
                <a:spcPts val="1200"/>
              </a:spcBef>
              <a:buFont typeface="+mj-lt"/>
              <a:buAutoNum type="arabicPeriod"/>
              <a:defRPr/>
            </a:pPr>
            <a:r>
              <a:rPr lang="en-US" sz="2400" dirty="0">
                <a:ln w="10541" cmpd="sng">
                  <a:solidFill>
                    <a:schemeClr val="accent1">
                      <a:shade val="88000"/>
                      <a:satMod val="110000"/>
                    </a:schemeClr>
                  </a:solidFill>
                  <a:prstDash val="solid"/>
                </a:ln>
                <a:latin typeface="Arial" panose="020B0604020202020204" pitchFamily="34" charset="0"/>
                <a:ea typeface="ＭＳ Ｐゴシック" charset="0"/>
                <a:cs typeface="ＭＳ Ｐゴシック" charset="0"/>
              </a:rPr>
              <a:t>International Christian University</a:t>
            </a:r>
            <a:r>
              <a:rPr lang="en-US" sz="2400" dirty="0">
                <a:latin typeface="Arial" panose="020B0604020202020204" pitchFamily="34" charset="0"/>
                <a:ea typeface="ＭＳ Ｐゴシック" charset="0"/>
                <a:cs typeface="ＭＳ Ｐゴシック" charset="0"/>
              </a:rPr>
              <a:t>,</a:t>
            </a:r>
            <a:r>
              <a:rPr lang="en-US" sz="2400" i="1" dirty="0">
                <a:latin typeface="Arial" panose="020B0604020202020204" pitchFamily="34" charset="0"/>
                <a:ea typeface="ＭＳ Ｐゴシック" charset="0"/>
                <a:cs typeface="ＭＳ Ｐゴシック" charset="0"/>
              </a:rPr>
              <a:t> Tokyo, Japan </a:t>
            </a:r>
          </a:p>
          <a:p>
            <a:pPr marL="514350" indent="-514350">
              <a:lnSpc>
                <a:spcPct val="150000"/>
              </a:lnSpc>
              <a:spcBef>
                <a:spcPts val="1200"/>
              </a:spcBef>
              <a:buFont typeface="+mj-lt"/>
              <a:buAutoNum type="arabicPeriod"/>
              <a:defRPr/>
            </a:pPr>
            <a:r>
              <a:rPr lang="en-US" sz="2400" dirty="0">
                <a:ln w="10541" cmpd="sng">
                  <a:solidFill>
                    <a:schemeClr val="accent1">
                      <a:shade val="88000"/>
                      <a:satMod val="110000"/>
                    </a:schemeClr>
                  </a:solidFill>
                  <a:prstDash val="solid"/>
                </a:ln>
                <a:latin typeface="Arial" panose="020B0604020202020204" pitchFamily="34" charset="0"/>
                <a:ea typeface="ＭＳ Ｐゴシック" charset="0"/>
                <a:cs typeface="ＭＳ Ｐゴシック" charset="0"/>
              </a:rPr>
              <a:t>Universidad del Salvador</a:t>
            </a:r>
            <a:r>
              <a:rPr lang="en-US" sz="2400" dirty="0">
                <a:latin typeface="Arial" panose="020B0604020202020204" pitchFamily="34" charset="0"/>
                <a:ea typeface="ＭＳ Ｐゴシック" charset="0"/>
                <a:cs typeface="ＭＳ Ｐゴシック" charset="0"/>
              </a:rPr>
              <a:t>,</a:t>
            </a:r>
            <a:r>
              <a:rPr lang="en-US" sz="2400" i="1" dirty="0">
                <a:latin typeface="Arial" panose="020B0604020202020204" pitchFamily="34" charset="0"/>
                <a:ea typeface="ＭＳ Ｐゴシック" charset="0"/>
                <a:cs typeface="ＭＳ Ｐゴシック" charset="0"/>
              </a:rPr>
              <a:t> Buenos Aires, Argentina </a:t>
            </a:r>
          </a:p>
          <a:p>
            <a:pPr marL="514350" indent="-514350">
              <a:lnSpc>
                <a:spcPct val="150000"/>
              </a:lnSpc>
              <a:spcBef>
                <a:spcPts val="1200"/>
              </a:spcBef>
              <a:buFont typeface="+mj-lt"/>
              <a:buAutoNum type="arabicPeriod"/>
              <a:defRPr/>
            </a:pPr>
            <a:r>
              <a:rPr lang="en-US" sz="2400" dirty="0">
                <a:ln w="10541" cmpd="sng">
                  <a:solidFill>
                    <a:schemeClr val="accent1">
                      <a:shade val="88000"/>
                      <a:satMod val="110000"/>
                    </a:schemeClr>
                  </a:solidFill>
                  <a:prstDash val="solid"/>
                </a:ln>
                <a:latin typeface="Arial" panose="020B0604020202020204" pitchFamily="34" charset="0"/>
                <a:ea typeface="ＭＳ Ｐゴシック" charset="0"/>
                <a:cs typeface="ＭＳ Ｐゴシック" charset="0"/>
              </a:rPr>
              <a:t>University of Bradford</a:t>
            </a:r>
            <a:r>
              <a:rPr lang="en-US" sz="2400" dirty="0">
                <a:latin typeface="Arial" panose="020B0604020202020204" pitchFamily="34" charset="0"/>
                <a:ea typeface="ＭＳ Ｐゴシック" charset="0"/>
                <a:cs typeface="ＭＳ Ｐゴシック" charset="0"/>
              </a:rPr>
              <a:t>, </a:t>
            </a:r>
            <a:r>
              <a:rPr lang="en-US" sz="2400" i="1" dirty="0">
                <a:latin typeface="Arial" panose="020B0604020202020204" pitchFamily="34" charset="0"/>
                <a:ea typeface="ＭＳ Ｐゴシック" charset="0"/>
                <a:cs typeface="ＭＳ Ｐゴシック" charset="0"/>
              </a:rPr>
              <a:t>West Yorkshire, England </a:t>
            </a:r>
          </a:p>
          <a:p>
            <a:pPr marL="514350" indent="-514350">
              <a:lnSpc>
                <a:spcPct val="150000"/>
              </a:lnSpc>
              <a:spcBef>
                <a:spcPts val="1200"/>
              </a:spcBef>
              <a:buFont typeface="+mj-lt"/>
              <a:buAutoNum type="arabicPeriod"/>
              <a:defRPr/>
            </a:pPr>
            <a:r>
              <a:rPr lang="en-US" sz="2400" dirty="0">
                <a:ln w="10541" cmpd="sng">
                  <a:solidFill>
                    <a:schemeClr val="accent1">
                      <a:shade val="88000"/>
                      <a:satMod val="110000"/>
                    </a:schemeClr>
                  </a:solidFill>
                  <a:prstDash val="solid"/>
                </a:ln>
                <a:latin typeface="Arial" panose="020B0604020202020204" pitchFamily="34" charset="0"/>
                <a:ea typeface="ＭＳ Ｐゴシック" charset="0"/>
                <a:cs typeface="ＭＳ Ｐゴシック" charset="0"/>
              </a:rPr>
              <a:t>University of Queensland</a:t>
            </a:r>
            <a:r>
              <a:rPr lang="en-US" sz="2400" dirty="0">
                <a:latin typeface="Arial" panose="020B0604020202020204" pitchFamily="34" charset="0"/>
                <a:ea typeface="ＭＳ Ｐゴシック" charset="0"/>
                <a:cs typeface="ＭＳ Ｐゴシック" charset="0"/>
              </a:rPr>
              <a:t>, </a:t>
            </a:r>
            <a:r>
              <a:rPr lang="en-US" sz="2400" i="1" dirty="0">
                <a:latin typeface="Arial" panose="020B0604020202020204" pitchFamily="34" charset="0"/>
                <a:ea typeface="ＭＳ Ｐゴシック" charset="0"/>
                <a:cs typeface="ＭＳ Ｐゴシック" charset="0"/>
              </a:rPr>
              <a:t>Brisbane, Australia</a:t>
            </a:r>
          </a:p>
          <a:p>
            <a:pPr marL="514350" indent="-514350">
              <a:lnSpc>
                <a:spcPct val="150000"/>
              </a:lnSpc>
              <a:spcBef>
                <a:spcPts val="1200"/>
              </a:spcBef>
              <a:buFont typeface="+mj-lt"/>
              <a:buAutoNum type="arabicPeriod"/>
              <a:defRPr/>
            </a:pPr>
            <a:r>
              <a:rPr lang="en-US" sz="2400" dirty="0">
                <a:ln w="10541" cmpd="sng">
                  <a:solidFill>
                    <a:schemeClr val="accent1">
                      <a:shade val="88000"/>
                      <a:satMod val="110000"/>
                    </a:schemeClr>
                  </a:solidFill>
                  <a:prstDash val="solid"/>
                </a:ln>
                <a:latin typeface="Arial" panose="020B0604020202020204" pitchFamily="34" charset="0"/>
                <a:ea typeface="ＭＳ Ｐゴシック" charset="0"/>
                <a:cs typeface="ＭＳ Ｐゴシック" charset="0"/>
              </a:rPr>
              <a:t>Uppsala University</a:t>
            </a:r>
            <a:r>
              <a:rPr lang="en-US" sz="2400" dirty="0">
                <a:latin typeface="Arial" panose="020B0604020202020204" pitchFamily="34" charset="0"/>
                <a:ea typeface="ＭＳ Ｐゴシック" charset="0"/>
                <a:cs typeface="ＭＳ Ｐゴシック" charset="0"/>
              </a:rPr>
              <a:t>, </a:t>
            </a:r>
            <a:r>
              <a:rPr lang="en-US" sz="2400" i="1" dirty="0">
                <a:latin typeface="Arial" panose="020B0604020202020204" pitchFamily="34" charset="0"/>
                <a:ea typeface="ＭＳ Ｐゴシック" charset="0"/>
                <a:cs typeface="ＭＳ Ｐゴシック" charset="0"/>
              </a:rPr>
              <a:t>Uppsala, Sweden </a:t>
            </a:r>
          </a:p>
          <a:p>
            <a:pPr>
              <a:buFont typeface="Arial" charset="0"/>
              <a:buChar char="•"/>
              <a:defRPr/>
            </a:pPr>
            <a:endParaRPr lang="en-US" dirty="0">
              <a:latin typeface="Arial" panose="020B0604020202020204" pitchFamily="34" charset="0"/>
              <a:ea typeface="ＭＳ Ｐゴシック" charset="0"/>
              <a:cs typeface="ＭＳ Ｐゴシック" charset="0"/>
            </a:endParaRPr>
          </a:p>
          <a:p>
            <a:endParaRPr lang="en-US" dirty="0"/>
          </a:p>
        </p:txBody>
      </p:sp>
    </p:spTree>
    <p:extLst>
      <p:ext uri="{BB962C8B-B14F-4D97-AF65-F5344CB8AC3E}">
        <p14:creationId xmlns:p14="http://schemas.microsoft.com/office/powerpoint/2010/main" val="15452771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Rotary Peace Fellows</a:t>
            </a:r>
          </a:p>
        </p:txBody>
      </p:sp>
      <p:sp>
        <p:nvSpPr>
          <p:cNvPr id="3" name="Content Placeholder 2"/>
          <p:cNvSpPr>
            <a:spLocks noGrp="1"/>
          </p:cNvSpPr>
          <p:nvPr>
            <p:ph idx="1"/>
          </p:nvPr>
        </p:nvSpPr>
        <p:spPr/>
        <p:txBody>
          <a:bodyPr>
            <a:normAutofit lnSpcReduction="10000"/>
          </a:bodyPr>
          <a:lstStyle/>
          <a:p>
            <a:pPr>
              <a:buNone/>
            </a:pPr>
            <a:r>
              <a:rPr lang="en-US" sz="2800" b="1" dirty="0" smtClean="0"/>
              <a:t>Since 2002:  Master’s </a:t>
            </a:r>
            <a:r>
              <a:rPr lang="en-US" sz="2800" b="1" dirty="0"/>
              <a:t>Degree </a:t>
            </a:r>
            <a:r>
              <a:rPr lang="en-US" sz="2800" b="1" dirty="0" smtClean="0"/>
              <a:t>Program</a:t>
            </a:r>
            <a:endParaRPr lang="en-US" sz="2800" b="1" dirty="0"/>
          </a:p>
          <a:p>
            <a:pPr lvl="2"/>
            <a:r>
              <a:rPr lang="en-US" sz="2300" dirty="0"/>
              <a:t>international relations</a:t>
            </a:r>
          </a:p>
          <a:p>
            <a:pPr lvl="2"/>
            <a:r>
              <a:rPr lang="en-US" sz="2300" dirty="0"/>
              <a:t>sustainable development</a:t>
            </a:r>
          </a:p>
          <a:p>
            <a:pPr lvl="2"/>
            <a:r>
              <a:rPr lang="en-US" sz="2300" dirty="0"/>
              <a:t>peace studies</a:t>
            </a:r>
          </a:p>
          <a:p>
            <a:pPr lvl="2"/>
            <a:r>
              <a:rPr lang="en-US" sz="2300" dirty="0"/>
              <a:t>conflict resolution </a:t>
            </a:r>
          </a:p>
          <a:p>
            <a:pPr marL="350838" lvl="1" indent="-350838">
              <a:buNone/>
            </a:pPr>
            <a:r>
              <a:rPr lang="en-US" b="1" dirty="0"/>
              <a:t>Since 2006:  3-month Certificate Program  </a:t>
            </a:r>
          </a:p>
          <a:p>
            <a:pPr marL="1146175" lvl="2" indent="-231775"/>
            <a:r>
              <a:rPr lang="en-US" sz="2300" dirty="0"/>
              <a:t>Peace and Conflict studies  at Chulalongkorn University</a:t>
            </a:r>
          </a:p>
          <a:p>
            <a:pPr marL="1146175" lvl="2" indent="-231775"/>
            <a:r>
              <a:rPr lang="en-US" sz="2300" dirty="0"/>
              <a:t>Mid- and upper-level professionals</a:t>
            </a:r>
            <a:endParaRPr lang="en-US" sz="2300" dirty="0" smtClean="0"/>
          </a:p>
          <a:p>
            <a:pPr>
              <a:buNone/>
            </a:pPr>
            <a:endParaRPr lang="en-US" sz="1000" dirty="0" smtClean="0"/>
          </a:p>
          <a:p>
            <a:pPr>
              <a:buNone/>
            </a:pPr>
            <a:r>
              <a:rPr lang="en-US" sz="2800" dirty="0" smtClean="0"/>
              <a:t>Up </a:t>
            </a:r>
            <a:r>
              <a:rPr lang="en-US" sz="2800" dirty="0"/>
              <a:t>to </a:t>
            </a:r>
            <a:r>
              <a:rPr lang="en-US" sz="2800" b="1" dirty="0"/>
              <a:t>110 Rotary Peace Fellows</a:t>
            </a:r>
            <a:r>
              <a:rPr lang="en-US" sz="2800" b="1" dirty="0" smtClean="0"/>
              <a:t> </a:t>
            </a:r>
            <a:r>
              <a:rPr lang="en-US" sz="2800" dirty="0" smtClean="0"/>
              <a:t>selected </a:t>
            </a:r>
            <a:r>
              <a:rPr lang="en-US" sz="2800" dirty="0"/>
              <a:t>annually </a:t>
            </a:r>
          </a:p>
        </p:txBody>
      </p:sp>
    </p:spTree>
    <p:extLst>
      <p:ext uri="{BB962C8B-B14F-4D97-AF65-F5344CB8AC3E}">
        <p14:creationId xmlns:p14="http://schemas.microsoft.com/office/powerpoint/2010/main" val="6095760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normAutofit fontScale="90000"/>
          </a:bodyPr>
          <a:lstStyle/>
          <a:p>
            <a:r>
              <a:rPr lang="en-US" altLang="en-US" dirty="0" smtClean="0"/>
              <a:t>Sponsoring Club Responsibilities</a:t>
            </a:r>
          </a:p>
        </p:txBody>
      </p:sp>
      <p:sp>
        <p:nvSpPr>
          <p:cNvPr id="40962" name="Content Placeholder 2"/>
          <p:cNvSpPr>
            <a:spLocks noGrp="1"/>
          </p:cNvSpPr>
          <p:nvPr>
            <p:ph idx="1"/>
          </p:nvPr>
        </p:nvSpPr>
        <p:spPr/>
        <p:txBody>
          <a:bodyPr>
            <a:normAutofit/>
          </a:bodyPr>
          <a:lstStyle/>
          <a:p>
            <a:r>
              <a:rPr lang="en-US" altLang="en-US" dirty="0" smtClean="0"/>
              <a:t>Find candidates</a:t>
            </a:r>
          </a:p>
          <a:p>
            <a:r>
              <a:rPr lang="en-US" altLang="en-US" dirty="0" smtClean="0"/>
              <a:t>Match with scholarship criteria</a:t>
            </a:r>
          </a:p>
          <a:p>
            <a:r>
              <a:rPr lang="en-US" altLang="en-US" dirty="0" smtClean="0"/>
              <a:t>Appoint mentor</a:t>
            </a:r>
          </a:p>
          <a:p>
            <a:r>
              <a:rPr lang="en-US" altLang="en-US" dirty="0" smtClean="0"/>
              <a:t>Invite to club  meetings</a:t>
            </a:r>
          </a:p>
          <a:p>
            <a:r>
              <a:rPr lang="en-US" altLang="en-US" dirty="0" smtClean="0"/>
              <a:t>Coach: Rotary object, values, endeavors</a:t>
            </a:r>
          </a:p>
          <a:p>
            <a:r>
              <a:rPr lang="en-US" altLang="en-US" dirty="0" smtClean="0"/>
              <a:t>Prepare candidate for “job” interview</a:t>
            </a:r>
          </a:p>
          <a:p>
            <a:r>
              <a:rPr lang="en-US" altLang="en-US" dirty="0" smtClean="0"/>
              <a:t>Incidental expenses – interviews, orientation</a:t>
            </a:r>
          </a:p>
          <a:p>
            <a:r>
              <a:rPr lang="en-US" altLang="en-US" dirty="0" smtClean="0"/>
              <a:t>Keep in touch!</a:t>
            </a:r>
          </a:p>
          <a:p>
            <a:endParaRPr lang="en-US" altLang="en-US" dirty="0" smtClean="0"/>
          </a:p>
          <a:p>
            <a:endParaRPr lang="en-US" altLang="en-US" dirty="0" smtClean="0"/>
          </a:p>
        </p:txBody>
      </p:sp>
    </p:spTree>
    <p:extLst>
      <p:ext uri="{BB962C8B-B14F-4D97-AF65-F5344CB8AC3E}">
        <p14:creationId xmlns:p14="http://schemas.microsoft.com/office/powerpoint/2010/main" val="4060491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57200" y="457200"/>
            <a:ext cx="8229600" cy="1143000"/>
          </a:xfrm>
        </p:spPr>
        <p:txBody>
          <a:bodyPr/>
          <a:lstStyle/>
          <a:p>
            <a:pPr eaLnBrk="1" hangingPunct="1"/>
            <a:r>
              <a:rPr lang="en-US" altLang="en-US" dirty="0" smtClean="0"/>
              <a:t>Scholar Requirements</a:t>
            </a:r>
          </a:p>
        </p:txBody>
      </p:sp>
      <p:sp>
        <p:nvSpPr>
          <p:cNvPr id="39939" name="Rectangle 3"/>
          <p:cNvSpPr>
            <a:spLocks noGrp="1" noChangeArrowheads="1"/>
          </p:cNvSpPr>
          <p:nvPr>
            <p:ph idx="1"/>
          </p:nvPr>
        </p:nvSpPr>
        <p:spPr>
          <a:xfrm>
            <a:off x="457200" y="1752600"/>
            <a:ext cx="8229600" cy="4144963"/>
          </a:xfrm>
        </p:spPr>
        <p:txBody>
          <a:bodyPr>
            <a:normAutofit/>
          </a:bodyPr>
          <a:lstStyle/>
          <a:p>
            <a:pPr eaLnBrk="1" hangingPunct="1">
              <a:buNone/>
              <a:defRPr/>
            </a:pPr>
            <a:r>
              <a:rPr lang="en-US" b="1" dirty="0" smtClean="0">
                <a:ea typeface="ＭＳ Ｐゴシック" pitchFamily="-111" charset="-128"/>
              </a:rPr>
              <a:t>While on Scholarship</a:t>
            </a:r>
          </a:p>
          <a:p>
            <a:pPr lvl="1">
              <a:buFont typeface="Arial" charset="0"/>
              <a:buChar char="•"/>
              <a:defRPr/>
            </a:pPr>
            <a:r>
              <a:rPr lang="en-US" dirty="0" smtClean="0">
                <a:ea typeface="ＭＳ Ｐゴシック" pitchFamily="-111" charset="-128"/>
              </a:rPr>
              <a:t>Maintain contact with mentor and D5020</a:t>
            </a:r>
          </a:p>
          <a:p>
            <a:pPr lvl="1">
              <a:buFont typeface="Arial" charset="0"/>
              <a:buChar char="•"/>
              <a:defRPr/>
            </a:pPr>
            <a:r>
              <a:rPr lang="en-US" dirty="0" smtClean="0">
                <a:ea typeface="ＭＳ Ｐゴシック" pitchFamily="-111" charset="-128"/>
              </a:rPr>
              <a:t>Regular Reports &amp; Expense Claims</a:t>
            </a:r>
          </a:p>
          <a:p>
            <a:pPr lvl="1">
              <a:buFont typeface="Arial" charset="0"/>
              <a:buChar char="•"/>
              <a:defRPr/>
            </a:pPr>
            <a:r>
              <a:rPr lang="en-US" dirty="0" smtClean="0">
                <a:ea typeface="ＭＳ Ｐゴシック" pitchFamily="-111" charset="-128"/>
              </a:rPr>
              <a:t>Minimum of three talks about D5020</a:t>
            </a:r>
          </a:p>
          <a:p>
            <a:pPr eaLnBrk="1" hangingPunct="1">
              <a:buNone/>
              <a:defRPr/>
            </a:pPr>
            <a:r>
              <a:rPr lang="en-US" b="1" dirty="0" smtClean="0">
                <a:ea typeface="ＭＳ Ｐゴシック" pitchFamily="-111" charset="-128"/>
              </a:rPr>
              <a:t>Post experience</a:t>
            </a:r>
          </a:p>
          <a:p>
            <a:pPr lvl="1">
              <a:buFont typeface="Arial" charset="0"/>
              <a:buChar char="•"/>
              <a:defRPr/>
            </a:pPr>
            <a:r>
              <a:rPr lang="en-US" dirty="0" smtClean="0">
                <a:ea typeface="ＭＳ Ｐゴシック" pitchFamily="-111" charset="-128"/>
              </a:rPr>
              <a:t>Final Report</a:t>
            </a:r>
          </a:p>
          <a:p>
            <a:pPr lvl="1">
              <a:buFont typeface="Arial" charset="0"/>
              <a:buChar char="•"/>
              <a:defRPr/>
            </a:pPr>
            <a:r>
              <a:rPr lang="en-US" dirty="0" smtClean="0">
                <a:ea typeface="ＭＳ Ｐゴシック" pitchFamily="-111" charset="-128"/>
              </a:rPr>
              <a:t>Contact &amp; offer to speak at a RC</a:t>
            </a:r>
          </a:p>
        </p:txBody>
      </p:sp>
    </p:spTree>
    <p:extLst>
      <p:ext uri="{BB962C8B-B14F-4D97-AF65-F5344CB8AC3E}">
        <p14:creationId xmlns:p14="http://schemas.microsoft.com/office/powerpoint/2010/main" val="1164444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686800" cy="1143000"/>
          </a:xfrm>
        </p:spPr>
        <p:txBody>
          <a:bodyPr>
            <a:normAutofit fontScale="90000"/>
          </a:bodyPr>
          <a:lstStyle/>
          <a:p>
            <a:pPr algn="ctr"/>
            <a:r>
              <a:rPr lang="en-US" altLang="en-US" dirty="0">
                <a:solidFill>
                  <a:schemeClr val="tx1"/>
                </a:solidFill>
              </a:rPr>
              <a:t>Current </a:t>
            </a:r>
            <a:r>
              <a:rPr lang="en-US" altLang="en-US" dirty="0" smtClean="0">
                <a:solidFill>
                  <a:schemeClr val="tx1"/>
                </a:solidFill>
              </a:rPr>
              <a:t>D5020</a:t>
            </a:r>
            <a:br>
              <a:rPr lang="en-US" altLang="en-US" dirty="0" smtClean="0">
                <a:solidFill>
                  <a:schemeClr val="tx1"/>
                </a:solidFill>
              </a:rPr>
            </a:br>
            <a:r>
              <a:rPr lang="en-US" altLang="en-US" dirty="0" smtClean="0">
                <a:solidFill>
                  <a:schemeClr val="tx1"/>
                </a:solidFill>
              </a:rPr>
              <a:t> Rotary Peace Fellows</a:t>
            </a:r>
            <a:endParaRPr lang="en-US" dirty="0">
              <a:solidFill>
                <a:schemeClr val="tx1"/>
              </a:solidFill>
            </a:endParaRPr>
          </a:p>
        </p:txBody>
      </p:sp>
      <p:sp>
        <p:nvSpPr>
          <p:cNvPr id="3" name="Content Placeholder 2"/>
          <p:cNvSpPr>
            <a:spLocks noGrp="1"/>
          </p:cNvSpPr>
          <p:nvPr>
            <p:ph idx="1"/>
          </p:nvPr>
        </p:nvSpPr>
        <p:spPr>
          <a:xfrm>
            <a:off x="457200" y="1981200"/>
            <a:ext cx="8183880" cy="4187952"/>
          </a:xfrm>
        </p:spPr>
        <p:txBody>
          <a:bodyPr>
            <a:normAutofit/>
          </a:bodyPr>
          <a:lstStyle/>
          <a:p>
            <a:pPr marL="2286000" indent="-2225675">
              <a:buNone/>
            </a:pPr>
            <a:r>
              <a:rPr lang="en-US" altLang="en-US" sz="2800" b="1" dirty="0" smtClean="0"/>
              <a:t>2013-2014</a:t>
            </a:r>
            <a:r>
              <a:rPr lang="en-US" altLang="en-US" sz="2800" b="1" dirty="0"/>
              <a:t>:</a:t>
            </a:r>
            <a:r>
              <a:rPr lang="en-US" altLang="en-US" sz="2800" dirty="0"/>
              <a:t> </a:t>
            </a:r>
            <a:r>
              <a:rPr lang="en-US" altLang="en-US" sz="2800" dirty="0" smtClean="0"/>
              <a:t> </a:t>
            </a:r>
            <a:r>
              <a:rPr lang="en-US" sz="2800" u="sng" dirty="0" smtClean="0"/>
              <a:t>Geysar Gurbanov </a:t>
            </a:r>
          </a:p>
          <a:p>
            <a:pPr marL="2286000" indent="-2225675">
              <a:buNone/>
            </a:pPr>
            <a:r>
              <a:rPr lang="en-US" sz="2800" dirty="0" smtClean="0"/>
              <a:t>	University of North Carolina</a:t>
            </a:r>
            <a:endParaRPr lang="en-US" altLang="en-US" sz="2800" u="sng" dirty="0" smtClean="0"/>
          </a:p>
          <a:p>
            <a:pPr marL="2286000" indent="-2225675">
              <a:buNone/>
              <a:tabLst>
                <a:tab pos="1882775" algn="l"/>
              </a:tabLst>
            </a:pPr>
            <a:r>
              <a:rPr lang="en-US" altLang="en-US" sz="2400" b="1" dirty="0" smtClean="0"/>
              <a:t>		Sponsor:</a:t>
            </a:r>
            <a:r>
              <a:rPr lang="en-US" altLang="en-US" sz="2400" dirty="0" smtClean="0"/>
              <a:t> </a:t>
            </a:r>
            <a:r>
              <a:rPr lang="en-US" sz="2400" dirty="0" smtClean="0"/>
              <a:t>Tacoma Sunrise Club </a:t>
            </a:r>
            <a:endParaRPr lang="en-US" altLang="en-US" sz="2400" dirty="0" smtClean="0"/>
          </a:p>
          <a:p>
            <a:pPr marL="2286000" indent="-2225675">
              <a:buNone/>
            </a:pPr>
            <a:endParaRPr lang="en-US" altLang="en-US" sz="2400" dirty="0">
              <a:solidFill>
                <a:srgbClr val="FF0000"/>
              </a:solidFill>
            </a:endParaRPr>
          </a:p>
          <a:p>
            <a:pPr marL="2286000" indent="-2225675">
              <a:buNone/>
            </a:pPr>
            <a:r>
              <a:rPr lang="en-US" altLang="en-US" sz="2800" b="1" dirty="0" smtClean="0"/>
              <a:t>2014-2015:</a:t>
            </a:r>
            <a:endParaRPr lang="en-US" sz="800" dirty="0" smtClean="0"/>
          </a:p>
          <a:p>
            <a:pPr marL="2286000" indent="-2225675">
              <a:buNone/>
              <a:tabLst>
                <a:tab pos="1882775" algn="l"/>
              </a:tabLst>
            </a:pPr>
            <a:r>
              <a:rPr lang="en-US" sz="2400" dirty="0" smtClean="0"/>
              <a:t>	</a:t>
            </a:r>
            <a:r>
              <a:rPr lang="en-US" sz="2800" u="sng" dirty="0" smtClean="0"/>
              <a:t>Krystal Renschler</a:t>
            </a:r>
            <a:r>
              <a:rPr lang="en-US" sz="2800" dirty="0" smtClean="0"/>
              <a:t> </a:t>
            </a:r>
            <a:r>
              <a:rPr lang="en-US" sz="2400" dirty="0" smtClean="0"/>
              <a:t> </a:t>
            </a:r>
          </a:p>
          <a:p>
            <a:pPr marL="2286000" indent="-2225675">
              <a:buNone/>
              <a:tabLst>
                <a:tab pos="1882775" algn="l"/>
              </a:tabLst>
            </a:pPr>
            <a:r>
              <a:rPr lang="en-US" sz="2400" dirty="0"/>
              <a:t>	</a:t>
            </a:r>
            <a:r>
              <a:rPr lang="en-US" sz="2400" dirty="0" smtClean="0"/>
              <a:t>	Uppsala University</a:t>
            </a:r>
          </a:p>
          <a:p>
            <a:pPr marL="2286000" indent="-2225675">
              <a:buNone/>
              <a:tabLst>
                <a:tab pos="1882775" algn="l"/>
              </a:tabLst>
            </a:pPr>
            <a:r>
              <a:rPr lang="en-US" sz="2400" dirty="0" smtClean="0"/>
              <a:t>		</a:t>
            </a:r>
            <a:r>
              <a:rPr lang="en-US" altLang="en-US" sz="2400" b="1" dirty="0" smtClean="0"/>
              <a:t>Sponsor:</a:t>
            </a:r>
            <a:r>
              <a:rPr lang="en-US" altLang="en-US" sz="2400" dirty="0" smtClean="0"/>
              <a:t> </a:t>
            </a:r>
            <a:r>
              <a:rPr lang="en-US" sz="2400" dirty="0" smtClean="0"/>
              <a:t>Rotary Club of Oak Bay</a:t>
            </a:r>
            <a:r>
              <a:rPr lang="en-US" altLang="en-US" sz="2400" dirty="0" smtClean="0"/>
              <a:t>	</a:t>
            </a:r>
            <a:endParaRPr lang="en-US" sz="2400" dirty="0"/>
          </a:p>
        </p:txBody>
      </p:sp>
    </p:spTree>
    <p:extLst>
      <p:ext uri="{BB962C8B-B14F-4D97-AF65-F5344CB8AC3E}">
        <p14:creationId xmlns:p14="http://schemas.microsoft.com/office/powerpoint/2010/main" val="20997242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524000"/>
            <a:ext cx="8305800" cy="914400"/>
          </a:xfrm>
        </p:spPr>
        <p:txBody>
          <a:bodyPr/>
          <a:lstStyle/>
          <a:p>
            <a:pPr algn="l"/>
            <a:r>
              <a:rPr lang="en-US" sz="4800" b="1" dirty="0">
                <a:solidFill>
                  <a:schemeClr val="accent3"/>
                </a:solidFill>
              </a:rPr>
              <a:t>VOCATIONAL TRAINING TEAMS</a:t>
            </a:r>
          </a:p>
        </p:txBody>
      </p:sp>
      <p:pic>
        <p:nvPicPr>
          <p:cNvPr id="2052" name="Picture 4" descr="ROTFOUND1"/>
          <p:cNvPicPr>
            <a:picLocks noChangeAspect="1" noChangeArrowheads="1"/>
          </p:cNvPicPr>
          <p:nvPr/>
        </p:nvPicPr>
        <p:blipFill>
          <a:blip r:embed="rId3" cstate="print"/>
          <a:srcRect/>
          <a:stretch>
            <a:fillRect/>
          </a:stretch>
        </p:blipFill>
        <p:spPr bwMode="auto">
          <a:xfrm>
            <a:off x="2514600" y="3048000"/>
            <a:ext cx="4090988" cy="2606675"/>
          </a:xfrm>
          <a:prstGeom prst="rect">
            <a:avLst/>
          </a:prstGeom>
          <a:noFill/>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b="1" dirty="0"/>
              <a:t>Vocational Training Team</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dirty="0"/>
              <a:t>A Global VTT is a group of professionals who travel to another country to teach local professionals about a particular field within one of Rotary’s Six Areas of Focus.</a:t>
            </a:r>
          </a:p>
          <a:p>
            <a:r>
              <a:rPr lang="en-US" dirty="0"/>
              <a:t>District level VTT’s are treated as DCG’s.</a:t>
            </a:r>
          </a:p>
          <a:p>
            <a:r>
              <a:rPr lang="en-US" dirty="0"/>
              <a:t>Tangible Projects are not within VTT scope, but may make a great partner project</a:t>
            </a:r>
          </a:p>
          <a:p>
            <a:r>
              <a:rPr lang="en-US" dirty="0"/>
              <a:t>Paired Projects - A VTT project may be paired with another Global Grant project</a:t>
            </a:r>
            <a:r>
              <a:rPr lang="en-US" dirty="0">
                <a:solidFill>
                  <a:schemeClr val="accent2"/>
                </a:solidFill>
              </a:rPr>
              <a:t>. </a:t>
            </a:r>
          </a:p>
          <a:p>
            <a:r>
              <a:rPr lang="en-US" dirty="0"/>
              <a:t>Stand Alone Project - For example: A medical team to train local health care professionals</a:t>
            </a:r>
          </a:p>
          <a:p>
            <a:r>
              <a:rPr lang="en-US" dirty="0"/>
              <a:t>Travel arrangements thru RI</a:t>
            </a:r>
          </a:p>
          <a:p>
            <a:endParaRPr lang="en-US" dirty="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1143000"/>
          </a:xfrm>
        </p:spPr>
        <p:txBody>
          <a:bodyPr>
            <a:normAutofit fontScale="90000"/>
          </a:bodyPr>
          <a:lstStyle/>
          <a:p>
            <a:r>
              <a:rPr lang="en-US" b="1" dirty="0" smtClean="0"/>
              <a:t>What is Your Foundation Focus?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78746857"/>
              </p:ext>
            </p:extLst>
          </p:nvPr>
        </p:nvGraphicFramePr>
        <p:xfrm>
          <a:off x="3200400" y="1935159"/>
          <a:ext cx="4800600" cy="2789240"/>
        </p:xfrm>
        <a:graphic>
          <a:graphicData uri="http://schemas.openxmlformats.org/drawingml/2006/table">
            <a:tbl>
              <a:tblPr firstRow="1" bandRow="1">
                <a:tableStyleId>{5C22544A-7EE6-4342-B048-85BDC9FD1C3A}</a:tableStyleId>
              </a:tblPr>
              <a:tblGrid>
                <a:gridCol w="2400300"/>
                <a:gridCol w="2400300"/>
              </a:tblGrid>
              <a:tr h="13946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946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TextBox 4"/>
          <p:cNvSpPr txBox="1"/>
          <p:nvPr/>
        </p:nvSpPr>
        <p:spPr>
          <a:xfrm>
            <a:off x="3733800" y="5257800"/>
            <a:ext cx="3733800" cy="646331"/>
          </a:xfrm>
          <a:prstGeom prst="rect">
            <a:avLst/>
          </a:prstGeom>
          <a:noFill/>
        </p:spPr>
        <p:txBody>
          <a:bodyPr wrap="square" rtlCol="0">
            <a:spAutoFit/>
          </a:bodyPr>
          <a:lstStyle/>
          <a:p>
            <a:r>
              <a:rPr lang="en-US" sz="3600" b="1" dirty="0" smtClean="0"/>
              <a:t>FUNDRAISING</a:t>
            </a:r>
            <a:endParaRPr lang="en-US" sz="3600" b="1" dirty="0"/>
          </a:p>
        </p:txBody>
      </p:sp>
      <p:sp>
        <p:nvSpPr>
          <p:cNvPr id="6" name="TextBox 5"/>
          <p:cNvSpPr txBox="1"/>
          <p:nvPr/>
        </p:nvSpPr>
        <p:spPr>
          <a:xfrm>
            <a:off x="639097" y="3040765"/>
            <a:ext cx="3429000" cy="646331"/>
          </a:xfrm>
          <a:prstGeom prst="rect">
            <a:avLst/>
          </a:prstGeom>
          <a:noFill/>
        </p:spPr>
        <p:txBody>
          <a:bodyPr wrap="square" rtlCol="0">
            <a:spAutoFit/>
          </a:bodyPr>
          <a:lstStyle/>
          <a:p>
            <a:r>
              <a:rPr lang="en-US" sz="3600" b="1" dirty="0" smtClean="0"/>
              <a:t>PROJECTS</a:t>
            </a:r>
            <a:endParaRPr lang="en-US" sz="3600" b="1" dirty="0"/>
          </a:p>
        </p:txBody>
      </p:sp>
      <p:sp>
        <p:nvSpPr>
          <p:cNvPr id="7" name="TextBox 6"/>
          <p:cNvSpPr txBox="1"/>
          <p:nvPr/>
        </p:nvSpPr>
        <p:spPr>
          <a:xfrm>
            <a:off x="2667000" y="4572000"/>
            <a:ext cx="381000" cy="646331"/>
          </a:xfrm>
          <a:prstGeom prst="rect">
            <a:avLst/>
          </a:prstGeom>
          <a:noFill/>
        </p:spPr>
        <p:txBody>
          <a:bodyPr wrap="square" rtlCol="0">
            <a:spAutoFit/>
          </a:bodyPr>
          <a:lstStyle/>
          <a:p>
            <a:r>
              <a:rPr lang="en-US" sz="3600" dirty="0" smtClean="0"/>
              <a:t>0</a:t>
            </a:r>
            <a:endParaRPr lang="en-US" sz="3600" dirty="0"/>
          </a:p>
        </p:txBody>
      </p:sp>
      <p:sp>
        <p:nvSpPr>
          <p:cNvPr id="8" name="TextBox 7"/>
          <p:cNvSpPr txBox="1"/>
          <p:nvPr/>
        </p:nvSpPr>
        <p:spPr>
          <a:xfrm>
            <a:off x="2209800" y="1673320"/>
            <a:ext cx="838200" cy="646331"/>
          </a:xfrm>
          <a:prstGeom prst="rect">
            <a:avLst/>
          </a:prstGeom>
          <a:noFill/>
        </p:spPr>
        <p:txBody>
          <a:bodyPr wrap="square" rtlCol="0">
            <a:spAutoFit/>
          </a:bodyPr>
          <a:lstStyle/>
          <a:p>
            <a:r>
              <a:rPr lang="en-US" sz="3600" dirty="0" smtClean="0"/>
              <a:t>100</a:t>
            </a:r>
            <a:endParaRPr lang="en-US" sz="3600" dirty="0"/>
          </a:p>
        </p:txBody>
      </p:sp>
      <p:sp>
        <p:nvSpPr>
          <p:cNvPr id="9" name="TextBox 8"/>
          <p:cNvSpPr txBox="1"/>
          <p:nvPr/>
        </p:nvSpPr>
        <p:spPr>
          <a:xfrm>
            <a:off x="7696200" y="4611469"/>
            <a:ext cx="838200" cy="646331"/>
          </a:xfrm>
          <a:prstGeom prst="rect">
            <a:avLst/>
          </a:prstGeom>
          <a:noFill/>
        </p:spPr>
        <p:txBody>
          <a:bodyPr wrap="square" rtlCol="0">
            <a:spAutoFit/>
          </a:bodyPr>
          <a:lstStyle/>
          <a:p>
            <a:r>
              <a:rPr lang="en-US" sz="3600" dirty="0"/>
              <a:t>100</a:t>
            </a:r>
          </a:p>
        </p:txBody>
      </p:sp>
    </p:spTree>
    <p:extLst>
      <p:ext uri="{BB962C8B-B14F-4D97-AF65-F5344CB8AC3E}">
        <p14:creationId xmlns:p14="http://schemas.microsoft.com/office/powerpoint/2010/main" val="2925047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dirty="0" smtClean="0">
                <a:solidFill>
                  <a:srgbClr val="FF0000"/>
                </a:solidFill>
              </a:rPr>
              <a:t>Caution</a:t>
            </a:r>
            <a:endParaRPr lang="en-US" sz="7200" dirty="0">
              <a:solidFill>
                <a:srgbClr val="FF0000"/>
              </a:solidFill>
            </a:endParaRPr>
          </a:p>
        </p:txBody>
      </p:sp>
      <p:sp>
        <p:nvSpPr>
          <p:cNvPr id="3" name="Content Placeholder 2"/>
          <p:cNvSpPr>
            <a:spLocks noGrp="1"/>
          </p:cNvSpPr>
          <p:nvPr>
            <p:ph idx="1"/>
          </p:nvPr>
        </p:nvSpPr>
        <p:spPr/>
        <p:txBody>
          <a:bodyPr>
            <a:normAutofit/>
          </a:bodyPr>
          <a:lstStyle/>
          <a:p>
            <a:pPr marL="0" indent="0" algn="ctr">
              <a:buNone/>
            </a:pPr>
            <a:r>
              <a:rPr lang="en-US" sz="4800" dirty="0" smtClean="0">
                <a:solidFill>
                  <a:srgbClr val="FF0000"/>
                </a:solidFill>
              </a:rPr>
              <a:t>This Program Does NOT Provide Credit for or Substitute for Required Annual Foundation Training </a:t>
            </a:r>
            <a:endParaRPr lang="en-US" sz="4800" dirty="0">
              <a:solidFill>
                <a:srgbClr val="FF0000"/>
              </a:solidFill>
            </a:endParaRPr>
          </a:p>
        </p:txBody>
      </p:sp>
    </p:spTree>
    <p:extLst>
      <p:ext uri="{BB962C8B-B14F-4D97-AF65-F5344CB8AC3E}">
        <p14:creationId xmlns:p14="http://schemas.microsoft.com/office/powerpoint/2010/main" val="4003292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202"/>
          <p:cNvPicPr>
            <a:picLocks noChangeArrowheads="1"/>
          </p:cNvPicPr>
          <p:nvPr/>
        </p:nvPicPr>
        <p:blipFill>
          <a:blip r:embed="rId3" cstate="print"/>
          <a:srcRect l="8450" t="12637" r="8710" b="12862"/>
          <a:stretch>
            <a:fillRect/>
          </a:stretch>
        </p:blipFill>
        <p:spPr bwMode="auto">
          <a:xfrm>
            <a:off x="2438400" y="381000"/>
            <a:ext cx="4495800" cy="2362200"/>
          </a:xfrm>
          <a:prstGeom prst="rect">
            <a:avLst/>
          </a:prstGeom>
          <a:noFill/>
          <a:ln w="12700">
            <a:noFill/>
            <a:miter lim="800000"/>
            <a:headEnd/>
            <a:tailEnd/>
          </a:ln>
        </p:spPr>
      </p:pic>
      <p:sp>
        <p:nvSpPr>
          <p:cNvPr id="4" name="TextBox 3"/>
          <p:cNvSpPr txBox="1"/>
          <p:nvPr/>
        </p:nvSpPr>
        <p:spPr>
          <a:xfrm>
            <a:off x="381000" y="2743200"/>
            <a:ext cx="8610600" cy="2246769"/>
          </a:xfrm>
          <a:prstGeom prst="rect">
            <a:avLst/>
          </a:prstGeom>
          <a:noFill/>
        </p:spPr>
        <p:txBody>
          <a:bodyPr wrap="square" rtlCol="0">
            <a:spAutoFit/>
          </a:bodyPr>
          <a:lstStyle/>
          <a:p>
            <a:r>
              <a:rPr lang="en-US" sz="4400" dirty="0">
                <a:solidFill>
                  <a:schemeClr val="accent1"/>
                </a:solidFill>
              </a:rPr>
              <a:t>Types of Funds</a:t>
            </a:r>
          </a:p>
          <a:p>
            <a:r>
              <a:rPr lang="en-US" sz="3200" dirty="0" smtClean="0">
                <a:solidFill>
                  <a:schemeClr val="accent1"/>
                </a:solidFill>
              </a:rPr>
              <a:t>Annual Fund – </a:t>
            </a:r>
            <a:r>
              <a:rPr lang="en-US" sz="2800" dirty="0" smtClean="0">
                <a:solidFill>
                  <a:schemeClr val="accent1"/>
                </a:solidFill>
              </a:rPr>
              <a:t>Paul Harris</a:t>
            </a:r>
            <a:endParaRPr lang="en-US" sz="2800" dirty="0">
              <a:solidFill>
                <a:schemeClr val="accent1"/>
              </a:solidFill>
            </a:endParaRPr>
          </a:p>
          <a:p>
            <a:r>
              <a:rPr lang="en-US" sz="3200" dirty="0">
                <a:solidFill>
                  <a:schemeClr val="accent1"/>
                </a:solidFill>
              </a:rPr>
              <a:t>Endowment </a:t>
            </a:r>
            <a:r>
              <a:rPr lang="en-US" sz="3200" dirty="0" smtClean="0">
                <a:solidFill>
                  <a:schemeClr val="accent1"/>
                </a:solidFill>
              </a:rPr>
              <a:t>Fund – </a:t>
            </a:r>
            <a:r>
              <a:rPr lang="en-US" sz="2800" dirty="0" smtClean="0">
                <a:solidFill>
                  <a:schemeClr val="accent1"/>
                </a:solidFill>
              </a:rPr>
              <a:t>Gifts and Bequests</a:t>
            </a:r>
            <a:endParaRPr lang="en-US" sz="2800" dirty="0">
              <a:solidFill>
                <a:schemeClr val="accent1"/>
              </a:solidFill>
            </a:endParaRPr>
          </a:p>
          <a:p>
            <a:r>
              <a:rPr lang="en-US" sz="3200" dirty="0">
                <a:solidFill>
                  <a:schemeClr val="accent1"/>
                </a:solidFill>
              </a:rPr>
              <a:t>Restricted </a:t>
            </a:r>
            <a:r>
              <a:rPr lang="en-US" sz="3200" dirty="0" smtClean="0">
                <a:solidFill>
                  <a:schemeClr val="accent1"/>
                </a:solidFill>
              </a:rPr>
              <a:t>Funds – </a:t>
            </a:r>
            <a:r>
              <a:rPr lang="en-US" sz="2800" dirty="0" smtClean="0">
                <a:solidFill>
                  <a:schemeClr val="accent1"/>
                </a:solidFill>
              </a:rPr>
              <a:t>Polio Plus, Hurricane Sandy</a:t>
            </a:r>
            <a:endParaRPr lang="en-US" sz="2800" dirty="0">
              <a:solidFill>
                <a:schemeClr val="accent1"/>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Slides follow</a:t>
            </a: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DCG Identify </a:t>
            </a:r>
            <a:r>
              <a:rPr lang="en-US" b="1" dirty="0"/>
              <a:t>the Project</a:t>
            </a:r>
            <a:endParaRPr lang="en-US" dirty="0"/>
          </a:p>
        </p:txBody>
      </p:sp>
      <p:sp>
        <p:nvSpPr>
          <p:cNvPr id="3" name="Content Placeholder 2"/>
          <p:cNvSpPr>
            <a:spLocks noGrp="1"/>
          </p:cNvSpPr>
          <p:nvPr>
            <p:ph idx="1"/>
          </p:nvPr>
        </p:nvSpPr>
        <p:spPr>
          <a:xfrm>
            <a:off x="1371600" y="2343150"/>
            <a:ext cx="6286500" cy="3291840"/>
          </a:xfrm>
        </p:spPr>
        <p:txBody>
          <a:bodyPr>
            <a:normAutofit fontScale="92500" lnSpcReduction="20000"/>
          </a:bodyPr>
          <a:lstStyle/>
          <a:p>
            <a:pPr>
              <a:buFont typeface="Wingdings" panose="05000000000000000000" pitchFamily="2" charset="2"/>
              <a:buChar char="§"/>
            </a:pPr>
            <a:r>
              <a:rPr lang="en-US" dirty="0"/>
              <a:t> </a:t>
            </a:r>
            <a:r>
              <a:rPr lang="en-US" dirty="0" smtClean="0"/>
              <a:t>       MUST </a:t>
            </a:r>
            <a:r>
              <a:rPr lang="en-US" dirty="0"/>
              <a:t>be Humanitarian in </a:t>
            </a:r>
            <a:r>
              <a:rPr lang="en-US" dirty="0" smtClean="0"/>
              <a:t>nature.</a:t>
            </a:r>
          </a:p>
          <a:p>
            <a:pPr marL="0" indent="0">
              <a:buNone/>
            </a:pPr>
            <a:r>
              <a:rPr lang="en-US" sz="1650" dirty="0"/>
              <a:t>Will the project provide services or equipment to someone </a:t>
            </a:r>
            <a:r>
              <a:rPr lang="en-US" sz="1650" b="1" u="sng" dirty="0"/>
              <a:t>in need</a:t>
            </a:r>
            <a:r>
              <a:rPr lang="en-US" sz="1650" dirty="0"/>
              <a:t> who would not otherwise have been able to acquire them?  (Further, will the project improve someone’s life through access to better food or healthcare; afford them opportunities to overcome accessibility issues; or improve or supplement educational opportunities)</a:t>
            </a:r>
          </a:p>
          <a:p>
            <a:r>
              <a:rPr lang="en-US" dirty="0"/>
              <a:t>	MUST be completed within DCG timelines; Started after approval in new Rotary year (July 1), allow one month for approval, Completed by May 1 and final report by Jun 1.</a:t>
            </a:r>
          </a:p>
          <a:p>
            <a:r>
              <a:rPr lang="en-US" dirty="0"/>
              <a:t>	</a:t>
            </a:r>
            <a:r>
              <a:rPr lang="en-US" dirty="0" smtClean="0"/>
              <a:t>MUST involve Rotarian participation</a:t>
            </a:r>
            <a:endParaRPr lang="en-US" dirty="0"/>
          </a:p>
        </p:txBody>
      </p:sp>
    </p:spTree>
    <p:extLst>
      <p:ext uri="{BB962C8B-B14F-4D97-AF65-F5344CB8AC3E}">
        <p14:creationId xmlns:p14="http://schemas.microsoft.com/office/powerpoint/2010/main" val="4970161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000251"/>
            <a:ext cx="7886700" cy="3489722"/>
          </a:xfrm>
        </p:spPr>
        <p:txBody>
          <a:bodyPr>
            <a:normAutofit fontScale="85000" lnSpcReduction="10000"/>
          </a:bodyPr>
          <a:lstStyle/>
          <a:p>
            <a:r>
              <a:rPr lang="en-US" dirty="0"/>
              <a:t>	What organizations are involved? Some examples; another local Rotary Club or service club, a governmental organization (i.e. a Park Department for a playground), a Rotary Club in the project country (called the local club, and you are the international club in this case), an NGO, etc.</a:t>
            </a:r>
          </a:p>
          <a:p>
            <a:r>
              <a:rPr lang="en-US" dirty="0"/>
              <a:t>	A signed Memorandum of Understanding, MOU, will be required between all </a:t>
            </a:r>
            <a:r>
              <a:rPr lang="en-US" dirty="0" smtClean="0"/>
              <a:t>partners. </a:t>
            </a:r>
            <a:r>
              <a:rPr lang="en-US" dirty="0"/>
              <a:t>MOU format is under District Grant Documents</a:t>
            </a:r>
            <a:r>
              <a:rPr lang="en-US" dirty="0" smtClean="0"/>
              <a:t>. MOU to be uploaded to Documents Tab</a:t>
            </a:r>
          </a:p>
          <a:p>
            <a:r>
              <a:rPr lang="en-US" dirty="0" smtClean="0"/>
              <a:t>The MOU outlines the responsibilities of all partners and the agreed parameters and limits of the Project</a:t>
            </a:r>
            <a:endParaRPr lang="en-US" dirty="0"/>
          </a:p>
          <a:p>
            <a:endParaRPr lang="en-US" dirty="0"/>
          </a:p>
        </p:txBody>
      </p:sp>
      <p:sp>
        <p:nvSpPr>
          <p:cNvPr id="4" name="Title 3"/>
          <p:cNvSpPr>
            <a:spLocks noGrp="1"/>
          </p:cNvSpPr>
          <p:nvPr>
            <p:ph type="title"/>
          </p:nvPr>
        </p:nvSpPr>
        <p:spPr/>
        <p:txBody>
          <a:bodyPr/>
          <a:lstStyle/>
          <a:p>
            <a:r>
              <a:rPr lang="en-US" b="1" dirty="0" smtClean="0"/>
              <a:t>DCG Identify the Partners</a:t>
            </a:r>
            <a:endParaRPr lang="en-US" b="1" dirty="0"/>
          </a:p>
        </p:txBody>
      </p:sp>
      <p:sp>
        <p:nvSpPr>
          <p:cNvPr id="5" name="Title 1"/>
          <p:cNvSpPr txBox="1">
            <a:spLocks/>
          </p:cNvSpPr>
          <p:nvPr/>
        </p:nvSpPr>
        <p:spPr>
          <a:xfrm>
            <a:off x="1485900" y="1657350"/>
            <a:ext cx="6172200" cy="651510"/>
          </a:xfrm>
          <a:prstGeom prst="rect">
            <a:avLst/>
          </a:prstGeom>
        </p:spPr>
        <p:txBody>
          <a:bodyPr vert="horz" lIns="0" rIns="0" bIns="0" anchor="b">
            <a:normAutofit fontScale="300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sz="3750" dirty="0"/>
              <a:t/>
            </a:r>
            <a:br>
              <a:rPr lang="en-US" sz="3750" dirty="0"/>
            </a:br>
            <a:r>
              <a:rPr lang="en-US" sz="3750" dirty="0"/>
              <a:t/>
            </a:r>
            <a:br>
              <a:rPr lang="en-US" sz="3750" dirty="0"/>
            </a:br>
            <a:r>
              <a:rPr lang="en-US" sz="3750" dirty="0"/>
              <a:t> </a:t>
            </a:r>
            <a:br>
              <a:rPr lang="en-US" sz="3750" dirty="0"/>
            </a:br>
            <a:endParaRPr lang="en-US" sz="3750" dirty="0"/>
          </a:p>
        </p:txBody>
      </p:sp>
    </p:spTree>
    <p:extLst>
      <p:ext uri="{BB962C8B-B14F-4D97-AF65-F5344CB8AC3E}">
        <p14:creationId xmlns:p14="http://schemas.microsoft.com/office/powerpoint/2010/main" val="19235180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325" dirty="0"/>
              <a:t>DCG </a:t>
            </a:r>
            <a:r>
              <a:rPr lang="en-US" sz="2325" b="1" dirty="0"/>
              <a:t>Identify the Budget and Source of Funds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The </a:t>
            </a:r>
            <a:r>
              <a:rPr lang="en-US" dirty="0"/>
              <a:t>budget is in USD, for an international DCG, the Grant software allows you to input amounts in the country currency and will convert to USD.</a:t>
            </a:r>
          </a:p>
          <a:p>
            <a:r>
              <a:rPr lang="en-US" dirty="0"/>
              <a:t>The maximum reimbursement is $3,500 per project, not per club in the case of 2 or more clubs working on the same project. </a:t>
            </a:r>
            <a:endParaRPr lang="en-US" dirty="0" smtClean="0"/>
          </a:p>
          <a:p>
            <a:r>
              <a:rPr lang="en-US" dirty="0" smtClean="0"/>
              <a:t>Only Rotary funds are eligible for matching</a:t>
            </a:r>
          </a:p>
          <a:p>
            <a:r>
              <a:rPr lang="en-US" dirty="0" smtClean="0"/>
              <a:t>Expected Income = Source of Funds</a:t>
            </a:r>
            <a:endParaRPr lang="en-US" dirty="0"/>
          </a:p>
        </p:txBody>
      </p:sp>
    </p:spTree>
    <p:extLst>
      <p:ext uri="{BB962C8B-B14F-4D97-AF65-F5344CB8AC3E}">
        <p14:creationId xmlns:p14="http://schemas.microsoft.com/office/powerpoint/2010/main" val="38206518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t>DCG Creating the Grant &amp; MOU</a:t>
            </a:r>
          </a:p>
        </p:txBody>
      </p:sp>
      <p:sp>
        <p:nvSpPr>
          <p:cNvPr id="3" name="Content Placeholder 2"/>
          <p:cNvSpPr>
            <a:spLocks noGrp="1"/>
          </p:cNvSpPr>
          <p:nvPr>
            <p:ph idx="1"/>
          </p:nvPr>
        </p:nvSpPr>
        <p:spPr/>
        <p:txBody>
          <a:bodyPr/>
          <a:lstStyle/>
          <a:p>
            <a:r>
              <a:rPr lang="en-US" dirty="0"/>
              <a:t>Write up the Grant and MOU using the Word template under the District Grants </a:t>
            </a:r>
            <a:r>
              <a:rPr lang="en-US" dirty="0" smtClean="0"/>
              <a:t>Documents</a:t>
            </a:r>
            <a:endParaRPr lang="en-US" dirty="0"/>
          </a:p>
          <a:p>
            <a:r>
              <a:rPr lang="en-US" dirty="0" smtClean="0"/>
              <a:t>The </a:t>
            </a:r>
            <a:r>
              <a:rPr lang="en-US" dirty="0"/>
              <a:t>template facilitates </a:t>
            </a:r>
            <a:r>
              <a:rPr lang="en-US" dirty="0" smtClean="0"/>
              <a:t>email collaboration </a:t>
            </a:r>
            <a:r>
              <a:rPr lang="en-US" dirty="0"/>
              <a:t>among the </a:t>
            </a:r>
            <a:r>
              <a:rPr lang="en-US" dirty="0" smtClean="0"/>
              <a:t>partners, </a:t>
            </a:r>
            <a:r>
              <a:rPr lang="en-US" dirty="0"/>
              <a:t>only designated members in your club will have access to the actual Grants Module, Partners do not have access</a:t>
            </a:r>
            <a:r>
              <a:rPr lang="en-US" dirty="0" smtClean="0"/>
              <a:t>.</a:t>
            </a:r>
            <a:endParaRPr lang="en-US" dirty="0"/>
          </a:p>
          <a:p>
            <a:r>
              <a:rPr lang="en-US" dirty="0" smtClean="0"/>
              <a:t>Once </a:t>
            </a:r>
            <a:r>
              <a:rPr lang="en-US" dirty="0"/>
              <a:t>finalized, you can cut and past the info into appropriate sections, be sure to click UPDATE to </a:t>
            </a:r>
            <a:r>
              <a:rPr lang="en-US" dirty="0" smtClean="0"/>
              <a:t>save</a:t>
            </a:r>
          </a:p>
          <a:p>
            <a:r>
              <a:rPr lang="en-US" dirty="0" smtClean="0"/>
              <a:t>Partners can scan and email signed MOU’s</a:t>
            </a:r>
            <a:endParaRPr lang="en-US" dirty="0"/>
          </a:p>
          <a:p>
            <a:endParaRPr lang="en-US" dirty="0"/>
          </a:p>
        </p:txBody>
      </p:sp>
    </p:spTree>
    <p:extLst>
      <p:ext uri="{BB962C8B-B14F-4D97-AF65-F5344CB8AC3E}">
        <p14:creationId xmlns:p14="http://schemas.microsoft.com/office/powerpoint/2010/main" val="24462895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DCG – Editing the MOU</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MOU template is from a Global Grant, you need to Edit it to fit your situation.</a:t>
            </a:r>
          </a:p>
          <a:p>
            <a:r>
              <a:rPr lang="en-US" dirty="0" smtClean="0"/>
              <a:t>The MOU envisions an international project, if that’s what you are:</a:t>
            </a:r>
          </a:p>
          <a:p>
            <a:pPr lvl="1"/>
            <a:r>
              <a:rPr lang="en-US" dirty="0" smtClean="0"/>
              <a:t>The International Partner is you</a:t>
            </a:r>
          </a:p>
          <a:p>
            <a:pPr lvl="1"/>
            <a:r>
              <a:rPr lang="en-US" dirty="0" smtClean="0"/>
              <a:t>The Local Partner is the in-country club (not required, see below)</a:t>
            </a:r>
          </a:p>
          <a:p>
            <a:pPr lvl="1"/>
            <a:r>
              <a:rPr lang="en-US" dirty="0" smtClean="0"/>
              <a:t>Cooperating Organization is the NGO or supported entity</a:t>
            </a:r>
          </a:p>
          <a:p>
            <a:r>
              <a:rPr lang="en-US" dirty="0" smtClean="0"/>
              <a:t>If your project is local or International w/o an in-country club</a:t>
            </a:r>
          </a:p>
          <a:p>
            <a:pPr lvl="1"/>
            <a:r>
              <a:rPr lang="en-US" dirty="0" smtClean="0"/>
              <a:t>Edit out references to International Partner</a:t>
            </a:r>
          </a:p>
          <a:p>
            <a:pPr lvl="1"/>
            <a:r>
              <a:rPr lang="en-US" dirty="0" smtClean="0"/>
              <a:t>Complete the MOU with Local Partner (you) and the Cooperating Organization</a:t>
            </a:r>
            <a:endParaRPr lang="en-US" dirty="0"/>
          </a:p>
        </p:txBody>
      </p:sp>
    </p:spTree>
    <p:extLst>
      <p:ext uri="{BB962C8B-B14F-4D97-AF65-F5344CB8AC3E}">
        <p14:creationId xmlns:p14="http://schemas.microsoft.com/office/powerpoint/2010/main" val="37976046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DCG – Logging into the Grants Module</a:t>
            </a:r>
            <a:endParaRPr lang="en-US" dirty="0"/>
          </a:p>
        </p:txBody>
      </p:sp>
      <p:sp>
        <p:nvSpPr>
          <p:cNvPr id="3" name="Content Placeholder 2"/>
          <p:cNvSpPr>
            <a:spLocks noGrp="1"/>
          </p:cNvSpPr>
          <p:nvPr>
            <p:ph idx="1"/>
          </p:nvPr>
        </p:nvSpPr>
        <p:spPr/>
        <p:txBody>
          <a:bodyPr>
            <a:normAutofit lnSpcReduction="10000"/>
          </a:bodyPr>
          <a:lstStyle/>
          <a:p>
            <a:r>
              <a:rPr lang="en-US" dirty="0" smtClean="0"/>
              <a:t>The Grants Module is in the District 5020 website</a:t>
            </a:r>
          </a:p>
          <a:p>
            <a:r>
              <a:rPr lang="en-US" dirty="0" smtClean="0"/>
              <a:t>IF you have a Club Runner id and log in, that will log you in</a:t>
            </a:r>
          </a:p>
          <a:p>
            <a:r>
              <a:rPr lang="en-US" dirty="0" smtClean="0"/>
              <a:t>IF you do not have a Club Runner id and log in</a:t>
            </a:r>
          </a:p>
          <a:p>
            <a:pPr lvl="1"/>
            <a:r>
              <a:rPr lang="en-US" dirty="0" smtClean="0"/>
              <a:t>Click on </a:t>
            </a:r>
            <a:r>
              <a:rPr lang="en-US" dirty="0" smtClean="0">
                <a:solidFill>
                  <a:schemeClr val="accent1">
                    <a:lumMod val="75000"/>
                  </a:schemeClr>
                </a:solidFill>
              </a:rPr>
              <a:t>New and Existing Users, retrieve log in and/or reset password</a:t>
            </a:r>
          </a:p>
          <a:p>
            <a:pPr lvl="1"/>
            <a:r>
              <a:rPr lang="en-US" dirty="0" smtClean="0">
                <a:solidFill>
                  <a:schemeClr val="tx1">
                    <a:lumMod val="95000"/>
                    <a:lumOff val="5000"/>
                  </a:schemeClr>
                </a:solidFill>
              </a:rPr>
              <a:t>It will ask you for</a:t>
            </a:r>
          </a:p>
          <a:p>
            <a:pPr lvl="2"/>
            <a:r>
              <a:rPr lang="en-US" dirty="0" smtClean="0">
                <a:solidFill>
                  <a:schemeClr val="tx1">
                    <a:lumMod val="95000"/>
                    <a:lumOff val="5000"/>
                  </a:schemeClr>
                </a:solidFill>
              </a:rPr>
              <a:t>Your Club</a:t>
            </a:r>
          </a:p>
          <a:p>
            <a:pPr lvl="2"/>
            <a:r>
              <a:rPr lang="en-US" dirty="0" smtClean="0">
                <a:solidFill>
                  <a:schemeClr val="tx1">
                    <a:lumMod val="95000"/>
                    <a:lumOff val="5000"/>
                  </a:schemeClr>
                </a:solidFill>
              </a:rPr>
              <a:t>Your Last Name</a:t>
            </a:r>
          </a:p>
          <a:p>
            <a:pPr lvl="2"/>
            <a:r>
              <a:rPr lang="en-US" dirty="0" smtClean="0">
                <a:solidFill>
                  <a:schemeClr val="tx1">
                    <a:lumMod val="95000"/>
                    <a:lumOff val="5000"/>
                  </a:schemeClr>
                </a:solidFill>
              </a:rPr>
              <a:t>Your email address</a:t>
            </a:r>
          </a:p>
          <a:p>
            <a:pPr lvl="1"/>
            <a:r>
              <a:rPr lang="en-US" dirty="0" smtClean="0">
                <a:solidFill>
                  <a:schemeClr val="tx1">
                    <a:lumMod val="95000"/>
                    <a:lumOff val="5000"/>
                  </a:schemeClr>
                </a:solidFill>
              </a:rPr>
              <a:t>Your log in  info will be emailed to you</a:t>
            </a:r>
            <a:endParaRPr lang="en-US" dirty="0">
              <a:solidFill>
                <a:schemeClr val="tx1">
                  <a:lumMod val="95000"/>
                  <a:lumOff val="5000"/>
                </a:schemeClr>
              </a:solidFill>
            </a:endParaRPr>
          </a:p>
        </p:txBody>
      </p:sp>
    </p:spTree>
    <p:extLst>
      <p:ext uri="{BB962C8B-B14F-4D97-AF65-F5344CB8AC3E}">
        <p14:creationId xmlns:p14="http://schemas.microsoft.com/office/powerpoint/2010/main" val="19710012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a:t>
            </a:r>
          </a:p>
        </p:txBody>
      </p:sp>
      <p:sp>
        <p:nvSpPr>
          <p:cNvPr id="3" name="Content Placeholder 2"/>
          <p:cNvSpPr>
            <a:spLocks noGrp="1"/>
          </p:cNvSpPr>
          <p:nvPr>
            <p:ph idx="1"/>
          </p:nvPr>
        </p:nvSpPr>
        <p:spPr/>
        <p:txBody>
          <a:bodyPr/>
          <a:lstStyle/>
          <a:p>
            <a:r>
              <a:rPr lang="en-US" dirty="0"/>
              <a:t>The Rotary Foundation Resource Guide</a:t>
            </a:r>
          </a:p>
          <a:p>
            <a:pPr lvl="1">
              <a:buNone/>
            </a:pPr>
            <a:r>
              <a:rPr lang="en-US" dirty="0"/>
              <a:t>http://www.clubrunner.ca/Data/5020//HTML/172785//TRFResourceGuide.pdf</a:t>
            </a:r>
          </a:p>
          <a:p>
            <a:pPr lvl="1">
              <a:buNone/>
            </a:pPr>
            <a:r>
              <a:rPr lang="en-US" dirty="0"/>
              <a:t>	</a:t>
            </a:r>
          </a:p>
          <a:p>
            <a:pPr lvl="1">
              <a:buNone/>
            </a:pPr>
            <a:r>
              <a:rPr lang="en-US" sz="2800" dirty="0"/>
              <a:t>Project listings</a:t>
            </a:r>
          </a:p>
          <a:p>
            <a:pPr lvl="1">
              <a:buNone/>
            </a:pPr>
            <a:r>
              <a:rPr lang="en-US" dirty="0"/>
              <a:t>www.matchinggrants.org</a:t>
            </a:r>
          </a:p>
          <a:p>
            <a:pPr lvl="1">
              <a:buNone/>
            </a:pPr>
            <a:r>
              <a:rPr lang="en-US" dirty="0"/>
              <a:t>Search Showcase in My Rotary</a:t>
            </a:r>
          </a:p>
          <a:p>
            <a:pPr lvl="1">
              <a:buNone/>
            </a:pP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Scholarship Information</a:t>
            </a:r>
          </a:p>
        </p:txBody>
      </p:sp>
      <p:sp>
        <p:nvSpPr>
          <p:cNvPr id="3" name="Content Placeholder 2"/>
          <p:cNvSpPr>
            <a:spLocks noGrp="1"/>
          </p:cNvSpPr>
          <p:nvPr>
            <p:ph idx="1"/>
          </p:nvPr>
        </p:nvSpPr>
        <p:spPr/>
        <p:txBody>
          <a:bodyPr>
            <a:normAutofit/>
          </a:bodyPr>
          <a:lstStyle/>
          <a:p>
            <a:pPr marL="231775" indent="-231775"/>
            <a:endParaRPr lang="en-US" altLang="en-US" dirty="0"/>
          </a:p>
          <a:p>
            <a:pPr marL="231775" indent="-231775">
              <a:spcBef>
                <a:spcPts val="0"/>
              </a:spcBef>
              <a:buNone/>
            </a:pPr>
            <a:r>
              <a:rPr lang="en-US" altLang="en-US" sz="2800" dirty="0"/>
              <a:t> </a:t>
            </a:r>
            <a:r>
              <a:rPr lang="en-US" altLang="en-US" sz="2400" dirty="0">
                <a:solidFill>
                  <a:schemeClr val="tx2"/>
                </a:solidFill>
              </a:rPr>
              <a:t>			</a:t>
            </a:r>
            <a:r>
              <a:rPr lang="en-US" altLang="en-US" sz="2800" dirty="0"/>
              <a:t>Victoria (Vicky) Pitt, Chair  	</a:t>
            </a:r>
            <a:r>
              <a:rPr lang="en-US" altLang="en-US" sz="2400" dirty="0">
                <a:solidFill>
                  <a:srgbClr val="0000FF"/>
                </a:solidFill>
              </a:rPr>
              <a:t>	  		       </a:t>
            </a:r>
            <a:r>
              <a:rPr lang="en-US" altLang="en-US" sz="2400" dirty="0" err="1">
                <a:solidFill>
                  <a:srgbClr val="0000FF"/>
                </a:solidFill>
              </a:rPr>
              <a:t>victoria@salmondashurst</a:t>
            </a:r>
            <a:endParaRPr lang="en-US" altLang="en-US" sz="2400" dirty="0">
              <a:solidFill>
                <a:schemeClr val="accent1"/>
              </a:solidFill>
            </a:endParaRPr>
          </a:p>
          <a:p>
            <a:pPr marL="231775" indent="-231775">
              <a:spcBef>
                <a:spcPts val="0"/>
              </a:spcBef>
              <a:buNone/>
            </a:pPr>
            <a:r>
              <a:rPr lang="en-US" altLang="en-US" sz="2400" dirty="0">
                <a:solidFill>
                  <a:srgbClr val="0000FF"/>
                </a:solidFill>
              </a:rPr>
              <a:t>			           Work 250 477 4143</a:t>
            </a:r>
          </a:p>
          <a:p>
            <a:pPr marL="1771650" lvl="1" indent="0">
              <a:spcBef>
                <a:spcPts val="0"/>
              </a:spcBef>
              <a:buNone/>
            </a:pPr>
            <a:endParaRPr lang="en-US" altLang="en-US" sz="2400" dirty="0">
              <a:solidFill>
                <a:srgbClr val="0000FF"/>
              </a:solidFill>
            </a:endParaRPr>
          </a:p>
          <a:p>
            <a:pPr marL="231775" indent="-231775">
              <a:spcBef>
                <a:spcPts val="0"/>
              </a:spcBef>
              <a:buNone/>
            </a:pPr>
            <a:r>
              <a:rPr lang="en-US" altLang="en-US" sz="2800" dirty="0"/>
              <a:t>     Bob Cairns, Rotary Peace Fellowship Applications  </a:t>
            </a:r>
          </a:p>
          <a:p>
            <a:pPr marL="1771650" lvl="1" indent="0">
              <a:spcBef>
                <a:spcPts val="0"/>
              </a:spcBef>
              <a:buNone/>
            </a:pPr>
            <a:r>
              <a:rPr lang="en-US" altLang="en-US" sz="2400" dirty="0">
                <a:solidFill>
                  <a:srgbClr val="0000FF"/>
                </a:solidFill>
              </a:rPr>
              <a:t>bobandchriscairns@wavecable.com</a:t>
            </a:r>
            <a:endParaRPr lang="en-US" altLang="en-US" dirty="0">
              <a:solidFill>
                <a:srgbClr val="0000FF"/>
              </a:solidFill>
            </a:endParaRPr>
          </a:p>
        </p:txBody>
      </p:sp>
    </p:spTree>
    <p:extLst>
      <p:ext uri="{BB962C8B-B14F-4D97-AF65-F5344CB8AC3E}">
        <p14:creationId xmlns:p14="http://schemas.microsoft.com/office/powerpoint/2010/main" val="22685602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b="1" dirty="0">
                <a:solidFill>
                  <a:schemeClr val="accent3"/>
                </a:solidFill>
              </a:rPr>
              <a:t>VTT Contact Information</a:t>
            </a:r>
          </a:p>
        </p:txBody>
      </p:sp>
      <p:sp>
        <p:nvSpPr>
          <p:cNvPr id="29699" name="Rectangle 3"/>
          <p:cNvSpPr>
            <a:spLocks noGrp="1" noChangeArrowheads="1"/>
          </p:cNvSpPr>
          <p:nvPr>
            <p:ph idx="1"/>
          </p:nvPr>
        </p:nvSpPr>
        <p:spPr>
          <a:xfrm>
            <a:off x="228600" y="2286000"/>
            <a:ext cx="8503920" cy="2359152"/>
          </a:xfrm>
        </p:spPr>
        <p:txBody>
          <a:bodyPr/>
          <a:lstStyle/>
          <a:p>
            <a:r>
              <a:rPr lang="en-US" b="1" dirty="0"/>
              <a:t>John Hough</a:t>
            </a:r>
          </a:p>
          <a:p>
            <a:pPr lvl="1"/>
            <a:r>
              <a:rPr lang="en-US" b="1" dirty="0">
                <a:solidFill>
                  <a:schemeClr val="tx1"/>
                </a:solidFill>
              </a:rPr>
              <a:t>District VTT Coordinator</a:t>
            </a:r>
          </a:p>
          <a:p>
            <a:r>
              <a:rPr lang="en-US" b="1" dirty="0"/>
              <a:t>360-866-0069  (Olympia)</a:t>
            </a:r>
          </a:p>
          <a:p>
            <a:r>
              <a:rPr lang="en-US" b="1" dirty="0"/>
              <a:t>johnwhough@comcast.net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85800" y="6248400"/>
            <a:ext cx="1905000" cy="455613"/>
          </a:xfrm>
          <a:prstGeom prst="rect">
            <a:avLst/>
          </a:prstGeom>
          <a:noFill/>
          <a:ln w="12700">
            <a:noFill/>
            <a:miter lim="800000"/>
            <a:headEnd/>
            <a:tailEnd/>
          </a:ln>
        </p:spPr>
        <p:txBody>
          <a:bodyPr wrap="none" anchor="ctr"/>
          <a:lstStyle/>
          <a:p>
            <a:endParaRPr lang="en-US" dirty="0"/>
          </a:p>
        </p:txBody>
      </p:sp>
      <p:sp>
        <p:nvSpPr>
          <p:cNvPr id="5123" name="Rectangle 3"/>
          <p:cNvSpPr>
            <a:spLocks noChangeArrowheads="1"/>
          </p:cNvSpPr>
          <p:nvPr/>
        </p:nvSpPr>
        <p:spPr bwMode="auto">
          <a:xfrm>
            <a:off x="3122613" y="6248400"/>
            <a:ext cx="2897187" cy="455613"/>
          </a:xfrm>
          <a:prstGeom prst="rect">
            <a:avLst/>
          </a:prstGeom>
          <a:noFill/>
          <a:ln w="12700">
            <a:noFill/>
            <a:miter lim="800000"/>
            <a:headEnd/>
            <a:tailEnd/>
          </a:ln>
        </p:spPr>
        <p:txBody>
          <a:bodyPr wrap="none" anchor="ctr"/>
          <a:lstStyle/>
          <a:p>
            <a:endParaRPr lang="en-US" dirty="0"/>
          </a:p>
        </p:txBody>
      </p:sp>
      <p:pic>
        <p:nvPicPr>
          <p:cNvPr id="5124" name="Picture 7"/>
          <p:cNvPicPr>
            <a:picLocks noChangeArrowheads="1"/>
          </p:cNvPicPr>
          <p:nvPr/>
        </p:nvPicPr>
        <p:blipFill>
          <a:blip r:embed="rId3" cstate="print"/>
          <a:srcRect/>
          <a:stretch>
            <a:fillRect/>
          </a:stretch>
        </p:blipFill>
        <p:spPr bwMode="auto">
          <a:xfrm>
            <a:off x="3302000" y="3527425"/>
            <a:ext cx="3098800" cy="930275"/>
          </a:xfrm>
          <a:prstGeom prst="rect">
            <a:avLst/>
          </a:prstGeom>
          <a:noFill/>
          <a:ln w="12700">
            <a:noFill/>
            <a:miter lim="800000"/>
            <a:headEnd/>
            <a:tailEnd/>
          </a:ln>
        </p:spPr>
      </p:pic>
      <p:pic>
        <p:nvPicPr>
          <p:cNvPr id="5125" name="Picture 8"/>
          <p:cNvPicPr>
            <a:picLocks noChangeArrowheads="1"/>
          </p:cNvPicPr>
          <p:nvPr/>
        </p:nvPicPr>
        <p:blipFill>
          <a:blip r:embed="rId3" cstate="print"/>
          <a:srcRect/>
          <a:stretch>
            <a:fillRect/>
          </a:stretch>
        </p:blipFill>
        <p:spPr bwMode="auto">
          <a:xfrm>
            <a:off x="647700" y="2955925"/>
            <a:ext cx="2890838" cy="860425"/>
          </a:xfrm>
          <a:prstGeom prst="rect">
            <a:avLst/>
          </a:prstGeom>
          <a:noFill/>
          <a:ln w="12700">
            <a:noFill/>
            <a:miter lim="800000"/>
            <a:headEnd/>
            <a:tailEnd/>
          </a:ln>
        </p:spPr>
      </p:pic>
      <p:pic>
        <p:nvPicPr>
          <p:cNvPr id="5126" name="Picture 9"/>
          <p:cNvPicPr>
            <a:picLocks noChangeArrowheads="1"/>
          </p:cNvPicPr>
          <p:nvPr/>
        </p:nvPicPr>
        <p:blipFill>
          <a:blip r:embed="rId4" cstate="print"/>
          <a:srcRect/>
          <a:stretch>
            <a:fillRect/>
          </a:stretch>
        </p:blipFill>
        <p:spPr bwMode="auto">
          <a:xfrm>
            <a:off x="6324600" y="4646613"/>
            <a:ext cx="2097088" cy="923925"/>
          </a:xfrm>
          <a:prstGeom prst="rect">
            <a:avLst/>
          </a:prstGeom>
          <a:noFill/>
          <a:ln w="12700">
            <a:noFill/>
            <a:miter lim="800000"/>
            <a:headEnd/>
            <a:tailEnd/>
          </a:ln>
        </p:spPr>
      </p:pic>
      <p:sp>
        <p:nvSpPr>
          <p:cNvPr id="4106" name="Rectangle 10"/>
          <p:cNvSpPr>
            <a:spLocks noChangeArrowheads="1"/>
          </p:cNvSpPr>
          <p:nvPr/>
        </p:nvSpPr>
        <p:spPr bwMode="auto">
          <a:xfrm>
            <a:off x="2332602" y="0"/>
            <a:ext cx="4396246" cy="541388"/>
          </a:xfrm>
          <a:prstGeom prst="rect">
            <a:avLst/>
          </a:prstGeom>
          <a:noFill/>
          <a:ln w="12700">
            <a:noFill/>
            <a:miter lim="800000"/>
            <a:headEnd/>
            <a:tailEnd/>
          </a:ln>
          <a:effectLst/>
        </p:spPr>
        <p:txBody>
          <a:bodyPr wrap="none" lIns="77491" tIns="39476" rIns="77491" bIns="39476">
            <a:spAutoFit/>
          </a:bodyPr>
          <a:lstStyle/>
          <a:p>
            <a:pPr algn="ctr" defTabSz="704850">
              <a:defRPr/>
            </a:pPr>
            <a:r>
              <a:rPr lang="en-US" sz="3000" b="1" dirty="0">
                <a:solidFill>
                  <a:srgbClr val="003399"/>
                </a:solidFill>
                <a:effectLst>
                  <a:outerShdw blurRad="38100" dist="38100" dir="2700000" algn="tl">
                    <a:srgbClr val="C0C0C0"/>
                  </a:outerShdw>
                </a:effectLst>
                <a:cs typeface="Arial" charset="0"/>
              </a:rPr>
              <a:t>THE ROTARY FOUNDATION</a:t>
            </a:r>
          </a:p>
        </p:txBody>
      </p:sp>
      <p:grpSp>
        <p:nvGrpSpPr>
          <p:cNvPr id="2" name="Group 32"/>
          <p:cNvGrpSpPr>
            <a:grpSpLocks/>
          </p:cNvGrpSpPr>
          <p:nvPr/>
        </p:nvGrpSpPr>
        <p:grpSpPr bwMode="auto">
          <a:xfrm>
            <a:off x="2560638" y="1804988"/>
            <a:ext cx="1236662" cy="911225"/>
            <a:chOff x="1323" y="1637"/>
            <a:chExt cx="638" cy="827"/>
          </a:xfrm>
        </p:grpSpPr>
        <p:sp>
          <p:nvSpPr>
            <p:cNvPr id="5297" name="Freeform 11"/>
            <p:cNvSpPr>
              <a:spLocks/>
            </p:cNvSpPr>
            <p:nvPr/>
          </p:nvSpPr>
          <p:spPr bwMode="auto">
            <a:xfrm>
              <a:off x="1345" y="1637"/>
              <a:ext cx="616" cy="827"/>
            </a:xfrm>
            <a:custGeom>
              <a:avLst/>
              <a:gdLst>
                <a:gd name="T0" fmla="*/ 5 w 616"/>
                <a:gd name="T1" fmla="*/ 117 h 827"/>
                <a:gd name="T2" fmla="*/ 7 w 616"/>
                <a:gd name="T3" fmla="*/ 96 h 827"/>
                <a:gd name="T4" fmla="*/ 17 w 616"/>
                <a:gd name="T5" fmla="*/ 64 h 827"/>
                <a:gd name="T6" fmla="*/ 40 w 616"/>
                <a:gd name="T7" fmla="*/ 32 h 827"/>
                <a:gd name="T8" fmla="*/ 77 w 616"/>
                <a:gd name="T9" fmla="*/ 24 h 827"/>
                <a:gd name="T10" fmla="*/ 111 w 616"/>
                <a:gd name="T11" fmla="*/ 26 h 827"/>
                <a:gd name="T12" fmla="*/ 264 w 616"/>
                <a:gd name="T13" fmla="*/ 4 h 827"/>
                <a:gd name="T14" fmla="*/ 287 w 616"/>
                <a:gd name="T15" fmla="*/ 0 h 827"/>
                <a:gd name="T16" fmla="*/ 334 w 616"/>
                <a:gd name="T17" fmla="*/ 0 h 827"/>
                <a:gd name="T18" fmla="*/ 379 w 616"/>
                <a:gd name="T19" fmla="*/ 18 h 827"/>
                <a:gd name="T20" fmla="*/ 407 w 616"/>
                <a:gd name="T21" fmla="*/ 69 h 827"/>
                <a:gd name="T22" fmla="*/ 415 w 616"/>
                <a:gd name="T23" fmla="*/ 124 h 827"/>
                <a:gd name="T24" fmla="*/ 414 w 616"/>
                <a:gd name="T25" fmla="*/ 160 h 827"/>
                <a:gd name="T26" fmla="*/ 408 w 616"/>
                <a:gd name="T27" fmla="*/ 279 h 827"/>
                <a:gd name="T28" fmla="*/ 363 w 616"/>
                <a:gd name="T29" fmla="*/ 293 h 827"/>
                <a:gd name="T30" fmla="*/ 303 w 616"/>
                <a:gd name="T31" fmla="*/ 286 h 827"/>
                <a:gd name="T32" fmla="*/ 287 w 616"/>
                <a:gd name="T33" fmla="*/ 277 h 827"/>
                <a:gd name="T34" fmla="*/ 287 w 616"/>
                <a:gd name="T35" fmla="*/ 255 h 827"/>
                <a:gd name="T36" fmla="*/ 289 w 616"/>
                <a:gd name="T37" fmla="*/ 219 h 827"/>
                <a:gd name="T38" fmla="*/ 288 w 616"/>
                <a:gd name="T39" fmla="*/ 190 h 827"/>
                <a:gd name="T40" fmla="*/ 266 w 616"/>
                <a:gd name="T41" fmla="*/ 165 h 827"/>
                <a:gd name="T42" fmla="*/ 257 w 616"/>
                <a:gd name="T43" fmla="*/ 160 h 827"/>
                <a:gd name="T44" fmla="*/ 255 w 616"/>
                <a:gd name="T45" fmla="*/ 139 h 827"/>
                <a:gd name="T46" fmla="*/ 213 w 616"/>
                <a:gd name="T47" fmla="*/ 136 h 827"/>
                <a:gd name="T48" fmla="*/ 155 w 616"/>
                <a:gd name="T49" fmla="*/ 135 h 827"/>
                <a:gd name="T50" fmla="*/ 114 w 616"/>
                <a:gd name="T51" fmla="*/ 135 h 827"/>
                <a:gd name="T52" fmla="*/ 106 w 616"/>
                <a:gd name="T53" fmla="*/ 134 h 827"/>
                <a:gd name="T54" fmla="*/ 96 w 616"/>
                <a:gd name="T55" fmla="*/ 151 h 827"/>
                <a:gd name="T56" fmla="*/ 96 w 616"/>
                <a:gd name="T57" fmla="*/ 180 h 827"/>
                <a:gd name="T58" fmla="*/ 96 w 616"/>
                <a:gd name="T59" fmla="*/ 238 h 827"/>
                <a:gd name="T60" fmla="*/ 94 w 616"/>
                <a:gd name="T61" fmla="*/ 311 h 827"/>
                <a:gd name="T62" fmla="*/ 94 w 616"/>
                <a:gd name="T63" fmla="*/ 388 h 827"/>
                <a:gd name="T64" fmla="*/ 93 w 616"/>
                <a:gd name="T65" fmla="*/ 455 h 827"/>
                <a:gd name="T66" fmla="*/ 92 w 616"/>
                <a:gd name="T67" fmla="*/ 498 h 827"/>
                <a:gd name="T68" fmla="*/ 96 w 616"/>
                <a:gd name="T69" fmla="*/ 527 h 827"/>
                <a:gd name="T70" fmla="*/ 119 w 616"/>
                <a:gd name="T71" fmla="*/ 541 h 827"/>
                <a:gd name="T72" fmla="*/ 190 w 616"/>
                <a:gd name="T73" fmla="*/ 542 h 827"/>
                <a:gd name="T74" fmla="*/ 313 w 616"/>
                <a:gd name="T75" fmla="*/ 545 h 827"/>
                <a:gd name="T76" fmla="*/ 394 w 616"/>
                <a:gd name="T77" fmla="*/ 547 h 827"/>
                <a:gd name="T78" fmla="*/ 407 w 616"/>
                <a:gd name="T79" fmla="*/ 525 h 827"/>
                <a:gd name="T80" fmla="*/ 453 w 616"/>
                <a:gd name="T81" fmla="*/ 526 h 827"/>
                <a:gd name="T82" fmla="*/ 503 w 616"/>
                <a:gd name="T83" fmla="*/ 528 h 827"/>
                <a:gd name="T84" fmla="*/ 538 w 616"/>
                <a:gd name="T85" fmla="*/ 528 h 827"/>
                <a:gd name="T86" fmla="*/ 578 w 616"/>
                <a:gd name="T87" fmla="*/ 539 h 827"/>
                <a:gd name="T88" fmla="*/ 608 w 616"/>
                <a:gd name="T89" fmla="*/ 573 h 827"/>
                <a:gd name="T90" fmla="*/ 612 w 616"/>
                <a:gd name="T91" fmla="*/ 813 h 827"/>
                <a:gd name="T92" fmla="*/ 587 w 616"/>
                <a:gd name="T93" fmla="*/ 821 h 827"/>
                <a:gd name="T94" fmla="*/ 517 w 616"/>
                <a:gd name="T95" fmla="*/ 824 h 827"/>
                <a:gd name="T96" fmla="*/ 471 w 616"/>
                <a:gd name="T97" fmla="*/ 810 h 827"/>
                <a:gd name="T98" fmla="*/ 469 w 616"/>
                <a:gd name="T99" fmla="*/ 689 h 827"/>
                <a:gd name="T100" fmla="*/ 450 w 616"/>
                <a:gd name="T101" fmla="*/ 677 h 827"/>
                <a:gd name="T102" fmla="*/ 407 w 616"/>
                <a:gd name="T103" fmla="*/ 675 h 827"/>
                <a:gd name="T104" fmla="*/ 390 w 616"/>
                <a:gd name="T105" fmla="*/ 654 h 827"/>
                <a:gd name="T106" fmla="*/ 313 w 616"/>
                <a:gd name="T107" fmla="*/ 651 h 827"/>
                <a:gd name="T108" fmla="*/ 191 w 616"/>
                <a:gd name="T109" fmla="*/ 649 h 827"/>
                <a:gd name="T110" fmla="*/ 108 w 616"/>
                <a:gd name="T111" fmla="*/ 648 h 827"/>
                <a:gd name="T112" fmla="*/ 34 w 616"/>
                <a:gd name="T113" fmla="*/ 628 h 827"/>
                <a:gd name="T114" fmla="*/ 5 w 616"/>
                <a:gd name="T115" fmla="*/ 581 h 827"/>
                <a:gd name="T116" fmla="*/ 0 w 616"/>
                <a:gd name="T117" fmla="*/ 549 h 82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16"/>
                <a:gd name="T178" fmla="*/ 0 h 827"/>
                <a:gd name="T179" fmla="*/ 616 w 616"/>
                <a:gd name="T180" fmla="*/ 827 h 82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16" h="827">
                  <a:moveTo>
                    <a:pt x="0" y="548"/>
                  </a:moveTo>
                  <a:lnTo>
                    <a:pt x="6" y="120"/>
                  </a:lnTo>
                  <a:lnTo>
                    <a:pt x="5" y="120"/>
                  </a:lnTo>
                  <a:lnTo>
                    <a:pt x="5" y="119"/>
                  </a:lnTo>
                  <a:lnTo>
                    <a:pt x="5" y="117"/>
                  </a:lnTo>
                  <a:lnTo>
                    <a:pt x="5" y="114"/>
                  </a:lnTo>
                  <a:lnTo>
                    <a:pt x="6" y="110"/>
                  </a:lnTo>
                  <a:lnTo>
                    <a:pt x="6" y="106"/>
                  </a:lnTo>
                  <a:lnTo>
                    <a:pt x="6" y="101"/>
                  </a:lnTo>
                  <a:lnTo>
                    <a:pt x="7" y="96"/>
                  </a:lnTo>
                  <a:lnTo>
                    <a:pt x="8" y="91"/>
                  </a:lnTo>
                  <a:lnTo>
                    <a:pt x="10" y="84"/>
                  </a:lnTo>
                  <a:lnTo>
                    <a:pt x="11" y="77"/>
                  </a:lnTo>
                  <a:lnTo>
                    <a:pt x="14" y="70"/>
                  </a:lnTo>
                  <a:lnTo>
                    <a:pt x="17" y="64"/>
                  </a:lnTo>
                  <a:lnTo>
                    <a:pt x="20" y="56"/>
                  </a:lnTo>
                  <a:lnTo>
                    <a:pt x="25" y="50"/>
                  </a:lnTo>
                  <a:lnTo>
                    <a:pt x="30" y="42"/>
                  </a:lnTo>
                  <a:lnTo>
                    <a:pt x="34" y="37"/>
                  </a:lnTo>
                  <a:lnTo>
                    <a:pt x="40" y="32"/>
                  </a:lnTo>
                  <a:lnTo>
                    <a:pt x="47" y="29"/>
                  </a:lnTo>
                  <a:lnTo>
                    <a:pt x="53" y="27"/>
                  </a:lnTo>
                  <a:lnTo>
                    <a:pt x="62" y="25"/>
                  </a:lnTo>
                  <a:lnTo>
                    <a:pt x="68" y="24"/>
                  </a:lnTo>
                  <a:lnTo>
                    <a:pt x="77" y="24"/>
                  </a:lnTo>
                  <a:lnTo>
                    <a:pt x="85" y="24"/>
                  </a:lnTo>
                  <a:lnTo>
                    <a:pt x="92" y="24"/>
                  </a:lnTo>
                  <a:lnTo>
                    <a:pt x="98" y="25"/>
                  </a:lnTo>
                  <a:lnTo>
                    <a:pt x="105" y="26"/>
                  </a:lnTo>
                  <a:lnTo>
                    <a:pt x="111" y="26"/>
                  </a:lnTo>
                  <a:lnTo>
                    <a:pt x="115" y="26"/>
                  </a:lnTo>
                  <a:lnTo>
                    <a:pt x="118" y="28"/>
                  </a:lnTo>
                  <a:lnTo>
                    <a:pt x="121" y="28"/>
                  </a:lnTo>
                  <a:lnTo>
                    <a:pt x="261" y="31"/>
                  </a:lnTo>
                  <a:lnTo>
                    <a:pt x="264" y="4"/>
                  </a:lnTo>
                  <a:lnTo>
                    <a:pt x="265" y="4"/>
                  </a:lnTo>
                  <a:lnTo>
                    <a:pt x="269" y="3"/>
                  </a:lnTo>
                  <a:lnTo>
                    <a:pt x="273" y="2"/>
                  </a:lnTo>
                  <a:lnTo>
                    <a:pt x="279" y="1"/>
                  </a:lnTo>
                  <a:lnTo>
                    <a:pt x="287" y="0"/>
                  </a:lnTo>
                  <a:lnTo>
                    <a:pt x="295" y="0"/>
                  </a:lnTo>
                  <a:lnTo>
                    <a:pt x="304" y="0"/>
                  </a:lnTo>
                  <a:lnTo>
                    <a:pt x="314" y="0"/>
                  </a:lnTo>
                  <a:lnTo>
                    <a:pt x="323" y="0"/>
                  </a:lnTo>
                  <a:lnTo>
                    <a:pt x="334" y="0"/>
                  </a:lnTo>
                  <a:lnTo>
                    <a:pt x="345" y="2"/>
                  </a:lnTo>
                  <a:lnTo>
                    <a:pt x="353" y="5"/>
                  </a:lnTo>
                  <a:lnTo>
                    <a:pt x="364" y="9"/>
                  </a:lnTo>
                  <a:lnTo>
                    <a:pt x="372" y="13"/>
                  </a:lnTo>
                  <a:lnTo>
                    <a:pt x="379" y="18"/>
                  </a:lnTo>
                  <a:lnTo>
                    <a:pt x="386" y="25"/>
                  </a:lnTo>
                  <a:lnTo>
                    <a:pt x="394" y="35"/>
                  </a:lnTo>
                  <a:lnTo>
                    <a:pt x="398" y="46"/>
                  </a:lnTo>
                  <a:lnTo>
                    <a:pt x="403" y="57"/>
                  </a:lnTo>
                  <a:lnTo>
                    <a:pt x="407" y="69"/>
                  </a:lnTo>
                  <a:lnTo>
                    <a:pt x="410" y="80"/>
                  </a:lnTo>
                  <a:lnTo>
                    <a:pt x="412" y="92"/>
                  </a:lnTo>
                  <a:lnTo>
                    <a:pt x="413" y="103"/>
                  </a:lnTo>
                  <a:lnTo>
                    <a:pt x="415" y="114"/>
                  </a:lnTo>
                  <a:lnTo>
                    <a:pt x="415" y="124"/>
                  </a:lnTo>
                  <a:lnTo>
                    <a:pt x="415" y="134"/>
                  </a:lnTo>
                  <a:lnTo>
                    <a:pt x="415" y="143"/>
                  </a:lnTo>
                  <a:lnTo>
                    <a:pt x="415" y="150"/>
                  </a:lnTo>
                  <a:lnTo>
                    <a:pt x="415" y="156"/>
                  </a:lnTo>
                  <a:lnTo>
                    <a:pt x="414" y="160"/>
                  </a:lnTo>
                  <a:lnTo>
                    <a:pt x="413" y="163"/>
                  </a:lnTo>
                  <a:lnTo>
                    <a:pt x="413" y="165"/>
                  </a:lnTo>
                  <a:lnTo>
                    <a:pt x="412" y="276"/>
                  </a:lnTo>
                  <a:lnTo>
                    <a:pt x="411" y="277"/>
                  </a:lnTo>
                  <a:lnTo>
                    <a:pt x="408" y="279"/>
                  </a:lnTo>
                  <a:lnTo>
                    <a:pt x="403" y="282"/>
                  </a:lnTo>
                  <a:lnTo>
                    <a:pt x="396" y="285"/>
                  </a:lnTo>
                  <a:lnTo>
                    <a:pt x="387" y="289"/>
                  </a:lnTo>
                  <a:lnTo>
                    <a:pt x="376" y="292"/>
                  </a:lnTo>
                  <a:lnTo>
                    <a:pt x="363" y="293"/>
                  </a:lnTo>
                  <a:lnTo>
                    <a:pt x="349" y="295"/>
                  </a:lnTo>
                  <a:lnTo>
                    <a:pt x="334" y="294"/>
                  </a:lnTo>
                  <a:lnTo>
                    <a:pt x="322" y="292"/>
                  </a:lnTo>
                  <a:lnTo>
                    <a:pt x="311" y="289"/>
                  </a:lnTo>
                  <a:lnTo>
                    <a:pt x="303" y="286"/>
                  </a:lnTo>
                  <a:lnTo>
                    <a:pt x="295" y="283"/>
                  </a:lnTo>
                  <a:lnTo>
                    <a:pt x="291" y="280"/>
                  </a:lnTo>
                  <a:lnTo>
                    <a:pt x="288" y="278"/>
                  </a:lnTo>
                  <a:lnTo>
                    <a:pt x="287" y="278"/>
                  </a:lnTo>
                  <a:lnTo>
                    <a:pt x="287" y="277"/>
                  </a:lnTo>
                  <a:lnTo>
                    <a:pt x="287" y="274"/>
                  </a:lnTo>
                  <a:lnTo>
                    <a:pt x="287" y="271"/>
                  </a:lnTo>
                  <a:lnTo>
                    <a:pt x="287" y="267"/>
                  </a:lnTo>
                  <a:lnTo>
                    <a:pt x="287" y="261"/>
                  </a:lnTo>
                  <a:lnTo>
                    <a:pt x="287" y="255"/>
                  </a:lnTo>
                  <a:lnTo>
                    <a:pt x="288" y="248"/>
                  </a:lnTo>
                  <a:lnTo>
                    <a:pt x="288" y="241"/>
                  </a:lnTo>
                  <a:lnTo>
                    <a:pt x="288" y="233"/>
                  </a:lnTo>
                  <a:lnTo>
                    <a:pt x="288" y="226"/>
                  </a:lnTo>
                  <a:lnTo>
                    <a:pt x="289" y="219"/>
                  </a:lnTo>
                  <a:lnTo>
                    <a:pt x="288" y="212"/>
                  </a:lnTo>
                  <a:lnTo>
                    <a:pt x="289" y="205"/>
                  </a:lnTo>
                  <a:lnTo>
                    <a:pt x="289" y="200"/>
                  </a:lnTo>
                  <a:lnTo>
                    <a:pt x="288" y="194"/>
                  </a:lnTo>
                  <a:lnTo>
                    <a:pt x="288" y="190"/>
                  </a:lnTo>
                  <a:lnTo>
                    <a:pt x="286" y="180"/>
                  </a:lnTo>
                  <a:lnTo>
                    <a:pt x="282" y="173"/>
                  </a:lnTo>
                  <a:lnTo>
                    <a:pt x="278" y="169"/>
                  </a:lnTo>
                  <a:lnTo>
                    <a:pt x="272" y="166"/>
                  </a:lnTo>
                  <a:lnTo>
                    <a:pt x="266" y="165"/>
                  </a:lnTo>
                  <a:lnTo>
                    <a:pt x="262" y="164"/>
                  </a:lnTo>
                  <a:lnTo>
                    <a:pt x="259" y="165"/>
                  </a:lnTo>
                  <a:lnTo>
                    <a:pt x="258" y="165"/>
                  </a:lnTo>
                  <a:lnTo>
                    <a:pt x="257" y="163"/>
                  </a:lnTo>
                  <a:lnTo>
                    <a:pt x="257" y="160"/>
                  </a:lnTo>
                  <a:lnTo>
                    <a:pt x="257" y="156"/>
                  </a:lnTo>
                  <a:lnTo>
                    <a:pt x="257" y="151"/>
                  </a:lnTo>
                  <a:lnTo>
                    <a:pt x="257" y="146"/>
                  </a:lnTo>
                  <a:lnTo>
                    <a:pt x="256" y="141"/>
                  </a:lnTo>
                  <a:lnTo>
                    <a:pt x="255" y="139"/>
                  </a:lnTo>
                  <a:lnTo>
                    <a:pt x="252" y="138"/>
                  </a:lnTo>
                  <a:lnTo>
                    <a:pt x="244" y="137"/>
                  </a:lnTo>
                  <a:lnTo>
                    <a:pt x="234" y="137"/>
                  </a:lnTo>
                  <a:lnTo>
                    <a:pt x="224" y="137"/>
                  </a:lnTo>
                  <a:lnTo>
                    <a:pt x="213" y="136"/>
                  </a:lnTo>
                  <a:lnTo>
                    <a:pt x="201" y="136"/>
                  </a:lnTo>
                  <a:lnTo>
                    <a:pt x="189" y="136"/>
                  </a:lnTo>
                  <a:lnTo>
                    <a:pt x="177" y="136"/>
                  </a:lnTo>
                  <a:lnTo>
                    <a:pt x="165" y="135"/>
                  </a:lnTo>
                  <a:lnTo>
                    <a:pt x="155" y="135"/>
                  </a:lnTo>
                  <a:lnTo>
                    <a:pt x="144" y="135"/>
                  </a:lnTo>
                  <a:lnTo>
                    <a:pt x="135" y="135"/>
                  </a:lnTo>
                  <a:lnTo>
                    <a:pt x="126" y="136"/>
                  </a:lnTo>
                  <a:lnTo>
                    <a:pt x="119" y="135"/>
                  </a:lnTo>
                  <a:lnTo>
                    <a:pt x="114" y="135"/>
                  </a:lnTo>
                  <a:lnTo>
                    <a:pt x="111" y="135"/>
                  </a:lnTo>
                  <a:lnTo>
                    <a:pt x="109" y="136"/>
                  </a:lnTo>
                  <a:lnTo>
                    <a:pt x="109" y="135"/>
                  </a:lnTo>
                  <a:lnTo>
                    <a:pt x="108" y="135"/>
                  </a:lnTo>
                  <a:lnTo>
                    <a:pt x="106" y="134"/>
                  </a:lnTo>
                  <a:lnTo>
                    <a:pt x="103" y="135"/>
                  </a:lnTo>
                  <a:lnTo>
                    <a:pt x="101" y="136"/>
                  </a:lnTo>
                  <a:lnTo>
                    <a:pt x="99" y="139"/>
                  </a:lnTo>
                  <a:lnTo>
                    <a:pt x="98" y="144"/>
                  </a:lnTo>
                  <a:lnTo>
                    <a:pt x="96" y="151"/>
                  </a:lnTo>
                  <a:lnTo>
                    <a:pt x="96" y="154"/>
                  </a:lnTo>
                  <a:lnTo>
                    <a:pt x="97" y="158"/>
                  </a:lnTo>
                  <a:lnTo>
                    <a:pt x="97" y="165"/>
                  </a:lnTo>
                  <a:lnTo>
                    <a:pt x="96" y="171"/>
                  </a:lnTo>
                  <a:lnTo>
                    <a:pt x="96" y="180"/>
                  </a:lnTo>
                  <a:lnTo>
                    <a:pt x="96" y="190"/>
                  </a:lnTo>
                  <a:lnTo>
                    <a:pt x="96" y="200"/>
                  </a:lnTo>
                  <a:lnTo>
                    <a:pt x="96" y="213"/>
                  </a:lnTo>
                  <a:lnTo>
                    <a:pt x="96" y="225"/>
                  </a:lnTo>
                  <a:lnTo>
                    <a:pt x="96" y="238"/>
                  </a:lnTo>
                  <a:lnTo>
                    <a:pt x="95" y="252"/>
                  </a:lnTo>
                  <a:lnTo>
                    <a:pt x="95" y="266"/>
                  </a:lnTo>
                  <a:lnTo>
                    <a:pt x="95" y="281"/>
                  </a:lnTo>
                  <a:lnTo>
                    <a:pt x="95" y="296"/>
                  </a:lnTo>
                  <a:lnTo>
                    <a:pt x="94" y="311"/>
                  </a:lnTo>
                  <a:lnTo>
                    <a:pt x="94" y="327"/>
                  </a:lnTo>
                  <a:lnTo>
                    <a:pt x="94" y="343"/>
                  </a:lnTo>
                  <a:lnTo>
                    <a:pt x="94" y="358"/>
                  </a:lnTo>
                  <a:lnTo>
                    <a:pt x="94" y="373"/>
                  </a:lnTo>
                  <a:lnTo>
                    <a:pt x="94" y="388"/>
                  </a:lnTo>
                  <a:lnTo>
                    <a:pt x="94" y="402"/>
                  </a:lnTo>
                  <a:lnTo>
                    <a:pt x="93" y="417"/>
                  </a:lnTo>
                  <a:lnTo>
                    <a:pt x="93" y="430"/>
                  </a:lnTo>
                  <a:lnTo>
                    <a:pt x="93" y="443"/>
                  </a:lnTo>
                  <a:lnTo>
                    <a:pt x="93" y="455"/>
                  </a:lnTo>
                  <a:lnTo>
                    <a:pt x="92" y="466"/>
                  </a:lnTo>
                  <a:lnTo>
                    <a:pt x="92" y="476"/>
                  </a:lnTo>
                  <a:lnTo>
                    <a:pt x="92" y="484"/>
                  </a:lnTo>
                  <a:lnTo>
                    <a:pt x="92" y="492"/>
                  </a:lnTo>
                  <a:lnTo>
                    <a:pt x="92" y="498"/>
                  </a:lnTo>
                  <a:lnTo>
                    <a:pt x="92" y="503"/>
                  </a:lnTo>
                  <a:lnTo>
                    <a:pt x="92" y="506"/>
                  </a:lnTo>
                  <a:lnTo>
                    <a:pt x="92" y="514"/>
                  </a:lnTo>
                  <a:lnTo>
                    <a:pt x="94" y="522"/>
                  </a:lnTo>
                  <a:lnTo>
                    <a:pt x="96" y="527"/>
                  </a:lnTo>
                  <a:lnTo>
                    <a:pt x="100" y="532"/>
                  </a:lnTo>
                  <a:lnTo>
                    <a:pt x="104" y="536"/>
                  </a:lnTo>
                  <a:lnTo>
                    <a:pt x="108" y="539"/>
                  </a:lnTo>
                  <a:lnTo>
                    <a:pt x="113" y="540"/>
                  </a:lnTo>
                  <a:lnTo>
                    <a:pt x="119" y="541"/>
                  </a:lnTo>
                  <a:lnTo>
                    <a:pt x="125" y="541"/>
                  </a:lnTo>
                  <a:lnTo>
                    <a:pt x="135" y="541"/>
                  </a:lnTo>
                  <a:lnTo>
                    <a:pt x="151" y="541"/>
                  </a:lnTo>
                  <a:lnTo>
                    <a:pt x="169" y="541"/>
                  </a:lnTo>
                  <a:lnTo>
                    <a:pt x="190" y="542"/>
                  </a:lnTo>
                  <a:lnTo>
                    <a:pt x="214" y="542"/>
                  </a:lnTo>
                  <a:lnTo>
                    <a:pt x="239" y="543"/>
                  </a:lnTo>
                  <a:lnTo>
                    <a:pt x="264" y="544"/>
                  </a:lnTo>
                  <a:lnTo>
                    <a:pt x="289" y="545"/>
                  </a:lnTo>
                  <a:lnTo>
                    <a:pt x="313" y="545"/>
                  </a:lnTo>
                  <a:lnTo>
                    <a:pt x="336" y="546"/>
                  </a:lnTo>
                  <a:lnTo>
                    <a:pt x="356" y="546"/>
                  </a:lnTo>
                  <a:lnTo>
                    <a:pt x="373" y="547"/>
                  </a:lnTo>
                  <a:lnTo>
                    <a:pt x="386" y="547"/>
                  </a:lnTo>
                  <a:lnTo>
                    <a:pt x="394" y="547"/>
                  </a:lnTo>
                  <a:lnTo>
                    <a:pt x="397" y="547"/>
                  </a:lnTo>
                  <a:lnTo>
                    <a:pt x="398" y="525"/>
                  </a:lnTo>
                  <a:lnTo>
                    <a:pt x="399" y="525"/>
                  </a:lnTo>
                  <a:lnTo>
                    <a:pt x="402" y="525"/>
                  </a:lnTo>
                  <a:lnTo>
                    <a:pt x="407" y="525"/>
                  </a:lnTo>
                  <a:lnTo>
                    <a:pt x="415" y="525"/>
                  </a:lnTo>
                  <a:lnTo>
                    <a:pt x="422" y="525"/>
                  </a:lnTo>
                  <a:lnTo>
                    <a:pt x="432" y="525"/>
                  </a:lnTo>
                  <a:lnTo>
                    <a:pt x="442" y="526"/>
                  </a:lnTo>
                  <a:lnTo>
                    <a:pt x="453" y="526"/>
                  </a:lnTo>
                  <a:lnTo>
                    <a:pt x="463" y="527"/>
                  </a:lnTo>
                  <a:lnTo>
                    <a:pt x="475" y="526"/>
                  </a:lnTo>
                  <a:lnTo>
                    <a:pt x="485" y="527"/>
                  </a:lnTo>
                  <a:lnTo>
                    <a:pt x="495" y="527"/>
                  </a:lnTo>
                  <a:lnTo>
                    <a:pt x="503" y="528"/>
                  </a:lnTo>
                  <a:lnTo>
                    <a:pt x="511" y="528"/>
                  </a:lnTo>
                  <a:lnTo>
                    <a:pt x="518" y="528"/>
                  </a:lnTo>
                  <a:lnTo>
                    <a:pt x="522" y="528"/>
                  </a:lnTo>
                  <a:lnTo>
                    <a:pt x="530" y="527"/>
                  </a:lnTo>
                  <a:lnTo>
                    <a:pt x="538" y="528"/>
                  </a:lnTo>
                  <a:lnTo>
                    <a:pt x="546" y="529"/>
                  </a:lnTo>
                  <a:lnTo>
                    <a:pt x="554" y="530"/>
                  </a:lnTo>
                  <a:lnTo>
                    <a:pt x="563" y="532"/>
                  </a:lnTo>
                  <a:lnTo>
                    <a:pt x="570" y="536"/>
                  </a:lnTo>
                  <a:lnTo>
                    <a:pt x="578" y="539"/>
                  </a:lnTo>
                  <a:lnTo>
                    <a:pt x="585" y="543"/>
                  </a:lnTo>
                  <a:lnTo>
                    <a:pt x="592" y="550"/>
                  </a:lnTo>
                  <a:lnTo>
                    <a:pt x="597" y="555"/>
                  </a:lnTo>
                  <a:lnTo>
                    <a:pt x="603" y="563"/>
                  </a:lnTo>
                  <a:lnTo>
                    <a:pt x="608" y="573"/>
                  </a:lnTo>
                  <a:lnTo>
                    <a:pt x="611" y="583"/>
                  </a:lnTo>
                  <a:lnTo>
                    <a:pt x="614" y="594"/>
                  </a:lnTo>
                  <a:lnTo>
                    <a:pt x="615" y="607"/>
                  </a:lnTo>
                  <a:lnTo>
                    <a:pt x="615" y="621"/>
                  </a:lnTo>
                  <a:lnTo>
                    <a:pt x="612" y="813"/>
                  </a:lnTo>
                  <a:lnTo>
                    <a:pt x="610" y="814"/>
                  </a:lnTo>
                  <a:lnTo>
                    <a:pt x="608" y="815"/>
                  </a:lnTo>
                  <a:lnTo>
                    <a:pt x="604" y="817"/>
                  </a:lnTo>
                  <a:lnTo>
                    <a:pt x="597" y="819"/>
                  </a:lnTo>
                  <a:lnTo>
                    <a:pt x="587" y="821"/>
                  </a:lnTo>
                  <a:lnTo>
                    <a:pt x="577" y="824"/>
                  </a:lnTo>
                  <a:lnTo>
                    <a:pt x="564" y="825"/>
                  </a:lnTo>
                  <a:lnTo>
                    <a:pt x="548" y="826"/>
                  </a:lnTo>
                  <a:lnTo>
                    <a:pt x="532" y="826"/>
                  </a:lnTo>
                  <a:lnTo>
                    <a:pt x="517" y="824"/>
                  </a:lnTo>
                  <a:lnTo>
                    <a:pt x="503" y="821"/>
                  </a:lnTo>
                  <a:lnTo>
                    <a:pt x="492" y="819"/>
                  </a:lnTo>
                  <a:lnTo>
                    <a:pt x="483" y="815"/>
                  </a:lnTo>
                  <a:lnTo>
                    <a:pt x="475" y="812"/>
                  </a:lnTo>
                  <a:lnTo>
                    <a:pt x="471" y="810"/>
                  </a:lnTo>
                  <a:lnTo>
                    <a:pt x="469" y="810"/>
                  </a:lnTo>
                  <a:lnTo>
                    <a:pt x="471" y="702"/>
                  </a:lnTo>
                  <a:lnTo>
                    <a:pt x="471" y="697"/>
                  </a:lnTo>
                  <a:lnTo>
                    <a:pt x="470" y="693"/>
                  </a:lnTo>
                  <a:lnTo>
                    <a:pt x="469" y="689"/>
                  </a:lnTo>
                  <a:lnTo>
                    <a:pt x="467" y="685"/>
                  </a:lnTo>
                  <a:lnTo>
                    <a:pt x="465" y="681"/>
                  </a:lnTo>
                  <a:lnTo>
                    <a:pt x="461" y="680"/>
                  </a:lnTo>
                  <a:lnTo>
                    <a:pt x="457" y="677"/>
                  </a:lnTo>
                  <a:lnTo>
                    <a:pt x="450" y="677"/>
                  </a:lnTo>
                  <a:lnTo>
                    <a:pt x="443" y="676"/>
                  </a:lnTo>
                  <a:lnTo>
                    <a:pt x="434" y="677"/>
                  </a:lnTo>
                  <a:lnTo>
                    <a:pt x="425" y="676"/>
                  </a:lnTo>
                  <a:lnTo>
                    <a:pt x="416" y="676"/>
                  </a:lnTo>
                  <a:lnTo>
                    <a:pt x="407" y="675"/>
                  </a:lnTo>
                  <a:lnTo>
                    <a:pt x="401" y="675"/>
                  </a:lnTo>
                  <a:lnTo>
                    <a:pt x="396" y="676"/>
                  </a:lnTo>
                  <a:lnTo>
                    <a:pt x="394" y="676"/>
                  </a:lnTo>
                  <a:lnTo>
                    <a:pt x="393" y="654"/>
                  </a:lnTo>
                  <a:lnTo>
                    <a:pt x="390" y="654"/>
                  </a:lnTo>
                  <a:lnTo>
                    <a:pt x="382" y="653"/>
                  </a:lnTo>
                  <a:lnTo>
                    <a:pt x="370" y="653"/>
                  </a:lnTo>
                  <a:lnTo>
                    <a:pt x="353" y="653"/>
                  </a:lnTo>
                  <a:lnTo>
                    <a:pt x="334" y="652"/>
                  </a:lnTo>
                  <a:lnTo>
                    <a:pt x="313" y="651"/>
                  </a:lnTo>
                  <a:lnTo>
                    <a:pt x="289" y="650"/>
                  </a:lnTo>
                  <a:lnTo>
                    <a:pt x="265" y="650"/>
                  </a:lnTo>
                  <a:lnTo>
                    <a:pt x="240" y="649"/>
                  </a:lnTo>
                  <a:lnTo>
                    <a:pt x="214" y="649"/>
                  </a:lnTo>
                  <a:lnTo>
                    <a:pt x="191" y="649"/>
                  </a:lnTo>
                  <a:lnTo>
                    <a:pt x="169" y="648"/>
                  </a:lnTo>
                  <a:lnTo>
                    <a:pt x="148" y="649"/>
                  </a:lnTo>
                  <a:lnTo>
                    <a:pt x="131" y="648"/>
                  </a:lnTo>
                  <a:lnTo>
                    <a:pt x="117" y="648"/>
                  </a:lnTo>
                  <a:lnTo>
                    <a:pt x="108" y="648"/>
                  </a:lnTo>
                  <a:lnTo>
                    <a:pt x="88" y="648"/>
                  </a:lnTo>
                  <a:lnTo>
                    <a:pt x="72" y="646"/>
                  </a:lnTo>
                  <a:lnTo>
                    <a:pt x="57" y="641"/>
                  </a:lnTo>
                  <a:lnTo>
                    <a:pt x="45" y="635"/>
                  </a:lnTo>
                  <a:lnTo>
                    <a:pt x="34" y="628"/>
                  </a:lnTo>
                  <a:lnTo>
                    <a:pt x="25" y="620"/>
                  </a:lnTo>
                  <a:lnTo>
                    <a:pt x="18" y="610"/>
                  </a:lnTo>
                  <a:lnTo>
                    <a:pt x="12" y="600"/>
                  </a:lnTo>
                  <a:lnTo>
                    <a:pt x="8" y="591"/>
                  </a:lnTo>
                  <a:lnTo>
                    <a:pt x="5" y="581"/>
                  </a:lnTo>
                  <a:lnTo>
                    <a:pt x="3" y="572"/>
                  </a:lnTo>
                  <a:lnTo>
                    <a:pt x="2" y="564"/>
                  </a:lnTo>
                  <a:lnTo>
                    <a:pt x="0" y="557"/>
                  </a:lnTo>
                  <a:lnTo>
                    <a:pt x="0" y="552"/>
                  </a:lnTo>
                  <a:lnTo>
                    <a:pt x="0" y="549"/>
                  </a:lnTo>
                  <a:lnTo>
                    <a:pt x="0" y="548"/>
                  </a:lnTo>
                </a:path>
              </a:pathLst>
            </a:custGeom>
            <a:solidFill>
              <a:srgbClr val="337FCC"/>
            </a:solidFill>
            <a:ln w="12700" cap="rnd" cmpd="sng">
              <a:noFill/>
              <a:prstDash val="solid"/>
              <a:round/>
              <a:headEnd type="none" w="med" len="med"/>
              <a:tailEnd type="none" w="med" len="med"/>
            </a:ln>
          </p:spPr>
          <p:txBody>
            <a:bodyPr/>
            <a:lstStyle/>
            <a:p>
              <a:endParaRPr lang="en-US" dirty="0"/>
            </a:p>
          </p:txBody>
        </p:sp>
        <p:sp>
          <p:nvSpPr>
            <p:cNvPr id="5298" name="Freeform 12"/>
            <p:cNvSpPr>
              <a:spLocks/>
            </p:cNvSpPr>
            <p:nvPr/>
          </p:nvSpPr>
          <p:spPr bwMode="auto">
            <a:xfrm>
              <a:off x="1332" y="1882"/>
              <a:ext cx="124" cy="184"/>
            </a:xfrm>
            <a:custGeom>
              <a:avLst/>
              <a:gdLst>
                <a:gd name="T0" fmla="*/ 0 w 124"/>
                <a:gd name="T1" fmla="*/ 156 h 184"/>
                <a:gd name="T2" fmla="*/ 1 w 124"/>
                <a:gd name="T3" fmla="*/ 0 h 184"/>
                <a:gd name="T4" fmla="*/ 2 w 124"/>
                <a:gd name="T5" fmla="*/ 0 h 184"/>
                <a:gd name="T6" fmla="*/ 5 w 124"/>
                <a:gd name="T7" fmla="*/ 4 h 184"/>
                <a:gd name="T8" fmla="*/ 9 w 124"/>
                <a:gd name="T9" fmla="*/ 8 h 184"/>
                <a:gd name="T10" fmla="*/ 15 w 124"/>
                <a:gd name="T11" fmla="*/ 12 h 184"/>
                <a:gd name="T12" fmla="*/ 23 w 124"/>
                <a:gd name="T13" fmla="*/ 17 h 184"/>
                <a:gd name="T14" fmla="*/ 34 w 124"/>
                <a:gd name="T15" fmla="*/ 22 h 184"/>
                <a:gd name="T16" fmla="*/ 47 w 124"/>
                <a:gd name="T17" fmla="*/ 25 h 184"/>
                <a:gd name="T18" fmla="*/ 63 w 124"/>
                <a:gd name="T19" fmla="*/ 26 h 184"/>
                <a:gd name="T20" fmla="*/ 69 w 124"/>
                <a:gd name="T21" fmla="*/ 26 h 184"/>
                <a:gd name="T22" fmla="*/ 77 w 124"/>
                <a:gd name="T23" fmla="*/ 26 h 184"/>
                <a:gd name="T24" fmla="*/ 83 w 124"/>
                <a:gd name="T25" fmla="*/ 25 h 184"/>
                <a:gd name="T26" fmla="*/ 89 w 124"/>
                <a:gd name="T27" fmla="*/ 23 h 184"/>
                <a:gd name="T28" fmla="*/ 94 w 124"/>
                <a:gd name="T29" fmla="*/ 21 h 184"/>
                <a:gd name="T30" fmla="*/ 99 w 124"/>
                <a:gd name="T31" fmla="*/ 20 h 184"/>
                <a:gd name="T32" fmla="*/ 103 w 124"/>
                <a:gd name="T33" fmla="*/ 16 h 184"/>
                <a:gd name="T34" fmla="*/ 107 w 124"/>
                <a:gd name="T35" fmla="*/ 15 h 184"/>
                <a:gd name="T36" fmla="*/ 111 w 124"/>
                <a:gd name="T37" fmla="*/ 12 h 184"/>
                <a:gd name="T38" fmla="*/ 115 w 124"/>
                <a:gd name="T39" fmla="*/ 10 h 184"/>
                <a:gd name="T40" fmla="*/ 117 w 124"/>
                <a:gd name="T41" fmla="*/ 8 h 184"/>
                <a:gd name="T42" fmla="*/ 119 w 124"/>
                <a:gd name="T43" fmla="*/ 6 h 184"/>
                <a:gd name="T44" fmla="*/ 121 w 124"/>
                <a:gd name="T45" fmla="*/ 5 h 184"/>
                <a:gd name="T46" fmla="*/ 122 w 124"/>
                <a:gd name="T47" fmla="*/ 4 h 184"/>
                <a:gd name="T48" fmla="*/ 123 w 124"/>
                <a:gd name="T49" fmla="*/ 2 h 184"/>
                <a:gd name="T50" fmla="*/ 121 w 124"/>
                <a:gd name="T51" fmla="*/ 158 h 184"/>
                <a:gd name="T52" fmla="*/ 121 w 124"/>
                <a:gd name="T53" fmla="*/ 159 h 184"/>
                <a:gd name="T54" fmla="*/ 120 w 124"/>
                <a:gd name="T55" fmla="*/ 160 h 184"/>
                <a:gd name="T56" fmla="*/ 119 w 124"/>
                <a:gd name="T57" fmla="*/ 161 h 184"/>
                <a:gd name="T58" fmla="*/ 117 w 124"/>
                <a:gd name="T59" fmla="*/ 161 h 184"/>
                <a:gd name="T60" fmla="*/ 114 w 124"/>
                <a:gd name="T61" fmla="*/ 165 h 184"/>
                <a:gd name="T62" fmla="*/ 111 w 124"/>
                <a:gd name="T63" fmla="*/ 166 h 184"/>
                <a:gd name="T64" fmla="*/ 108 w 124"/>
                <a:gd name="T65" fmla="*/ 168 h 184"/>
                <a:gd name="T66" fmla="*/ 104 w 124"/>
                <a:gd name="T67" fmla="*/ 171 h 184"/>
                <a:gd name="T68" fmla="*/ 100 w 124"/>
                <a:gd name="T69" fmla="*/ 173 h 184"/>
                <a:gd name="T70" fmla="*/ 95 w 124"/>
                <a:gd name="T71" fmla="*/ 176 h 184"/>
                <a:gd name="T72" fmla="*/ 89 w 124"/>
                <a:gd name="T73" fmla="*/ 177 h 184"/>
                <a:gd name="T74" fmla="*/ 83 w 124"/>
                <a:gd name="T75" fmla="*/ 179 h 184"/>
                <a:gd name="T76" fmla="*/ 78 w 124"/>
                <a:gd name="T77" fmla="*/ 180 h 184"/>
                <a:gd name="T78" fmla="*/ 71 w 124"/>
                <a:gd name="T79" fmla="*/ 182 h 184"/>
                <a:gd name="T80" fmla="*/ 65 w 124"/>
                <a:gd name="T81" fmla="*/ 183 h 184"/>
                <a:gd name="T82" fmla="*/ 57 w 124"/>
                <a:gd name="T83" fmla="*/ 183 h 184"/>
                <a:gd name="T84" fmla="*/ 43 w 124"/>
                <a:gd name="T85" fmla="*/ 181 h 184"/>
                <a:gd name="T86" fmla="*/ 31 w 124"/>
                <a:gd name="T87" fmla="*/ 178 h 184"/>
                <a:gd name="T88" fmla="*/ 21 w 124"/>
                <a:gd name="T89" fmla="*/ 173 h 184"/>
                <a:gd name="T90" fmla="*/ 13 w 124"/>
                <a:gd name="T91" fmla="*/ 169 h 184"/>
                <a:gd name="T92" fmla="*/ 7 w 124"/>
                <a:gd name="T93" fmla="*/ 164 h 184"/>
                <a:gd name="T94" fmla="*/ 3 w 124"/>
                <a:gd name="T95" fmla="*/ 159 h 184"/>
                <a:gd name="T96" fmla="*/ 0 w 124"/>
                <a:gd name="T97" fmla="*/ 156 h 184"/>
                <a:gd name="T98" fmla="*/ 0 w 124"/>
                <a:gd name="T99" fmla="*/ 156 h 18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4"/>
                <a:gd name="T151" fmla="*/ 0 h 184"/>
                <a:gd name="T152" fmla="*/ 124 w 124"/>
                <a:gd name="T153" fmla="*/ 184 h 18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4" h="184">
                  <a:moveTo>
                    <a:pt x="0" y="156"/>
                  </a:moveTo>
                  <a:lnTo>
                    <a:pt x="1" y="0"/>
                  </a:lnTo>
                  <a:lnTo>
                    <a:pt x="2" y="0"/>
                  </a:lnTo>
                  <a:lnTo>
                    <a:pt x="5" y="4"/>
                  </a:lnTo>
                  <a:lnTo>
                    <a:pt x="9" y="8"/>
                  </a:lnTo>
                  <a:lnTo>
                    <a:pt x="15" y="12"/>
                  </a:lnTo>
                  <a:lnTo>
                    <a:pt x="23" y="17"/>
                  </a:lnTo>
                  <a:lnTo>
                    <a:pt x="34" y="22"/>
                  </a:lnTo>
                  <a:lnTo>
                    <a:pt x="47" y="25"/>
                  </a:lnTo>
                  <a:lnTo>
                    <a:pt x="63" y="26"/>
                  </a:lnTo>
                  <a:lnTo>
                    <a:pt x="69" y="26"/>
                  </a:lnTo>
                  <a:lnTo>
                    <a:pt x="77" y="26"/>
                  </a:lnTo>
                  <a:lnTo>
                    <a:pt x="83" y="25"/>
                  </a:lnTo>
                  <a:lnTo>
                    <a:pt x="89" y="23"/>
                  </a:lnTo>
                  <a:lnTo>
                    <a:pt x="94" y="21"/>
                  </a:lnTo>
                  <a:lnTo>
                    <a:pt x="99" y="20"/>
                  </a:lnTo>
                  <a:lnTo>
                    <a:pt x="103" y="16"/>
                  </a:lnTo>
                  <a:lnTo>
                    <a:pt x="107" y="15"/>
                  </a:lnTo>
                  <a:lnTo>
                    <a:pt x="111" y="12"/>
                  </a:lnTo>
                  <a:lnTo>
                    <a:pt x="115" y="10"/>
                  </a:lnTo>
                  <a:lnTo>
                    <a:pt x="117" y="8"/>
                  </a:lnTo>
                  <a:lnTo>
                    <a:pt x="119" y="6"/>
                  </a:lnTo>
                  <a:lnTo>
                    <a:pt x="121" y="5"/>
                  </a:lnTo>
                  <a:lnTo>
                    <a:pt x="122" y="4"/>
                  </a:lnTo>
                  <a:lnTo>
                    <a:pt x="123" y="2"/>
                  </a:lnTo>
                  <a:lnTo>
                    <a:pt x="121" y="158"/>
                  </a:lnTo>
                  <a:lnTo>
                    <a:pt x="121" y="159"/>
                  </a:lnTo>
                  <a:lnTo>
                    <a:pt x="120" y="160"/>
                  </a:lnTo>
                  <a:lnTo>
                    <a:pt x="119" y="161"/>
                  </a:lnTo>
                  <a:lnTo>
                    <a:pt x="117" y="161"/>
                  </a:lnTo>
                  <a:lnTo>
                    <a:pt x="114" y="165"/>
                  </a:lnTo>
                  <a:lnTo>
                    <a:pt x="111" y="166"/>
                  </a:lnTo>
                  <a:lnTo>
                    <a:pt x="108" y="168"/>
                  </a:lnTo>
                  <a:lnTo>
                    <a:pt x="104" y="171"/>
                  </a:lnTo>
                  <a:lnTo>
                    <a:pt x="100" y="173"/>
                  </a:lnTo>
                  <a:lnTo>
                    <a:pt x="95" y="176"/>
                  </a:lnTo>
                  <a:lnTo>
                    <a:pt x="89" y="177"/>
                  </a:lnTo>
                  <a:lnTo>
                    <a:pt x="83" y="179"/>
                  </a:lnTo>
                  <a:lnTo>
                    <a:pt x="78" y="180"/>
                  </a:lnTo>
                  <a:lnTo>
                    <a:pt x="71" y="182"/>
                  </a:lnTo>
                  <a:lnTo>
                    <a:pt x="65" y="183"/>
                  </a:lnTo>
                  <a:lnTo>
                    <a:pt x="57" y="183"/>
                  </a:lnTo>
                  <a:lnTo>
                    <a:pt x="43" y="181"/>
                  </a:lnTo>
                  <a:lnTo>
                    <a:pt x="31" y="178"/>
                  </a:lnTo>
                  <a:lnTo>
                    <a:pt x="21" y="173"/>
                  </a:lnTo>
                  <a:lnTo>
                    <a:pt x="13" y="169"/>
                  </a:lnTo>
                  <a:lnTo>
                    <a:pt x="7" y="164"/>
                  </a:lnTo>
                  <a:lnTo>
                    <a:pt x="3" y="159"/>
                  </a:lnTo>
                  <a:lnTo>
                    <a:pt x="0" y="156"/>
                  </a:lnTo>
                </a:path>
              </a:pathLst>
            </a:custGeom>
            <a:solidFill>
              <a:srgbClr val="337FCC"/>
            </a:solidFill>
            <a:ln w="12700" cap="rnd" cmpd="sng">
              <a:noFill/>
              <a:prstDash val="solid"/>
              <a:round/>
              <a:headEnd type="none" w="med" len="med"/>
              <a:tailEnd type="none" w="med" len="med"/>
            </a:ln>
          </p:spPr>
          <p:txBody>
            <a:bodyPr/>
            <a:lstStyle/>
            <a:p>
              <a:endParaRPr lang="en-US" dirty="0"/>
            </a:p>
          </p:txBody>
        </p:sp>
        <p:sp>
          <p:nvSpPr>
            <p:cNvPr id="5299" name="Freeform 13"/>
            <p:cNvSpPr>
              <a:spLocks/>
            </p:cNvSpPr>
            <p:nvPr/>
          </p:nvSpPr>
          <p:spPr bwMode="auto">
            <a:xfrm>
              <a:off x="1323" y="1861"/>
              <a:ext cx="28" cy="178"/>
            </a:xfrm>
            <a:custGeom>
              <a:avLst/>
              <a:gdLst>
                <a:gd name="T0" fmla="*/ 24 w 28"/>
                <a:gd name="T1" fmla="*/ 16 h 178"/>
                <a:gd name="T2" fmla="*/ 4 w 28"/>
                <a:gd name="T3" fmla="*/ 20 h 178"/>
                <a:gd name="T4" fmla="*/ 0 w 28"/>
                <a:gd name="T5" fmla="*/ 177 h 178"/>
                <a:gd name="T6" fmla="*/ 22 w 28"/>
                <a:gd name="T7" fmla="*/ 177 h 178"/>
                <a:gd name="T8" fmla="*/ 27 w 28"/>
                <a:gd name="T9" fmla="*/ 21 h 178"/>
                <a:gd name="T10" fmla="*/ 7 w 28"/>
                <a:gd name="T11" fmla="*/ 25 h 178"/>
                <a:gd name="T12" fmla="*/ 24 w 28"/>
                <a:gd name="T13" fmla="*/ 16 h 178"/>
                <a:gd name="T14" fmla="*/ 4 w 28"/>
                <a:gd name="T15" fmla="*/ 0 h 178"/>
                <a:gd name="T16" fmla="*/ 4 w 28"/>
                <a:gd name="T17" fmla="*/ 20 h 178"/>
                <a:gd name="T18" fmla="*/ 24 w 28"/>
                <a:gd name="T19" fmla="*/ 16 h 1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178"/>
                <a:gd name="T32" fmla="*/ 28 w 28"/>
                <a:gd name="T33" fmla="*/ 178 h 1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178">
                  <a:moveTo>
                    <a:pt x="24" y="16"/>
                  </a:moveTo>
                  <a:lnTo>
                    <a:pt x="4" y="20"/>
                  </a:lnTo>
                  <a:lnTo>
                    <a:pt x="0" y="177"/>
                  </a:lnTo>
                  <a:lnTo>
                    <a:pt x="22" y="177"/>
                  </a:lnTo>
                  <a:lnTo>
                    <a:pt x="27" y="21"/>
                  </a:lnTo>
                  <a:lnTo>
                    <a:pt x="7" y="25"/>
                  </a:lnTo>
                  <a:lnTo>
                    <a:pt x="24" y="16"/>
                  </a:lnTo>
                  <a:lnTo>
                    <a:pt x="4" y="0"/>
                  </a:lnTo>
                  <a:lnTo>
                    <a:pt x="4" y="20"/>
                  </a:lnTo>
                  <a:lnTo>
                    <a:pt x="24" y="16"/>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0" name="Freeform 14"/>
            <p:cNvSpPr>
              <a:spLocks/>
            </p:cNvSpPr>
            <p:nvPr/>
          </p:nvSpPr>
          <p:spPr bwMode="auto">
            <a:xfrm>
              <a:off x="1326" y="1880"/>
              <a:ext cx="68" cy="36"/>
            </a:xfrm>
            <a:custGeom>
              <a:avLst/>
              <a:gdLst>
                <a:gd name="T0" fmla="*/ 67 w 68"/>
                <a:gd name="T1" fmla="*/ 22 h 36"/>
                <a:gd name="T2" fmla="*/ 51 w 68"/>
                <a:gd name="T3" fmla="*/ 21 h 36"/>
                <a:gd name="T4" fmla="*/ 38 w 68"/>
                <a:gd name="T5" fmla="*/ 17 h 36"/>
                <a:gd name="T6" fmla="*/ 28 w 68"/>
                <a:gd name="T7" fmla="*/ 14 h 36"/>
                <a:gd name="T8" fmla="*/ 20 w 68"/>
                <a:gd name="T9" fmla="*/ 10 h 36"/>
                <a:gd name="T10" fmla="*/ 14 w 68"/>
                <a:gd name="T11" fmla="*/ 6 h 36"/>
                <a:gd name="T12" fmla="*/ 10 w 68"/>
                <a:gd name="T13" fmla="*/ 2 h 36"/>
                <a:gd name="T14" fmla="*/ 8 w 68"/>
                <a:gd name="T15" fmla="*/ 0 h 36"/>
                <a:gd name="T16" fmla="*/ 0 w 68"/>
                <a:gd name="T17" fmla="*/ 7 h 36"/>
                <a:gd name="T18" fmla="*/ 0 w 68"/>
                <a:gd name="T19" fmla="*/ 8 h 36"/>
                <a:gd name="T20" fmla="*/ 3 w 68"/>
                <a:gd name="T21" fmla="*/ 12 h 36"/>
                <a:gd name="T22" fmla="*/ 8 w 68"/>
                <a:gd name="T23" fmla="*/ 16 h 36"/>
                <a:gd name="T24" fmla="*/ 15 w 68"/>
                <a:gd name="T25" fmla="*/ 21 h 36"/>
                <a:gd name="T26" fmla="*/ 24 w 68"/>
                <a:gd name="T27" fmla="*/ 26 h 36"/>
                <a:gd name="T28" fmla="*/ 35 w 68"/>
                <a:gd name="T29" fmla="*/ 31 h 36"/>
                <a:gd name="T30" fmla="*/ 49 w 68"/>
                <a:gd name="T31" fmla="*/ 34 h 36"/>
                <a:gd name="T32" fmla="*/ 67 w 68"/>
                <a:gd name="T33" fmla="*/ 35 h 36"/>
                <a:gd name="T34" fmla="*/ 67 w 68"/>
                <a:gd name="T35" fmla="*/ 22 h 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8"/>
                <a:gd name="T55" fmla="*/ 0 h 36"/>
                <a:gd name="T56" fmla="*/ 68 w 68"/>
                <a:gd name="T57" fmla="*/ 36 h 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8" h="36">
                  <a:moveTo>
                    <a:pt x="67" y="22"/>
                  </a:moveTo>
                  <a:lnTo>
                    <a:pt x="51" y="21"/>
                  </a:lnTo>
                  <a:lnTo>
                    <a:pt x="38" y="17"/>
                  </a:lnTo>
                  <a:lnTo>
                    <a:pt x="28" y="14"/>
                  </a:lnTo>
                  <a:lnTo>
                    <a:pt x="20" y="10"/>
                  </a:lnTo>
                  <a:lnTo>
                    <a:pt x="14" y="6"/>
                  </a:lnTo>
                  <a:lnTo>
                    <a:pt x="10" y="2"/>
                  </a:lnTo>
                  <a:lnTo>
                    <a:pt x="8" y="0"/>
                  </a:lnTo>
                  <a:lnTo>
                    <a:pt x="0" y="7"/>
                  </a:lnTo>
                  <a:lnTo>
                    <a:pt x="0" y="8"/>
                  </a:lnTo>
                  <a:lnTo>
                    <a:pt x="3" y="12"/>
                  </a:lnTo>
                  <a:lnTo>
                    <a:pt x="8" y="16"/>
                  </a:lnTo>
                  <a:lnTo>
                    <a:pt x="15" y="21"/>
                  </a:lnTo>
                  <a:lnTo>
                    <a:pt x="24" y="26"/>
                  </a:lnTo>
                  <a:lnTo>
                    <a:pt x="35" y="31"/>
                  </a:lnTo>
                  <a:lnTo>
                    <a:pt x="49" y="34"/>
                  </a:lnTo>
                  <a:lnTo>
                    <a:pt x="67" y="35"/>
                  </a:lnTo>
                  <a:lnTo>
                    <a:pt x="67" y="2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1" name="Freeform 15"/>
            <p:cNvSpPr>
              <a:spLocks/>
            </p:cNvSpPr>
            <p:nvPr/>
          </p:nvSpPr>
          <p:spPr bwMode="auto">
            <a:xfrm>
              <a:off x="1393" y="1869"/>
              <a:ext cx="70" cy="47"/>
            </a:xfrm>
            <a:custGeom>
              <a:avLst/>
              <a:gdLst>
                <a:gd name="T0" fmla="*/ 69 w 70"/>
                <a:gd name="T1" fmla="*/ 15 h 47"/>
                <a:gd name="T2" fmla="*/ 59 w 70"/>
                <a:gd name="T3" fmla="*/ 10 h 47"/>
                <a:gd name="T4" fmla="*/ 57 w 70"/>
                <a:gd name="T5" fmla="*/ 12 h 47"/>
                <a:gd name="T6" fmla="*/ 55 w 70"/>
                <a:gd name="T7" fmla="*/ 13 h 47"/>
                <a:gd name="T8" fmla="*/ 53 w 70"/>
                <a:gd name="T9" fmla="*/ 15 h 47"/>
                <a:gd name="T10" fmla="*/ 51 w 70"/>
                <a:gd name="T11" fmla="*/ 17 h 47"/>
                <a:gd name="T12" fmla="*/ 48 w 70"/>
                <a:gd name="T13" fmla="*/ 19 h 47"/>
                <a:gd name="T14" fmla="*/ 44 w 70"/>
                <a:gd name="T15" fmla="*/ 22 h 47"/>
                <a:gd name="T16" fmla="*/ 40 w 70"/>
                <a:gd name="T17" fmla="*/ 23 h 47"/>
                <a:gd name="T18" fmla="*/ 36 w 70"/>
                <a:gd name="T19" fmla="*/ 25 h 47"/>
                <a:gd name="T20" fmla="*/ 31 w 70"/>
                <a:gd name="T21" fmla="*/ 27 h 47"/>
                <a:gd name="T22" fmla="*/ 25 w 70"/>
                <a:gd name="T23" fmla="*/ 28 h 47"/>
                <a:gd name="T24" fmla="*/ 20 w 70"/>
                <a:gd name="T25" fmla="*/ 31 h 47"/>
                <a:gd name="T26" fmla="*/ 14 w 70"/>
                <a:gd name="T27" fmla="*/ 31 h 47"/>
                <a:gd name="T28" fmla="*/ 7 w 70"/>
                <a:gd name="T29" fmla="*/ 32 h 47"/>
                <a:gd name="T30" fmla="*/ 0 w 70"/>
                <a:gd name="T31" fmla="*/ 32 h 47"/>
                <a:gd name="T32" fmla="*/ 0 w 70"/>
                <a:gd name="T33" fmla="*/ 46 h 47"/>
                <a:gd name="T34" fmla="*/ 7 w 70"/>
                <a:gd name="T35" fmla="*/ 45 h 47"/>
                <a:gd name="T36" fmla="*/ 15 w 70"/>
                <a:gd name="T37" fmla="*/ 45 h 47"/>
                <a:gd name="T38" fmla="*/ 22 w 70"/>
                <a:gd name="T39" fmla="*/ 43 h 47"/>
                <a:gd name="T40" fmla="*/ 28 w 70"/>
                <a:gd name="T41" fmla="*/ 42 h 47"/>
                <a:gd name="T42" fmla="*/ 34 w 70"/>
                <a:gd name="T43" fmla="*/ 40 h 47"/>
                <a:gd name="T44" fmla="*/ 40 w 70"/>
                <a:gd name="T45" fmla="*/ 38 h 47"/>
                <a:gd name="T46" fmla="*/ 44 w 70"/>
                <a:gd name="T47" fmla="*/ 35 h 47"/>
                <a:gd name="T48" fmla="*/ 49 w 70"/>
                <a:gd name="T49" fmla="*/ 33 h 47"/>
                <a:gd name="T50" fmla="*/ 52 w 70"/>
                <a:gd name="T51" fmla="*/ 31 h 47"/>
                <a:gd name="T52" fmla="*/ 56 w 70"/>
                <a:gd name="T53" fmla="*/ 28 h 47"/>
                <a:gd name="T54" fmla="*/ 59 w 70"/>
                <a:gd name="T55" fmla="*/ 27 h 47"/>
                <a:gd name="T56" fmla="*/ 62 w 70"/>
                <a:gd name="T57" fmla="*/ 24 h 47"/>
                <a:gd name="T58" fmla="*/ 64 w 70"/>
                <a:gd name="T59" fmla="*/ 23 h 47"/>
                <a:gd name="T60" fmla="*/ 65 w 70"/>
                <a:gd name="T61" fmla="*/ 22 h 47"/>
                <a:gd name="T62" fmla="*/ 66 w 70"/>
                <a:gd name="T63" fmla="*/ 21 h 47"/>
                <a:gd name="T64" fmla="*/ 66 w 70"/>
                <a:gd name="T65" fmla="*/ 20 h 47"/>
                <a:gd name="T66" fmla="*/ 57 w 70"/>
                <a:gd name="T67" fmla="*/ 15 h 47"/>
                <a:gd name="T68" fmla="*/ 69 w 70"/>
                <a:gd name="T69" fmla="*/ 15 h 47"/>
                <a:gd name="T70" fmla="*/ 69 w 70"/>
                <a:gd name="T71" fmla="*/ 0 h 47"/>
                <a:gd name="T72" fmla="*/ 59 w 70"/>
                <a:gd name="T73" fmla="*/ 10 h 47"/>
                <a:gd name="T74" fmla="*/ 69 w 70"/>
                <a:gd name="T75" fmla="*/ 15 h 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0"/>
                <a:gd name="T115" fmla="*/ 0 h 47"/>
                <a:gd name="T116" fmla="*/ 70 w 70"/>
                <a:gd name="T117" fmla="*/ 47 h 4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0" h="47">
                  <a:moveTo>
                    <a:pt x="69" y="15"/>
                  </a:moveTo>
                  <a:lnTo>
                    <a:pt x="59" y="10"/>
                  </a:lnTo>
                  <a:lnTo>
                    <a:pt x="57" y="12"/>
                  </a:lnTo>
                  <a:lnTo>
                    <a:pt x="55" y="13"/>
                  </a:lnTo>
                  <a:lnTo>
                    <a:pt x="53" y="15"/>
                  </a:lnTo>
                  <a:lnTo>
                    <a:pt x="51" y="17"/>
                  </a:lnTo>
                  <a:lnTo>
                    <a:pt x="48" y="19"/>
                  </a:lnTo>
                  <a:lnTo>
                    <a:pt x="44" y="22"/>
                  </a:lnTo>
                  <a:lnTo>
                    <a:pt x="40" y="23"/>
                  </a:lnTo>
                  <a:lnTo>
                    <a:pt x="36" y="25"/>
                  </a:lnTo>
                  <a:lnTo>
                    <a:pt x="31" y="27"/>
                  </a:lnTo>
                  <a:lnTo>
                    <a:pt x="25" y="28"/>
                  </a:lnTo>
                  <a:lnTo>
                    <a:pt x="20" y="31"/>
                  </a:lnTo>
                  <a:lnTo>
                    <a:pt x="14" y="31"/>
                  </a:lnTo>
                  <a:lnTo>
                    <a:pt x="7" y="32"/>
                  </a:lnTo>
                  <a:lnTo>
                    <a:pt x="0" y="32"/>
                  </a:lnTo>
                  <a:lnTo>
                    <a:pt x="0" y="46"/>
                  </a:lnTo>
                  <a:lnTo>
                    <a:pt x="7" y="45"/>
                  </a:lnTo>
                  <a:lnTo>
                    <a:pt x="15" y="45"/>
                  </a:lnTo>
                  <a:lnTo>
                    <a:pt x="22" y="43"/>
                  </a:lnTo>
                  <a:lnTo>
                    <a:pt x="28" y="42"/>
                  </a:lnTo>
                  <a:lnTo>
                    <a:pt x="34" y="40"/>
                  </a:lnTo>
                  <a:lnTo>
                    <a:pt x="40" y="38"/>
                  </a:lnTo>
                  <a:lnTo>
                    <a:pt x="44" y="35"/>
                  </a:lnTo>
                  <a:lnTo>
                    <a:pt x="49" y="33"/>
                  </a:lnTo>
                  <a:lnTo>
                    <a:pt x="52" y="31"/>
                  </a:lnTo>
                  <a:lnTo>
                    <a:pt x="56" y="28"/>
                  </a:lnTo>
                  <a:lnTo>
                    <a:pt x="59" y="27"/>
                  </a:lnTo>
                  <a:lnTo>
                    <a:pt x="62" y="24"/>
                  </a:lnTo>
                  <a:lnTo>
                    <a:pt x="64" y="23"/>
                  </a:lnTo>
                  <a:lnTo>
                    <a:pt x="65" y="22"/>
                  </a:lnTo>
                  <a:lnTo>
                    <a:pt x="66" y="21"/>
                  </a:lnTo>
                  <a:lnTo>
                    <a:pt x="66" y="20"/>
                  </a:lnTo>
                  <a:lnTo>
                    <a:pt x="57" y="15"/>
                  </a:lnTo>
                  <a:lnTo>
                    <a:pt x="69" y="15"/>
                  </a:lnTo>
                  <a:lnTo>
                    <a:pt x="69" y="0"/>
                  </a:lnTo>
                  <a:lnTo>
                    <a:pt x="59" y="10"/>
                  </a:lnTo>
                  <a:lnTo>
                    <a:pt x="69" y="15"/>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2" name="Freeform 16"/>
            <p:cNvSpPr>
              <a:spLocks/>
            </p:cNvSpPr>
            <p:nvPr/>
          </p:nvSpPr>
          <p:spPr bwMode="auto">
            <a:xfrm>
              <a:off x="1447" y="1884"/>
              <a:ext cx="28" cy="163"/>
            </a:xfrm>
            <a:custGeom>
              <a:avLst/>
              <a:gdLst>
                <a:gd name="T0" fmla="*/ 17 w 28"/>
                <a:gd name="T1" fmla="*/ 162 h 163"/>
                <a:gd name="T2" fmla="*/ 21 w 28"/>
                <a:gd name="T3" fmla="*/ 156 h 163"/>
                <a:gd name="T4" fmla="*/ 27 w 28"/>
                <a:gd name="T5" fmla="*/ 0 h 163"/>
                <a:gd name="T6" fmla="*/ 2 w 28"/>
                <a:gd name="T7" fmla="*/ 0 h 163"/>
                <a:gd name="T8" fmla="*/ 0 w 28"/>
                <a:gd name="T9" fmla="*/ 156 h 163"/>
                <a:gd name="T10" fmla="*/ 2 w 28"/>
                <a:gd name="T11" fmla="*/ 151 h 163"/>
                <a:gd name="T12" fmla="*/ 17 w 28"/>
                <a:gd name="T13" fmla="*/ 162 h 163"/>
                <a:gd name="T14" fmla="*/ 21 w 28"/>
                <a:gd name="T15" fmla="*/ 159 h 163"/>
                <a:gd name="T16" fmla="*/ 21 w 28"/>
                <a:gd name="T17" fmla="*/ 156 h 163"/>
                <a:gd name="T18" fmla="*/ 17 w 28"/>
                <a:gd name="T19" fmla="*/ 162 h 1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8"/>
                <a:gd name="T31" fmla="*/ 0 h 163"/>
                <a:gd name="T32" fmla="*/ 28 w 28"/>
                <a:gd name="T33" fmla="*/ 163 h 1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8" h="163">
                  <a:moveTo>
                    <a:pt x="17" y="162"/>
                  </a:moveTo>
                  <a:lnTo>
                    <a:pt x="21" y="156"/>
                  </a:lnTo>
                  <a:lnTo>
                    <a:pt x="27" y="0"/>
                  </a:lnTo>
                  <a:lnTo>
                    <a:pt x="2" y="0"/>
                  </a:lnTo>
                  <a:lnTo>
                    <a:pt x="0" y="156"/>
                  </a:lnTo>
                  <a:lnTo>
                    <a:pt x="2" y="151"/>
                  </a:lnTo>
                  <a:lnTo>
                    <a:pt x="17" y="162"/>
                  </a:lnTo>
                  <a:lnTo>
                    <a:pt x="21" y="159"/>
                  </a:lnTo>
                  <a:lnTo>
                    <a:pt x="21" y="156"/>
                  </a:lnTo>
                  <a:lnTo>
                    <a:pt x="17" y="16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3" name="Freeform 17"/>
            <p:cNvSpPr>
              <a:spLocks/>
            </p:cNvSpPr>
            <p:nvPr/>
          </p:nvSpPr>
          <p:spPr bwMode="auto">
            <a:xfrm>
              <a:off x="1389" y="2036"/>
              <a:ext cx="69" cy="37"/>
            </a:xfrm>
            <a:custGeom>
              <a:avLst/>
              <a:gdLst>
                <a:gd name="T0" fmla="*/ 0 w 69"/>
                <a:gd name="T1" fmla="*/ 36 h 37"/>
                <a:gd name="T2" fmla="*/ 8 w 69"/>
                <a:gd name="T3" fmla="*/ 35 h 37"/>
                <a:gd name="T4" fmla="*/ 14 w 69"/>
                <a:gd name="T5" fmla="*/ 34 h 37"/>
                <a:gd name="T6" fmla="*/ 22 w 69"/>
                <a:gd name="T7" fmla="*/ 33 h 37"/>
                <a:gd name="T8" fmla="*/ 28 w 69"/>
                <a:gd name="T9" fmla="*/ 31 h 37"/>
                <a:gd name="T10" fmla="*/ 34 w 69"/>
                <a:gd name="T11" fmla="*/ 30 h 37"/>
                <a:gd name="T12" fmla="*/ 39 w 69"/>
                <a:gd name="T13" fmla="*/ 28 h 37"/>
                <a:gd name="T14" fmla="*/ 45 w 69"/>
                <a:gd name="T15" fmla="*/ 25 h 37"/>
                <a:gd name="T16" fmla="*/ 49 w 69"/>
                <a:gd name="T17" fmla="*/ 23 h 37"/>
                <a:gd name="T18" fmla="*/ 54 w 69"/>
                <a:gd name="T19" fmla="*/ 21 h 37"/>
                <a:gd name="T20" fmla="*/ 57 w 69"/>
                <a:gd name="T21" fmla="*/ 18 h 37"/>
                <a:gd name="T22" fmla="*/ 61 w 69"/>
                <a:gd name="T23" fmla="*/ 16 h 37"/>
                <a:gd name="T24" fmla="*/ 63 w 69"/>
                <a:gd name="T25" fmla="*/ 14 h 37"/>
                <a:gd name="T26" fmla="*/ 65 w 69"/>
                <a:gd name="T27" fmla="*/ 13 h 37"/>
                <a:gd name="T28" fmla="*/ 67 w 69"/>
                <a:gd name="T29" fmla="*/ 11 h 37"/>
                <a:gd name="T30" fmla="*/ 68 w 69"/>
                <a:gd name="T31" fmla="*/ 10 h 37"/>
                <a:gd name="T32" fmla="*/ 61 w 69"/>
                <a:gd name="T33" fmla="*/ 0 h 37"/>
                <a:gd name="T34" fmla="*/ 60 w 69"/>
                <a:gd name="T35" fmla="*/ 0 h 37"/>
                <a:gd name="T36" fmla="*/ 59 w 69"/>
                <a:gd name="T37" fmla="*/ 2 h 37"/>
                <a:gd name="T38" fmla="*/ 57 w 69"/>
                <a:gd name="T39" fmla="*/ 3 h 37"/>
                <a:gd name="T40" fmla="*/ 55 w 69"/>
                <a:gd name="T41" fmla="*/ 5 h 37"/>
                <a:gd name="T42" fmla="*/ 51 w 69"/>
                <a:gd name="T43" fmla="*/ 7 h 37"/>
                <a:gd name="T44" fmla="*/ 49 w 69"/>
                <a:gd name="T45" fmla="*/ 9 h 37"/>
                <a:gd name="T46" fmla="*/ 45 w 69"/>
                <a:gd name="T47" fmla="*/ 11 h 37"/>
                <a:gd name="T48" fmla="*/ 41 w 69"/>
                <a:gd name="T49" fmla="*/ 13 h 37"/>
                <a:gd name="T50" fmla="*/ 37 w 69"/>
                <a:gd name="T51" fmla="*/ 15 h 37"/>
                <a:gd name="T52" fmla="*/ 30 w 69"/>
                <a:gd name="T53" fmla="*/ 17 h 37"/>
                <a:gd name="T54" fmla="*/ 26 w 69"/>
                <a:gd name="T55" fmla="*/ 18 h 37"/>
                <a:gd name="T56" fmla="*/ 20 w 69"/>
                <a:gd name="T57" fmla="*/ 20 h 37"/>
                <a:gd name="T58" fmla="*/ 14 w 69"/>
                <a:gd name="T59" fmla="*/ 21 h 37"/>
                <a:gd name="T60" fmla="*/ 7 w 69"/>
                <a:gd name="T61" fmla="*/ 22 h 37"/>
                <a:gd name="T62" fmla="*/ 0 w 69"/>
                <a:gd name="T63" fmla="*/ 22 h 37"/>
                <a:gd name="T64" fmla="*/ 0 w 69"/>
                <a:gd name="T65" fmla="*/ 36 h 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9"/>
                <a:gd name="T100" fmla="*/ 0 h 37"/>
                <a:gd name="T101" fmla="*/ 69 w 69"/>
                <a:gd name="T102" fmla="*/ 37 h 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9" h="37">
                  <a:moveTo>
                    <a:pt x="0" y="36"/>
                  </a:moveTo>
                  <a:lnTo>
                    <a:pt x="8" y="35"/>
                  </a:lnTo>
                  <a:lnTo>
                    <a:pt x="14" y="34"/>
                  </a:lnTo>
                  <a:lnTo>
                    <a:pt x="22" y="33"/>
                  </a:lnTo>
                  <a:lnTo>
                    <a:pt x="28" y="31"/>
                  </a:lnTo>
                  <a:lnTo>
                    <a:pt x="34" y="30"/>
                  </a:lnTo>
                  <a:lnTo>
                    <a:pt x="39" y="28"/>
                  </a:lnTo>
                  <a:lnTo>
                    <a:pt x="45" y="25"/>
                  </a:lnTo>
                  <a:lnTo>
                    <a:pt x="49" y="23"/>
                  </a:lnTo>
                  <a:lnTo>
                    <a:pt x="54" y="21"/>
                  </a:lnTo>
                  <a:lnTo>
                    <a:pt x="57" y="18"/>
                  </a:lnTo>
                  <a:lnTo>
                    <a:pt x="61" y="16"/>
                  </a:lnTo>
                  <a:lnTo>
                    <a:pt x="63" y="14"/>
                  </a:lnTo>
                  <a:lnTo>
                    <a:pt x="65" y="13"/>
                  </a:lnTo>
                  <a:lnTo>
                    <a:pt x="67" y="11"/>
                  </a:lnTo>
                  <a:lnTo>
                    <a:pt x="68" y="10"/>
                  </a:lnTo>
                  <a:lnTo>
                    <a:pt x="61" y="0"/>
                  </a:lnTo>
                  <a:lnTo>
                    <a:pt x="60" y="0"/>
                  </a:lnTo>
                  <a:lnTo>
                    <a:pt x="59" y="2"/>
                  </a:lnTo>
                  <a:lnTo>
                    <a:pt x="57" y="3"/>
                  </a:lnTo>
                  <a:lnTo>
                    <a:pt x="55" y="5"/>
                  </a:lnTo>
                  <a:lnTo>
                    <a:pt x="51" y="7"/>
                  </a:lnTo>
                  <a:lnTo>
                    <a:pt x="49" y="9"/>
                  </a:lnTo>
                  <a:lnTo>
                    <a:pt x="45" y="11"/>
                  </a:lnTo>
                  <a:lnTo>
                    <a:pt x="41" y="13"/>
                  </a:lnTo>
                  <a:lnTo>
                    <a:pt x="37" y="15"/>
                  </a:lnTo>
                  <a:lnTo>
                    <a:pt x="30" y="17"/>
                  </a:lnTo>
                  <a:lnTo>
                    <a:pt x="26" y="18"/>
                  </a:lnTo>
                  <a:lnTo>
                    <a:pt x="20" y="20"/>
                  </a:lnTo>
                  <a:lnTo>
                    <a:pt x="14" y="21"/>
                  </a:lnTo>
                  <a:lnTo>
                    <a:pt x="7" y="22"/>
                  </a:lnTo>
                  <a:lnTo>
                    <a:pt x="0" y="22"/>
                  </a:lnTo>
                  <a:lnTo>
                    <a:pt x="0" y="36"/>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4" name="Freeform 18"/>
            <p:cNvSpPr>
              <a:spLocks/>
            </p:cNvSpPr>
            <p:nvPr/>
          </p:nvSpPr>
          <p:spPr bwMode="auto">
            <a:xfrm>
              <a:off x="1323" y="2035"/>
              <a:ext cx="67" cy="38"/>
            </a:xfrm>
            <a:custGeom>
              <a:avLst/>
              <a:gdLst>
                <a:gd name="T0" fmla="*/ 0 w 67"/>
                <a:gd name="T1" fmla="*/ 4 h 38"/>
                <a:gd name="T2" fmla="*/ 1 w 67"/>
                <a:gd name="T3" fmla="*/ 8 h 38"/>
                <a:gd name="T4" fmla="*/ 2 w 67"/>
                <a:gd name="T5" fmla="*/ 11 h 38"/>
                <a:gd name="T6" fmla="*/ 5 w 67"/>
                <a:gd name="T7" fmla="*/ 13 h 38"/>
                <a:gd name="T8" fmla="*/ 10 w 67"/>
                <a:gd name="T9" fmla="*/ 18 h 38"/>
                <a:gd name="T10" fmla="*/ 17 w 67"/>
                <a:gd name="T11" fmla="*/ 22 h 38"/>
                <a:gd name="T12" fmla="*/ 26 w 67"/>
                <a:gd name="T13" fmla="*/ 27 h 38"/>
                <a:gd name="T14" fmla="*/ 37 w 67"/>
                <a:gd name="T15" fmla="*/ 32 h 38"/>
                <a:gd name="T16" fmla="*/ 50 w 67"/>
                <a:gd name="T17" fmla="*/ 34 h 38"/>
                <a:gd name="T18" fmla="*/ 65 w 67"/>
                <a:gd name="T19" fmla="*/ 37 h 38"/>
                <a:gd name="T20" fmla="*/ 66 w 67"/>
                <a:gd name="T21" fmla="*/ 23 h 38"/>
                <a:gd name="T22" fmla="*/ 52 w 67"/>
                <a:gd name="T23" fmla="*/ 22 h 38"/>
                <a:gd name="T24" fmla="*/ 40 w 67"/>
                <a:gd name="T25" fmla="*/ 18 h 38"/>
                <a:gd name="T26" fmla="*/ 31 w 67"/>
                <a:gd name="T27" fmla="*/ 15 h 38"/>
                <a:gd name="T28" fmla="*/ 22 w 67"/>
                <a:gd name="T29" fmla="*/ 11 h 38"/>
                <a:gd name="T30" fmla="*/ 16 w 67"/>
                <a:gd name="T31" fmla="*/ 7 h 38"/>
                <a:gd name="T32" fmla="*/ 12 w 67"/>
                <a:gd name="T33" fmla="*/ 3 h 38"/>
                <a:gd name="T34" fmla="*/ 10 w 67"/>
                <a:gd name="T35" fmla="*/ 1 h 38"/>
                <a:gd name="T36" fmla="*/ 9 w 67"/>
                <a:gd name="T37" fmla="*/ 0 h 38"/>
                <a:gd name="T38" fmla="*/ 11 w 67"/>
                <a:gd name="T39" fmla="*/ 4 h 38"/>
                <a:gd name="T40" fmla="*/ 0 w 67"/>
                <a:gd name="T41" fmla="*/ 4 h 38"/>
                <a:gd name="T42" fmla="*/ 0 w 67"/>
                <a:gd name="T43" fmla="*/ 7 h 38"/>
                <a:gd name="T44" fmla="*/ 1 w 67"/>
                <a:gd name="T45" fmla="*/ 8 h 38"/>
                <a:gd name="T46" fmla="*/ 0 w 67"/>
                <a:gd name="T47" fmla="*/ 4 h 3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7"/>
                <a:gd name="T73" fmla="*/ 0 h 38"/>
                <a:gd name="T74" fmla="*/ 67 w 67"/>
                <a:gd name="T75" fmla="*/ 38 h 3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7" h="38">
                  <a:moveTo>
                    <a:pt x="0" y="4"/>
                  </a:moveTo>
                  <a:lnTo>
                    <a:pt x="1" y="8"/>
                  </a:lnTo>
                  <a:lnTo>
                    <a:pt x="2" y="11"/>
                  </a:lnTo>
                  <a:lnTo>
                    <a:pt x="5" y="13"/>
                  </a:lnTo>
                  <a:lnTo>
                    <a:pt x="10" y="18"/>
                  </a:lnTo>
                  <a:lnTo>
                    <a:pt x="17" y="22"/>
                  </a:lnTo>
                  <a:lnTo>
                    <a:pt x="26" y="27"/>
                  </a:lnTo>
                  <a:lnTo>
                    <a:pt x="37" y="32"/>
                  </a:lnTo>
                  <a:lnTo>
                    <a:pt x="50" y="34"/>
                  </a:lnTo>
                  <a:lnTo>
                    <a:pt x="65" y="37"/>
                  </a:lnTo>
                  <a:lnTo>
                    <a:pt x="66" y="23"/>
                  </a:lnTo>
                  <a:lnTo>
                    <a:pt x="52" y="22"/>
                  </a:lnTo>
                  <a:lnTo>
                    <a:pt x="40" y="18"/>
                  </a:lnTo>
                  <a:lnTo>
                    <a:pt x="31" y="15"/>
                  </a:lnTo>
                  <a:lnTo>
                    <a:pt x="22" y="11"/>
                  </a:lnTo>
                  <a:lnTo>
                    <a:pt x="16" y="7"/>
                  </a:lnTo>
                  <a:lnTo>
                    <a:pt x="12" y="3"/>
                  </a:lnTo>
                  <a:lnTo>
                    <a:pt x="10" y="1"/>
                  </a:lnTo>
                  <a:lnTo>
                    <a:pt x="9" y="0"/>
                  </a:lnTo>
                  <a:lnTo>
                    <a:pt x="11" y="4"/>
                  </a:lnTo>
                  <a:lnTo>
                    <a:pt x="0" y="4"/>
                  </a:lnTo>
                  <a:lnTo>
                    <a:pt x="0" y="7"/>
                  </a:lnTo>
                  <a:lnTo>
                    <a:pt x="1" y="8"/>
                  </a:lnTo>
                  <a:lnTo>
                    <a:pt x="0" y="4"/>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5" name="Freeform 19"/>
            <p:cNvSpPr>
              <a:spLocks/>
            </p:cNvSpPr>
            <p:nvPr/>
          </p:nvSpPr>
          <p:spPr bwMode="auto">
            <a:xfrm>
              <a:off x="1358" y="1909"/>
              <a:ext cx="27" cy="130"/>
            </a:xfrm>
            <a:custGeom>
              <a:avLst/>
              <a:gdLst>
                <a:gd name="T0" fmla="*/ 0 w 27"/>
                <a:gd name="T1" fmla="*/ 117 h 130"/>
                <a:gd name="T2" fmla="*/ 22 w 27"/>
                <a:gd name="T3" fmla="*/ 129 h 130"/>
                <a:gd name="T4" fmla="*/ 26 w 27"/>
                <a:gd name="T5" fmla="*/ 2 h 130"/>
                <a:gd name="T6" fmla="*/ 2 w 27"/>
                <a:gd name="T7" fmla="*/ 0 h 130"/>
                <a:gd name="T8" fmla="*/ 0 w 27"/>
                <a:gd name="T9" fmla="*/ 117 h 130"/>
                <a:gd name="T10" fmla="*/ 0 60000 65536"/>
                <a:gd name="T11" fmla="*/ 0 60000 65536"/>
                <a:gd name="T12" fmla="*/ 0 60000 65536"/>
                <a:gd name="T13" fmla="*/ 0 60000 65536"/>
                <a:gd name="T14" fmla="*/ 0 60000 65536"/>
                <a:gd name="T15" fmla="*/ 0 w 27"/>
                <a:gd name="T16" fmla="*/ 0 h 130"/>
                <a:gd name="T17" fmla="*/ 27 w 27"/>
                <a:gd name="T18" fmla="*/ 130 h 130"/>
              </a:gdLst>
              <a:ahLst/>
              <a:cxnLst>
                <a:cxn ang="T10">
                  <a:pos x="T0" y="T1"/>
                </a:cxn>
                <a:cxn ang="T11">
                  <a:pos x="T2" y="T3"/>
                </a:cxn>
                <a:cxn ang="T12">
                  <a:pos x="T4" y="T5"/>
                </a:cxn>
                <a:cxn ang="T13">
                  <a:pos x="T6" y="T7"/>
                </a:cxn>
                <a:cxn ang="T14">
                  <a:pos x="T8" y="T9"/>
                </a:cxn>
              </a:cxnLst>
              <a:rect l="T15" t="T16" r="T17" b="T18"/>
              <a:pathLst>
                <a:path w="27" h="130">
                  <a:moveTo>
                    <a:pt x="0" y="117"/>
                  </a:moveTo>
                  <a:lnTo>
                    <a:pt x="22" y="129"/>
                  </a:lnTo>
                  <a:lnTo>
                    <a:pt x="26" y="2"/>
                  </a:lnTo>
                  <a:lnTo>
                    <a:pt x="2" y="0"/>
                  </a:lnTo>
                  <a:lnTo>
                    <a:pt x="0" y="117"/>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6" name="Freeform 20"/>
            <p:cNvSpPr>
              <a:spLocks/>
            </p:cNvSpPr>
            <p:nvPr/>
          </p:nvSpPr>
          <p:spPr bwMode="auto">
            <a:xfrm>
              <a:off x="1431" y="1692"/>
              <a:ext cx="30" cy="64"/>
            </a:xfrm>
            <a:custGeom>
              <a:avLst/>
              <a:gdLst>
                <a:gd name="T0" fmla="*/ 29 w 30"/>
                <a:gd name="T1" fmla="*/ 61 h 64"/>
                <a:gd name="T2" fmla="*/ 6 w 30"/>
                <a:gd name="T3" fmla="*/ 63 h 64"/>
                <a:gd name="T4" fmla="*/ 0 w 30"/>
                <a:gd name="T5" fmla="*/ 0 h 64"/>
                <a:gd name="T6" fmla="*/ 5 w 30"/>
                <a:gd name="T7" fmla="*/ 0 h 64"/>
                <a:gd name="T8" fmla="*/ 29 w 30"/>
                <a:gd name="T9" fmla="*/ 61 h 64"/>
                <a:gd name="T10" fmla="*/ 0 60000 65536"/>
                <a:gd name="T11" fmla="*/ 0 60000 65536"/>
                <a:gd name="T12" fmla="*/ 0 60000 65536"/>
                <a:gd name="T13" fmla="*/ 0 60000 65536"/>
                <a:gd name="T14" fmla="*/ 0 60000 65536"/>
                <a:gd name="T15" fmla="*/ 0 w 30"/>
                <a:gd name="T16" fmla="*/ 0 h 64"/>
                <a:gd name="T17" fmla="*/ 30 w 30"/>
                <a:gd name="T18" fmla="*/ 64 h 64"/>
              </a:gdLst>
              <a:ahLst/>
              <a:cxnLst>
                <a:cxn ang="T10">
                  <a:pos x="T0" y="T1"/>
                </a:cxn>
                <a:cxn ang="T11">
                  <a:pos x="T2" y="T3"/>
                </a:cxn>
                <a:cxn ang="T12">
                  <a:pos x="T4" y="T5"/>
                </a:cxn>
                <a:cxn ang="T13">
                  <a:pos x="T6" y="T7"/>
                </a:cxn>
                <a:cxn ang="T14">
                  <a:pos x="T8" y="T9"/>
                </a:cxn>
              </a:cxnLst>
              <a:rect l="T15" t="T16" r="T17" b="T18"/>
              <a:pathLst>
                <a:path w="30" h="64">
                  <a:moveTo>
                    <a:pt x="29" y="61"/>
                  </a:moveTo>
                  <a:lnTo>
                    <a:pt x="6" y="63"/>
                  </a:lnTo>
                  <a:lnTo>
                    <a:pt x="0" y="0"/>
                  </a:lnTo>
                  <a:lnTo>
                    <a:pt x="5" y="0"/>
                  </a:lnTo>
                  <a:lnTo>
                    <a:pt x="29" y="61"/>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7" name="Freeform 21"/>
            <p:cNvSpPr>
              <a:spLocks/>
            </p:cNvSpPr>
            <p:nvPr/>
          </p:nvSpPr>
          <p:spPr bwMode="auto">
            <a:xfrm>
              <a:off x="1465" y="1692"/>
              <a:ext cx="32" cy="63"/>
            </a:xfrm>
            <a:custGeom>
              <a:avLst/>
              <a:gdLst>
                <a:gd name="T0" fmla="*/ 31 w 32"/>
                <a:gd name="T1" fmla="*/ 60 h 63"/>
                <a:gd name="T2" fmla="*/ 7 w 32"/>
                <a:gd name="T3" fmla="*/ 62 h 63"/>
                <a:gd name="T4" fmla="*/ 0 w 32"/>
                <a:gd name="T5" fmla="*/ 0 h 63"/>
                <a:gd name="T6" fmla="*/ 7 w 32"/>
                <a:gd name="T7" fmla="*/ 0 h 63"/>
                <a:gd name="T8" fmla="*/ 31 w 32"/>
                <a:gd name="T9" fmla="*/ 60 h 63"/>
                <a:gd name="T10" fmla="*/ 0 60000 65536"/>
                <a:gd name="T11" fmla="*/ 0 60000 65536"/>
                <a:gd name="T12" fmla="*/ 0 60000 65536"/>
                <a:gd name="T13" fmla="*/ 0 60000 65536"/>
                <a:gd name="T14" fmla="*/ 0 60000 65536"/>
                <a:gd name="T15" fmla="*/ 0 w 32"/>
                <a:gd name="T16" fmla="*/ 0 h 63"/>
                <a:gd name="T17" fmla="*/ 32 w 32"/>
                <a:gd name="T18" fmla="*/ 63 h 63"/>
              </a:gdLst>
              <a:ahLst/>
              <a:cxnLst>
                <a:cxn ang="T10">
                  <a:pos x="T0" y="T1"/>
                </a:cxn>
                <a:cxn ang="T11">
                  <a:pos x="T2" y="T3"/>
                </a:cxn>
                <a:cxn ang="T12">
                  <a:pos x="T4" y="T5"/>
                </a:cxn>
                <a:cxn ang="T13">
                  <a:pos x="T6" y="T7"/>
                </a:cxn>
                <a:cxn ang="T14">
                  <a:pos x="T8" y="T9"/>
                </a:cxn>
              </a:cxnLst>
              <a:rect l="T15" t="T16" r="T17" b="T18"/>
              <a:pathLst>
                <a:path w="32" h="63">
                  <a:moveTo>
                    <a:pt x="31" y="60"/>
                  </a:moveTo>
                  <a:lnTo>
                    <a:pt x="7" y="62"/>
                  </a:lnTo>
                  <a:lnTo>
                    <a:pt x="0" y="0"/>
                  </a:lnTo>
                  <a:lnTo>
                    <a:pt x="7" y="0"/>
                  </a:lnTo>
                  <a:lnTo>
                    <a:pt x="31" y="6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8" name="Freeform 22"/>
            <p:cNvSpPr>
              <a:spLocks/>
            </p:cNvSpPr>
            <p:nvPr/>
          </p:nvSpPr>
          <p:spPr bwMode="auto">
            <a:xfrm>
              <a:off x="1620" y="1709"/>
              <a:ext cx="48" cy="86"/>
            </a:xfrm>
            <a:custGeom>
              <a:avLst/>
              <a:gdLst>
                <a:gd name="T0" fmla="*/ 0 w 48"/>
                <a:gd name="T1" fmla="*/ 80 h 86"/>
                <a:gd name="T2" fmla="*/ 14 w 48"/>
                <a:gd name="T3" fmla="*/ 0 h 86"/>
                <a:gd name="T4" fmla="*/ 47 w 48"/>
                <a:gd name="T5" fmla="*/ 4 h 86"/>
                <a:gd name="T6" fmla="*/ 8 w 48"/>
                <a:gd name="T7" fmla="*/ 85 h 86"/>
                <a:gd name="T8" fmla="*/ 0 w 48"/>
                <a:gd name="T9" fmla="*/ 80 h 86"/>
                <a:gd name="T10" fmla="*/ 0 60000 65536"/>
                <a:gd name="T11" fmla="*/ 0 60000 65536"/>
                <a:gd name="T12" fmla="*/ 0 60000 65536"/>
                <a:gd name="T13" fmla="*/ 0 60000 65536"/>
                <a:gd name="T14" fmla="*/ 0 60000 65536"/>
                <a:gd name="T15" fmla="*/ 0 w 48"/>
                <a:gd name="T16" fmla="*/ 0 h 86"/>
                <a:gd name="T17" fmla="*/ 48 w 48"/>
                <a:gd name="T18" fmla="*/ 86 h 86"/>
              </a:gdLst>
              <a:ahLst/>
              <a:cxnLst>
                <a:cxn ang="T10">
                  <a:pos x="T0" y="T1"/>
                </a:cxn>
                <a:cxn ang="T11">
                  <a:pos x="T2" y="T3"/>
                </a:cxn>
                <a:cxn ang="T12">
                  <a:pos x="T4" y="T5"/>
                </a:cxn>
                <a:cxn ang="T13">
                  <a:pos x="T6" y="T7"/>
                </a:cxn>
                <a:cxn ang="T14">
                  <a:pos x="T8" y="T9"/>
                </a:cxn>
              </a:cxnLst>
              <a:rect l="T15" t="T16" r="T17" b="T18"/>
              <a:pathLst>
                <a:path w="48" h="86">
                  <a:moveTo>
                    <a:pt x="0" y="80"/>
                  </a:moveTo>
                  <a:lnTo>
                    <a:pt x="14" y="0"/>
                  </a:lnTo>
                  <a:lnTo>
                    <a:pt x="47" y="4"/>
                  </a:lnTo>
                  <a:lnTo>
                    <a:pt x="8" y="85"/>
                  </a:lnTo>
                  <a:lnTo>
                    <a:pt x="0" y="8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09" name="Freeform 23"/>
            <p:cNvSpPr>
              <a:spLocks/>
            </p:cNvSpPr>
            <p:nvPr/>
          </p:nvSpPr>
          <p:spPr bwMode="auto">
            <a:xfrm>
              <a:off x="1638" y="1733"/>
              <a:ext cx="69" cy="79"/>
            </a:xfrm>
            <a:custGeom>
              <a:avLst/>
              <a:gdLst>
                <a:gd name="T0" fmla="*/ 0 w 69"/>
                <a:gd name="T1" fmla="*/ 70 h 79"/>
                <a:gd name="T2" fmla="*/ 53 w 69"/>
                <a:gd name="T3" fmla="*/ 0 h 79"/>
                <a:gd name="T4" fmla="*/ 68 w 69"/>
                <a:gd name="T5" fmla="*/ 34 h 79"/>
                <a:gd name="T6" fmla="*/ 9 w 69"/>
                <a:gd name="T7" fmla="*/ 78 h 79"/>
                <a:gd name="T8" fmla="*/ 0 w 69"/>
                <a:gd name="T9" fmla="*/ 70 h 79"/>
                <a:gd name="T10" fmla="*/ 0 60000 65536"/>
                <a:gd name="T11" fmla="*/ 0 60000 65536"/>
                <a:gd name="T12" fmla="*/ 0 60000 65536"/>
                <a:gd name="T13" fmla="*/ 0 60000 65536"/>
                <a:gd name="T14" fmla="*/ 0 60000 65536"/>
                <a:gd name="T15" fmla="*/ 0 w 69"/>
                <a:gd name="T16" fmla="*/ 0 h 79"/>
                <a:gd name="T17" fmla="*/ 69 w 69"/>
                <a:gd name="T18" fmla="*/ 79 h 79"/>
              </a:gdLst>
              <a:ahLst/>
              <a:cxnLst>
                <a:cxn ang="T10">
                  <a:pos x="T0" y="T1"/>
                </a:cxn>
                <a:cxn ang="T11">
                  <a:pos x="T2" y="T3"/>
                </a:cxn>
                <a:cxn ang="T12">
                  <a:pos x="T4" y="T5"/>
                </a:cxn>
                <a:cxn ang="T13">
                  <a:pos x="T6" y="T7"/>
                </a:cxn>
                <a:cxn ang="T14">
                  <a:pos x="T8" y="T9"/>
                </a:cxn>
              </a:cxnLst>
              <a:rect l="T15" t="T16" r="T17" b="T18"/>
              <a:pathLst>
                <a:path w="69" h="79">
                  <a:moveTo>
                    <a:pt x="0" y="70"/>
                  </a:moveTo>
                  <a:lnTo>
                    <a:pt x="53" y="0"/>
                  </a:lnTo>
                  <a:lnTo>
                    <a:pt x="68" y="34"/>
                  </a:lnTo>
                  <a:lnTo>
                    <a:pt x="9" y="78"/>
                  </a:lnTo>
                  <a:lnTo>
                    <a:pt x="0" y="7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10" name="Freeform 24"/>
            <p:cNvSpPr>
              <a:spLocks/>
            </p:cNvSpPr>
            <p:nvPr/>
          </p:nvSpPr>
          <p:spPr bwMode="auto">
            <a:xfrm>
              <a:off x="1650" y="1794"/>
              <a:ext cx="61" cy="43"/>
            </a:xfrm>
            <a:custGeom>
              <a:avLst/>
              <a:gdLst>
                <a:gd name="T0" fmla="*/ 0 w 61"/>
                <a:gd name="T1" fmla="*/ 32 h 43"/>
                <a:gd name="T2" fmla="*/ 60 w 61"/>
                <a:gd name="T3" fmla="*/ 0 h 43"/>
                <a:gd name="T4" fmla="*/ 59 w 61"/>
                <a:gd name="T5" fmla="*/ 41 h 43"/>
                <a:gd name="T6" fmla="*/ 0 w 61"/>
                <a:gd name="T7" fmla="*/ 42 h 43"/>
                <a:gd name="T8" fmla="*/ 0 w 61"/>
                <a:gd name="T9" fmla="*/ 32 h 43"/>
                <a:gd name="T10" fmla="*/ 0 60000 65536"/>
                <a:gd name="T11" fmla="*/ 0 60000 65536"/>
                <a:gd name="T12" fmla="*/ 0 60000 65536"/>
                <a:gd name="T13" fmla="*/ 0 60000 65536"/>
                <a:gd name="T14" fmla="*/ 0 60000 65536"/>
                <a:gd name="T15" fmla="*/ 0 w 61"/>
                <a:gd name="T16" fmla="*/ 0 h 43"/>
                <a:gd name="T17" fmla="*/ 61 w 61"/>
                <a:gd name="T18" fmla="*/ 43 h 43"/>
              </a:gdLst>
              <a:ahLst/>
              <a:cxnLst>
                <a:cxn ang="T10">
                  <a:pos x="T0" y="T1"/>
                </a:cxn>
                <a:cxn ang="T11">
                  <a:pos x="T2" y="T3"/>
                </a:cxn>
                <a:cxn ang="T12">
                  <a:pos x="T4" y="T5"/>
                </a:cxn>
                <a:cxn ang="T13">
                  <a:pos x="T6" y="T7"/>
                </a:cxn>
                <a:cxn ang="T14">
                  <a:pos x="T8" y="T9"/>
                </a:cxn>
              </a:cxnLst>
              <a:rect l="T15" t="T16" r="T17" b="T18"/>
              <a:pathLst>
                <a:path w="61" h="43">
                  <a:moveTo>
                    <a:pt x="0" y="32"/>
                  </a:moveTo>
                  <a:lnTo>
                    <a:pt x="60" y="0"/>
                  </a:lnTo>
                  <a:lnTo>
                    <a:pt x="59" y="41"/>
                  </a:lnTo>
                  <a:lnTo>
                    <a:pt x="0" y="42"/>
                  </a:lnTo>
                  <a:lnTo>
                    <a:pt x="0" y="3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11" name="Freeform 25"/>
            <p:cNvSpPr>
              <a:spLocks/>
            </p:cNvSpPr>
            <p:nvPr/>
          </p:nvSpPr>
          <p:spPr bwMode="auto">
            <a:xfrm>
              <a:off x="1809" y="2211"/>
              <a:ext cx="49" cy="88"/>
            </a:xfrm>
            <a:custGeom>
              <a:avLst/>
              <a:gdLst>
                <a:gd name="T0" fmla="*/ 0 w 49"/>
                <a:gd name="T1" fmla="*/ 83 h 88"/>
                <a:gd name="T2" fmla="*/ 11 w 49"/>
                <a:gd name="T3" fmla="*/ 0 h 88"/>
                <a:gd name="T4" fmla="*/ 48 w 49"/>
                <a:gd name="T5" fmla="*/ 0 h 88"/>
                <a:gd name="T6" fmla="*/ 9 w 49"/>
                <a:gd name="T7" fmla="*/ 87 h 88"/>
                <a:gd name="T8" fmla="*/ 0 w 49"/>
                <a:gd name="T9" fmla="*/ 83 h 88"/>
                <a:gd name="T10" fmla="*/ 0 60000 65536"/>
                <a:gd name="T11" fmla="*/ 0 60000 65536"/>
                <a:gd name="T12" fmla="*/ 0 60000 65536"/>
                <a:gd name="T13" fmla="*/ 0 60000 65536"/>
                <a:gd name="T14" fmla="*/ 0 60000 65536"/>
                <a:gd name="T15" fmla="*/ 0 w 49"/>
                <a:gd name="T16" fmla="*/ 0 h 88"/>
                <a:gd name="T17" fmla="*/ 49 w 49"/>
                <a:gd name="T18" fmla="*/ 88 h 88"/>
              </a:gdLst>
              <a:ahLst/>
              <a:cxnLst>
                <a:cxn ang="T10">
                  <a:pos x="T0" y="T1"/>
                </a:cxn>
                <a:cxn ang="T11">
                  <a:pos x="T2" y="T3"/>
                </a:cxn>
                <a:cxn ang="T12">
                  <a:pos x="T4" y="T5"/>
                </a:cxn>
                <a:cxn ang="T13">
                  <a:pos x="T6" y="T7"/>
                </a:cxn>
                <a:cxn ang="T14">
                  <a:pos x="T8" y="T9"/>
                </a:cxn>
              </a:cxnLst>
              <a:rect l="T15" t="T16" r="T17" b="T18"/>
              <a:pathLst>
                <a:path w="49" h="88">
                  <a:moveTo>
                    <a:pt x="0" y="83"/>
                  </a:moveTo>
                  <a:lnTo>
                    <a:pt x="11" y="0"/>
                  </a:lnTo>
                  <a:lnTo>
                    <a:pt x="48" y="0"/>
                  </a:lnTo>
                  <a:lnTo>
                    <a:pt x="9" y="87"/>
                  </a:lnTo>
                  <a:lnTo>
                    <a:pt x="0" y="83"/>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12" name="Freeform 26"/>
            <p:cNvSpPr>
              <a:spLocks/>
            </p:cNvSpPr>
            <p:nvPr/>
          </p:nvSpPr>
          <p:spPr bwMode="auto">
            <a:xfrm>
              <a:off x="1828" y="2231"/>
              <a:ext cx="68" cy="78"/>
            </a:xfrm>
            <a:custGeom>
              <a:avLst/>
              <a:gdLst>
                <a:gd name="T0" fmla="*/ 0 w 68"/>
                <a:gd name="T1" fmla="*/ 69 h 78"/>
                <a:gd name="T2" fmla="*/ 46 w 68"/>
                <a:gd name="T3" fmla="*/ 0 h 78"/>
                <a:gd name="T4" fmla="*/ 67 w 68"/>
                <a:gd name="T5" fmla="*/ 30 h 78"/>
                <a:gd name="T6" fmla="*/ 9 w 68"/>
                <a:gd name="T7" fmla="*/ 77 h 78"/>
                <a:gd name="T8" fmla="*/ 0 w 68"/>
                <a:gd name="T9" fmla="*/ 69 h 78"/>
                <a:gd name="T10" fmla="*/ 0 60000 65536"/>
                <a:gd name="T11" fmla="*/ 0 60000 65536"/>
                <a:gd name="T12" fmla="*/ 0 60000 65536"/>
                <a:gd name="T13" fmla="*/ 0 60000 65536"/>
                <a:gd name="T14" fmla="*/ 0 60000 65536"/>
                <a:gd name="T15" fmla="*/ 0 w 68"/>
                <a:gd name="T16" fmla="*/ 0 h 78"/>
                <a:gd name="T17" fmla="*/ 68 w 68"/>
                <a:gd name="T18" fmla="*/ 78 h 78"/>
              </a:gdLst>
              <a:ahLst/>
              <a:cxnLst>
                <a:cxn ang="T10">
                  <a:pos x="T0" y="T1"/>
                </a:cxn>
                <a:cxn ang="T11">
                  <a:pos x="T2" y="T3"/>
                </a:cxn>
                <a:cxn ang="T12">
                  <a:pos x="T4" y="T5"/>
                </a:cxn>
                <a:cxn ang="T13">
                  <a:pos x="T6" y="T7"/>
                </a:cxn>
                <a:cxn ang="T14">
                  <a:pos x="T8" y="T9"/>
                </a:cxn>
              </a:cxnLst>
              <a:rect l="T15" t="T16" r="T17" b="T18"/>
              <a:pathLst>
                <a:path w="68" h="78">
                  <a:moveTo>
                    <a:pt x="0" y="69"/>
                  </a:moveTo>
                  <a:lnTo>
                    <a:pt x="46" y="0"/>
                  </a:lnTo>
                  <a:lnTo>
                    <a:pt x="67" y="30"/>
                  </a:lnTo>
                  <a:lnTo>
                    <a:pt x="9" y="77"/>
                  </a:lnTo>
                  <a:lnTo>
                    <a:pt x="0" y="69"/>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13" name="Freeform 27"/>
            <p:cNvSpPr>
              <a:spLocks/>
            </p:cNvSpPr>
            <p:nvPr/>
          </p:nvSpPr>
          <p:spPr bwMode="auto">
            <a:xfrm>
              <a:off x="1837" y="2294"/>
              <a:ext cx="62" cy="41"/>
            </a:xfrm>
            <a:custGeom>
              <a:avLst/>
              <a:gdLst>
                <a:gd name="T0" fmla="*/ 0 w 62"/>
                <a:gd name="T1" fmla="*/ 30 h 41"/>
                <a:gd name="T2" fmla="*/ 61 w 62"/>
                <a:gd name="T3" fmla="*/ 0 h 41"/>
                <a:gd name="T4" fmla="*/ 60 w 62"/>
                <a:gd name="T5" fmla="*/ 39 h 41"/>
                <a:gd name="T6" fmla="*/ 0 w 62"/>
                <a:gd name="T7" fmla="*/ 40 h 41"/>
                <a:gd name="T8" fmla="*/ 0 w 62"/>
                <a:gd name="T9" fmla="*/ 30 h 41"/>
                <a:gd name="T10" fmla="*/ 0 60000 65536"/>
                <a:gd name="T11" fmla="*/ 0 60000 65536"/>
                <a:gd name="T12" fmla="*/ 0 60000 65536"/>
                <a:gd name="T13" fmla="*/ 0 60000 65536"/>
                <a:gd name="T14" fmla="*/ 0 60000 65536"/>
                <a:gd name="T15" fmla="*/ 0 w 62"/>
                <a:gd name="T16" fmla="*/ 0 h 41"/>
                <a:gd name="T17" fmla="*/ 62 w 62"/>
                <a:gd name="T18" fmla="*/ 41 h 41"/>
              </a:gdLst>
              <a:ahLst/>
              <a:cxnLst>
                <a:cxn ang="T10">
                  <a:pos x="T0" y="T1"/>
                </a:cxn>
                <a:cxn ang="T11">
                  <a:pos x="T2" y="T3"/>
                </a:cxn>
                <a:cxn ang="T12">
                  <a:pos x="T4" y="T5"/>
                </a:cxn>
                <a:cxn ang="T13">
                  <a:pos x="T6" y="T7"/>
                </a:cxn>
                <a:cxn ang="T14">
                  <a:pos x="T8" y="T9"/>
                </a:cxn>
              </a:cxnLst>
              <a:rect l="T15" t="T16" r="T17" b="T18"/>
              <a:pathLst>
                <a:path w="62" h="41">
                  <a:moveTo>
                    <a:pt x="0" y="30"/>
                  </a:moveTo>
                  <a:lnTo>
                    <a:pt x="61" y="0"/>
                  </a:lnTo>
                  <a:lnTo>
                    <a:pt x="60" y="39"/>
                  </a:lnTo>
                  <a:lnTo>
                    <a:pt x="0" y="40"/>
                  </a:lnTo>
                  <a:lnTo>
                    <a:pt x="0" y="3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14" name="Freeform 28"/>
            <p:cNvSpPr>
              <a:spLocks/>
            </p:cNvSpPr>
            <p:nvPr/>
          </p:nvSpPr>
          <p:spPr bwMode="auto">
            <a:xfrm>
              <a:off x="1838" y="2352"/>
              <a:ext cx="63" cy="30"/>
            </a:xfrm>
            <a:custGeom>
              <a:avLst/>
              <a:gdLst>
                <a:gd name="T0" fmla="*/ 0 w 63"/>
                <a:gd name="T1" fmla="*/ 9 h 30"/>
                <a:gd name="T2" fmla="*/ 62 w 63"/>
                <a:gd name="T3" fmla="*/ 0 h 30"/>
                <a:gd name="T4" fmla="*/ 62 w 63"/>
                <a:gd name="T5" fmla="*/ 29 h 30"/>
                <a:gd name="T6" fmla="*/ 1 w 63"/>
                <a:gd name="T7" fmla="*/ 23 h 30"/>
                <a:gd name="T8" fmla="*/ 0 w 63"/>
                <a:gd name="T9" fmla="*/ 9 h 30"/>
                <a:gd name="T10" fmla="*/ 0 60000 65536"/>
                <a:gd name="T11" fmla="*/ 0 60000 65536"/>
                <a:gd name="T12" fmla="*/ 0 60000 65536"/>
                <a:gd name="T13" fmla="*/ 0 60000 65536"/>
                <a:gd name="T14" fmla="*/ 0 60000 65536"/>
                <a:gd name="T15" fmla="*/ 0 w 63"/>
                <a:gd name="T16" fmla="*/ 0 h 30"/>
                <a:gd name="T17" fmla="*/ 63 w 63"/>
                <a:gd name="T18" fmla="*/ 30 h 30"/>
              </a:gdLst>
              <a:ahLst/>
              <a:cxnLst>
                <a:cxn ang="T10">
                  <a:pos x="T0" y="T1"/>
                </a:cxn>
                <a:cxn ang="T11">
                  <a:pos x="T2" y="T3"/>
                </a:cxn>
                <a:cxn ang="T12">
                  <a:pos x="T4" y="T5"/>
                </a:cxn>
                <a:cxn ang="T13">
                  <a:pos x="T6" y="T7"/>
                </a:cxn>
                <a:cxn ang="T14">
                  <a:pos x="T8" y="T9"/>
                </a:cxn>
              </a:cxnLst>
              <a:rect l="T15" t="T16" r="T17" b="T18"/>
              <a:pathLst>
                <a:path w="63" h="30">
                  <a:moveTo>
                    <a:pt x="0" y="9"/>
                  </a:moveTo>
                  <a:lnTo>
                    <a:pt x="62" y="0"/>
                  </a:lnTo>
                  <a:lnTo>
                    <a:pt x="62" y="29"/>
                  </a:lnTo>
                  <a:lnTo>
                    <a:pt x="1" y="23"/>
                  </a:lnTo>
                  <a:lnTo>
                    <a:pt x="0" y="9"/>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15" name="Freeform 29"/>
            <p:cNvSpPr>
              <a:spLocks/>
            </p:cNvSpPr>
            <p:nvPr/>
          </p:nvSpPr>
          <p:spPr bwMode="auto">
            <a:xfrm>
              <a:off x="1838" y="2398"/>
              <a:ext cx="61" cy="30"/>
            </a:xfrm>
            <a:custGeom>
              <a:avLst/>
              <a:gdLst>
                <a:gd name="T0" fmla="*/ 0 w 61"/>
                <a:gd name="T1" fmla="*/ 9 h 30"/>
                <a:gd name="T2" fmla="*/ 60 w 61"/>
                <a:gd name="T3" fmla="*/ 0 h 30"/>
                <a:gd name="T4" fmla="*/ 60 w 61"/>
                <a:gd name="T5" fmla="*/ 29 h 30"/>
                <a:gd name="T6" fmla="*/ 1 w 61"/>
                <a:gd name="T7" fmla="*/ 23 h 30"/>
                <a:gd name="T8" fmla="*/ 0 w 61"/>
                <a:gd name="T9" fmla="*/ 9 h 30"/>
                <a:gd name="T10" fmla="*/ 0 60000 65536"/>
                <a:gd name="T11" fmla="*/ 0 60000 65536"/>
                <a:gd name="T12" fmla="*/ 0 60000 65536"/>
                <a:gd name="T13" fmla="*/ 0 60000 65536"/>
                <a:gd name="T14" fmla="*/ 0 60000 65536"/>
                <a:gd name="T15" fmla="*/ 0 w 61"/>
                <a:gd name="T16" fmla="*/ 0 h 30"/>
                <a:gd name="T17" fmla="*/ 61 w 61"/>
                <a:gd name="T18" fmla="*/ 30 h 30"/>
              </a:gdLst>
              <a:ahLst/>
              <a:cxnLst>
                <a:cxn ang="T10">
                  <a:pos x="T0" y="T1"/>
                </a:cxn>
                <a:cxn ang="T11">
                  <a:pos x="T2" y="T3"/>
                </a:cxn>
                <a:cxn ang="T12">
                  <a:pos x="T4" y="T5"/>
                </a:cxn>
                <a:cxn ang="T13">
                  <a:pos x="T6" y="T7"/>
                </a:cxn>
                <a:cxn ang="T14">
                  <a:pos x="T8" y="T9"/>
                </a:cxn>
              </a:cxnLst>
              <a:rect l="T15" t="T16" r="T17" b="T18"/>
              <a:pathLst>
                <a:path w="61" h="30">
                  <a:moveTo>
                    <a:pt x="0" y="9"/>
                  </a:moveTo>
                  <a:lnTo>
                    <a:pt x="60" y="0"/>
                  </a:lnTo>
                  <a:lnTo>
                    <a:pt x="60" y="29"/>
                  </a:lnTo>
                  <a:lnTo>
                    <a:pt x="1" y="23"/>
                  </a:lnTo>
                  <a:lnTo>
                    <a:pt x="0" y="9"/>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16" name="Freeform 30"/>
            <p:cNvSpPr>
              <a:spLocks/>
            </p:cNvSpPr>
            <p:nvPr/>
          </p:nvSpPr>
          <p:spPr bwMode="auto">
            <a:xfrm>
              <a:off x="1593" y="1663"/>
              <a:ext cx="24" cy="116"/>
            </a:xfrm>
            <a:custGeom>
              <a:avLst/>
              <a:gdLst>
                <a:gd name="T0" fmla="*/ 0 w 24"/>
                <a:gd name="T1" fmla="*/ 110 h 116"/>
                <a:gd name="T2" fmla="*/ 18 w 24"/>
                <a:gd name="T3" fmla="*/ 115 h 116"/>
                <a:gd name="T4" fmla="*/ 23 w 24"/>
                <a:gd name="T5" fmla="*/ 2 h 116"/>
                <a:gd name="T6" fmla="*/ 1 w 24"/>
                <a:gd name="T7" fmla="*/ 0 h 116"/>
                <a:gd name="T8" fmla="*/ 0 w 24"/>
                <a:gd name="T9" fmla="*/ 110 h 116"/>
                <a:gd name="T10" fmla="*/ 0 60000 65536"/>
                <a:gd name="T11" fmla="*/ 0 60000 65536"/>
                <a:gd name="T12" fmla="*/ 0 60000 65536"/>
                <a:gd name="T13" fmla="*/ 0 60000 65536"/>
                <a:gd name="T14" fmla="*/ 0 60000 65536"/>
                <a:gd name="T15" fmla="*/ 0 w 24"/>
                <a:gd name="T16" fmla="*/ 0 h 116"/>
                <a:gd name="T17" fmla="*/ 24 w 24"/>
                <a:gd name="T18" fmla="*/ 116 h 116"/>
              </a:gdLst>
              <a:ahLst/>
              <a:cxnLst>
                <a:cxn ang="T10">
                  <a:pos x="T0" y="T1"/>
                </a:cxn>
                <a:cxn ang="T11">
                  <a:pos x="T2" y="T3"/>
                </a:cxn>
                <a:cxn ang="T12">
                  <a:pos x="T4" y="T5"/>
                </a:cxn>
                <a:cxn ang="T13">
                  <a:pos x="T6" y="T7"/>
                </a:cxn>
                <a:cxn ang="T14">
                  <a:pos x="T8" y="T9"/>
                </a:cxn>
              </a:cxnLst>
              <a:rect l="T15" t="T16" r="T17" b="T18"/>
              <a:pathLst>
                <a:path w="24" h="116">
                  <a:moveTo>
                    <a:pt x="0" y="110"/>
                  </a:moveTo>
                  <a:lnTo>
                    <a:pt x="18" y="115"/>
                  </a:lnTo>
                  <a:lnTo>
                    <a:pt x="23" y="2"/>
                  </a:lnTo>
                  <a:lnTo>
                    <a:pt x="1" y="0"/>
                  </a:lnTo>
                  <a:lnTo>
                    <a:pt x="0" y="11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317" name="Freeform 31"/>
            <p:cNvSpPr>
              <a:spLocks/>
            </p:cNvSpPr>
            <p:nvPr/>
          </p:nvSpPr>
          <p:spPr bwMode="auto">
            <a:xfrm>
              <a:off x="1721" y="2181"/>
              <a:ext cx="30" cy="118"/>
            </a:xfrm>
            <a:custGeom>
              <a:avLst/>
              <a:gdLst>
                <a:gd name="T0" fmla="*/ 0 w 30"/>
                <a:gd name="T1" fmla="*/ 112 h 118"/>
                <a:gd name="T2" fmla="*/ 24 w 30"/>
                <a:gd name="T3" fmla="*/ 117 h 118"/>
                <a:gd name="T4" fmla="*/ 29 w 30"/>
                <a:gd name="T5" fmla="*/ 0 h 118"/>
                <a:gd name="T6" fmla="*/ 3 w 30"/>
                <a:gd name="T7" fmla="*/ 0 h 118"/>
                <a:gd name="T8" fmla="*/ 0 w 30"/>
                <a:gd name="T9" fmla="*/ 112 h 118"/>
                <a:gd name="T10" fmla="*/ 0 60000 65536"/>
                <a:gd name="T11" fmla="*/ 0 60000 65536"/>
                <a:gd name="T12" fmla="*/ 0 60000 65536"/>
                <a:gd name="T13" fmla="*/ 0 60000 65536"/>
                <a:gd name="T14" fmla="*/ 0 60000 65536"/>
                <a:gd name="T15" fmla="*/ 0 w 30"/>
                <a:gd name="T16" fmla="*/ 0 h 118"/>
                <a:gd name="T17" fmla="*/ 30 w 30"/>
                <a:gd name="T18" fmla="*/ 118 h 118"/>
              </a:gdLst>
              <a:ahLst/>
              <a:cxnLst>
                <a:cxn ang="T10">
                  <a:pos x="T0" y="T1"/>
                </a:cxn>
                <a:cxn ang="T11">
                  <a:pos x="T2" y="T3"/>
                </a:cxn>
                <a:cxn ang="T12">
                  <a:pos x="T4" y="T5"/>
                </a:cxn>
                <a:cxn ang="T13">
                  <a:pos x="T6" y="T7"/>
                </a:cxn>
                <a:cxn ang="T14">
                  <a:pos x="T8" y="T9"/>
                </a:cxn>
              </a:cxnLst>
              <a:rect l="T15" t="T16" r="T17" b="T18"/>
              <a:pathLst>
                <a:path w="30" h="118">
                  <a:moveTo>
                    <a:pt x="0" y="112"/>
                  </a:moveTo>
                  <a:lnTo>
                    <a:pt x="24" y="117"/>
                  </a:lnTo>
                  <a:lnTo>
                    <a:pt x="29" y="0"/>
                  </a:lnTo>
                  <a:lnTo>
                    <a:pt x="3" y="0"/>
                  </a:lnTo>
                  <a:lnTo>
                    <a:pt x="0" y="112"/>
                  </a:lnTo>
                </a:path>
              </a:pathLst>
            </a:custGeom>
            <a:solidFill>
              <a:srgbClr val="FFFFCC"/>
            </a:solidFill>
            <a:ln w="12700" cap="rnd" cmpd="sng">
              <a:noFill/>
              <a:prstDash val="solid"/>
              <a:round/>
              <a:headEnd type="none" w="med" len="med"/>
              <a:tailEnd type="none" w="med" len="med"/>
            </a:ln>
          </p:spPr>
          <p:txBody>
            <a:bodyPr/>
            <a:lstStyle/>
            <a:p>
              <a:endParaRPr lang="en-US" dirty="0"/>
            </a:p>
          </p:txBody>
        </p:sp>
      </p:grpSp>
      <p:sp>
        <p:nvSpPr>
          <p:cNvPr id="5129" name="Freeform 33"/>
          <p:cNvSpPr>
            <a:spLocks/>
          </p:cNvSpPr>
          <p:nvPr/>
        </p:nvSpPr>
        <p:spPr bwMode="auto">
          <a:xfrm>
            <a:off x="4857750" y="2447925"/>
            <a:ext cx="1268413" cy="1222375"/>
          </a:xfrm>
          <a:custGeom>
            <a:avLst/>
            <a:gdLst>
              <a:gd name="T0" fmla="*/ 2147483647 w 655"/>
              <a:gd name="T1" fmla="*/ 2147483647 h 1109"/>
              <a:gd name="T2" fmla="*/ 2147483647 w 655"/>
              <a:gd name="T3" fmla="*/ 2147483647 h 1109"/>
              <a:gd name="T4" fmla="*/ 2147483647 w 655"/>
              <a:gd name="T5" fmla="*/ 2147483647 h 1109"/>
              <a:gd name="T6" fmla="*/ 2147483647 w 655"/>
              <a:gd name="T7" fmla="*/ 2147483647 h 1109"/>
              <a:gd name="T8" fmla="*/ 2147483647 w 655"/>
              <a:gd name="T9" fmla="*/ 2147483647 h 1109"/>
              <a:gd name="T10" fmla="*/ 2147483647 w 655"/>
              <a:gd name="T11" fmla="*/ 2147483647 h 1109"/>
              <a:gd name="T12" fmla="*/ 2147483647 w 655"/>
              <a:gd name="T13" fmla="*/ 2147483647 h 1109"/>
              <a:gd name="T14" fmla="*/ 2147483647 w 655"/>
              <a:gd name="T15" fmla="*/ 0 h 1109"/>
              <a:gd name="T16" fmla="*/ 2147483647 w 655"/>
              <a:gd name="T17" fmla="*/ 2147483647 h 1109"/>
              <a:gd name="T18" fmla="*/ 2147483647 w 655"/>
              <a:gd name="T19" fmla="*/ 2147483647 h 1109"/>
              <a:gd name="T20" fmla="*/ 2147483647 w 655"/>
              <a:gd name="T21" fmla="*/ 2147483647 h 1109"/>
              <a:gd name="T22" fmla="*/ 2147483647 w 655"/>
              <a:gd name="T23" fmla="*/ 2147483647 h 1109"/>
              <a:gd name="T24" fmla="*/ 2147483647 w 655"/>
              <a:gd name="T25" fmla="*/ 2147483647 h 1109"/>
              <a:gd name="T26" fmla="*/ 2147483647 w 655"/>
              <a:gd name="T27" fmla="*/ 2147483647 h 1109"/>
              <a:gd name="T28" fmla="*/ 2147483647 w 655"/>
              <a:gd name="T29" fmla="*/ 2147483647 h 1109"/>
              <a:gd name="T30" fmla="*/ 2147483647 w 655"/>
              <a:gd name="T31" fmla="*/ 2147483647 h 1109"/>
              <a:gd name="T32" fmla="*/ 2147483647 w 655"/>
              <a:gd name="T33" fmla="*/ 2147483647 h 1109"/>
              <a:gd name="T34" fmla="*/ 2147483647 w 655"/>
              <a:gd name="T35" fmla="*/ 2147483647 h 1109"/>
              <a:gd name="T36" fmla="*/ 2147483647 w 655"/>
              <a:gd name="T37" fmla="*/ 2147483647 h 1109"/>
              <a:gd name="T38" fmla="*/ 2147483647 w 655"/>
              <a:gd name="T39" fmla="*/ 2147483647 h 1109"/>
              <a:gd name="T40" fmla="*/ 2147483647 w 655"/>
              <a:gd name="T41" fmla="*/ 2147483647 h 1109"/>
              <a:gd name="T42" fmla="*/ 2147483647 w 655"/>
              <a:gd name="T43" fmla="*/ 2147483647 h 1109"/>
              <a:gd name="T44" fmla="*/ 2147483647 w 655"/>
              <a:gd name="T45" fmla="*/ 2147483647 h 1109"/>
              <a:gd name="T46" fmla="*/ 2147483647 w 655"/>
              <a:gd name="T47" fmla="*/ 2147483647 h 1109"/>
              <a:gd name="T48" fmla="*/ 2147483647 w 655"/>
              <a:gd name="T49" fmla="*/ 2147483647 h 1109"/>
              <a:gd name="T50" fmla="*/ 2147483647 w 655"/>
              <a:gd name="T51" fmla="*/ 2147483647 h 1109"/>
              <a:gd name="T52" fmla="*/ 2147483647 w 655"/>
              <a:gd name="T53" fmla="*/ 2147483647 h 1109"/>
              <a:gd name="T54" fmla="*/ 2147483647 w 655"/>
              <a:gd name="T55" fmla="*/ 2147483647 h 1109"/>
              <a:gd name="T56" fmla="*/ 2147483647 w 655"/>
              <a:gd name="T57" fmla="*/ 2147483647 h 1109"/>
              <a:gd name="T58" fmla="*/ 2147483647 w 655"/>
              <a:gd name="T59" fmla="*/ 2147483647 h 1109"/>
              <a:gd name="T60" fmla="*/ 2147483647 w 655"/>
              <a:gd name="T61" fmla="*/ 2147483647 h 1109"/>
              <a:gd name="T62" fmla="*/ 2147483647 w 655"/>
              <a:gd name="T63" fmla="*/ 2147483647 h 1109"/>
              <a:gd name="T64" fmla="*/ 2147483647 w 655"/>
              <a:gd name="T65" fmla="*/ 2147483647 h 1109"/>
              <a:gd name="T66" fmla="*/ 2147483647 w 655"/>
              <a:gd name="T67" fmla="*/ 2147483647 h 1109"/>
              <a:gd name="T68" fmla="*/ 2147483647 w 655"/>
              <a:gd name="T69" fmla="*/ 2147483647 h 1109"/>
              <a:gd name="T70" fmla="*/ 2147483647 w 655"/>
              <a:gd name="T71" fmla="*/ 2147483647 h 1109"/>
              <a:gd name="T72" fmla="*/ 2147483647 w 655"/>
              <a:gd name="T73" fmla="*/ 2147483647 h 1109"/>
              <a:gd name="T74" fmla="*/ 2147483647 w 655"/>
              <a:gd name="T75" fmla="*/ 2147483647 h 1109"/>
              <a:gd name="T76" fmla="*/ 2147483647 w 655"/>
              <a:gd name="T77" fmla="*/ 2147483647 h 1109"/>
              <a:gd name="T78" fmla="*/ 2147483647 w 655"/>
              <a:gd name="T79" fmla="*/ 2147483647 h 1109"/>
              <a:gd name="T80" fmla="*/ 2147483647 w 655"/>
              <a:gd name="T81" fmla="*/ 2147483647 h 1109"/>
              <a:gd name="T82" fmla="*/ 2147483647 w 655"/>
              <a:gd name="T83" fmla="*/ 2147483647 h 1109"/>
              <a:gd name="T84" fmla="*/ 2147483647 w 655"/>
              <a:gd name="T85" fmla="*/ 2147483647 h 1109"/>
              <a:gd name="T86" fmla="*/ 2147483647 w 655"/>
              <a:gd name="T87" fmla="*/ 2147483647 h 1109"/>
              <a:gd name="T88" fmla="*/ 2147483647 w 655"/>
              <a:gd name="T89" fmla="*/ 2147483647 h 1109"/>
              <a:gd name="T90" fmla="*/ 2147483647 w 655"/>
              <a:gd name="T91" fmla="*/ 2147483647 h 1109"/>
              <a:gd name="T92" fmla="*/ 2147483647 w 655"/>
              <a:gd name="T93" fmla="*/ 2147483647 h 1109"/>
              <a:gd name="T94" fmla="*/ 2147483647 w 655"/>
              <a:gd name="T95" fmla="*/ 2147483647 h 1109"/>
              <a:gd name="T96" fmla="*/ 2147483647 w 655"/>
              <a:gd name="T97" fmla="*/ 2147483647 h 1109"/>
              <a:gd name="T98" fmla="*/ 2147483647 w 655"/>
              <a:gd name="T99" fmla="*/ 2147483647 h 1109"/>
              <a:gd name="T100" fmla="*/ 2147483647 w 655"/>
              <a:gd name="T101" fmla="*/ 2147483647 h 1109"/>
              <a:gd name="T102" fmla="*/ 2147483647 w 655"/>
              <a:gd name="T103" fmla="*/ 2147483647 h 1109"/>
              <a:gd name="T104" fmla="*/ 2147483647 w 655"/>
              <a:gd name="T105" fmla="*/ 2147483647 h 1109"/>
              <a:gd name="T106" fmla="*/ 2147483647 w 655"/>
              <a:gd name="T107" fmla="*/ 2147483647 h 1109"/>
              <a:gd name="T108" fmla="*/ 2147483647 w 655"/>
              <a:gd name="T109" fmla="*/ 2147483647 h 1109"/>
              <a:gd name="T110" fmla="*/ 2147483647 w 655"/>
              <a:gd name="T111" fmla="*/ 2147483647 h 1109"/>
              <a:gd name="T112" fmla="*/ 2147483647 w 655"/>
              <a:gd name="T113" fmla="*/ 2147483647 h 1109"/>
              <a:gd name="T114" fmla="*/ 2147483647 w 655"/>
              <a:gd name="T115" fmla="*/ 2147483647 h 1109"/>
              <a:gd name="T116" fmla="*/ 2147483647 w 655"/>
              <a:gd name="T117" fmla="*/ 2147483647 h 11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55"/>
              <a:gd name="T178" fmla="*/ 0 h 1109"/>
              <a:gd name="T179" fmla="*/ 655 w 655"/>
              <a:gd name="T180" fmla="*/ 1109 h 11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55" h="1109">
                <a:moveTo>
                  <a:pt x="654" y="736"/>
                </a:moveTo>
                <a:lnTo>
                  <a:pt x="647" y="161"/>
                </a:lnTo>
                <a:lnTo>
                  <a:pt x="647" y="160"/>
                </a:lnTo>
                <a:lnTo>
                  <a:pt x="647" y="156"/>
                </a:lnTo>
                <a:lnTo>
                  <a:pt x="647" y="153"/>
                </a:lnTo>
                <a:lnTo>
                  <a:pt x="647" y="147"/>
                </a:lnTo>
                <a:lnTo>
                  <a:pt x="647" y="141"/>
                </a:lnTo>
                <a:lnTo>
                  <a:pt x="646" y="136"/>
                </a:lnTo>
                <a:lnTo>
                  <a:pt x="645" y="129"/>
                </a:lnTo>
                <a:lnTo>
                  <a:pt x="644" y="122"/>
                </a:lnTo>
                <a:lnTo>
                  <a:pt x="642" y="113"/>
                </a:lnTo>
                <a:lnTo>
                  <a:pt x="641" y="103"/>
                </a:lnTo>
                <a:lnTo>
                  <a:pt x="638" y="94"/>
                </a:lnTo>
                <a:lnTo>
                  <a:pt x="635" y="85"/>
                </a:lnTo>
                <a:lnTo>
                  <a:pt x="631" y="76"/>
                </a:lnTo>
                <a:lnTo>
                  <a:pt x="626" y="68"/>
                </a:lnTo>
                <a:lnTo>
                  <a:pt x="621" y="56"/>
                </a:lnTo>
                <a:lnTo>
                  <a:pt x="616" y="49"/>
                </a:lnTo>
                <a:lnTo>
                  <a:pt x="610" y="43"/>
                </a:lnTo>
                <a:lnTo>
                  <a:pt x="603" y="39"/>
                </a:lnTo>
                <a:lnTo>
                  <a:pt x="596" y="36"/>
                </a:lnTo>
                <a:lnTo>
                  <a:pt x="588" y="33"/>
                </a:lnTo>
                <a:lnTo>
                  <a:pt x="580" y="32"/>
                </a:lnTo>
                <a:lnTo>
                  <a:pt x="572" y="32"/>
                </a:lnTo>
                <a:lnTo>
                  <a:pt x="563" y="32"/>
                </a:lnTo>
                <a:lnTo>
                  <a:pt x="556" y="32"/>
                </a:lnTo>
                <a:lnTo>
                  <a:pt x="549" y="33"/>
                </a:lnTo>
                <a:lnTo>
                  <a:pt x="541" y="34"/>
                </a:lnTo>
                <a:lnTo>
                  <a:pt x="535" y="34"/>
                </a:lnTo>
                <a:lnTo>
                  <a:pt x="530" y="35"/>
                </a:lnTo>
                <a:lnTo>
                  <a:pt x="527" y="38"/>
                </a:lnTo>
                <a:lnTo>
                  <a:pt x="524" y="38"/>
                </a:lnTo>
                <a:lnTo>
                  <a:pt x="375" y="41"/>
                </a:lnTo>
                <a:lnTo>
                  <a:pt x="372" y="5"/>
                </a:lnTo>
                <a:lnTo>
                  <a:pt x="371" y="5"/>
                </a:lnTo>
                <a:lnTo>
                  <a:pt x="367" y="4"/>
                </a:lnTo>
                <a:lnTo>
                  <a:pt x="363" y="3"/>
                </a:lnTo>
                <a:lnTo>
                  <a:pt x="356" y="2"/>
                </a:lnTo>
                <a:lnTo>
                  <a:pt x="349" y="1"/>
                </a:lnTo>
                <a:lnTo>
                  <a:pt x="340" y="0"/>
                </a:lnTo>
                <a:lnTo>
                  <a:pt x="331" y="0"/>
                </a:lnTo>
                <a:lnTo>
                  <a:pt x="319" y="0"/>
                </a:lnTo>
                <a:lnTo>
                  <a:pt x="309" y="0"/>
                </a:lnTo>
                <a:lnTo>
                  <a:pt x="297" y="1"/>
                </a:lnTo>
                <a:lnTo>
                  <a:pt x="286" y="3"/>
                </a:lnTo>
                <a:lnTo>
                  <a:pt x="277" y="6"/>
                </a:lnTo>
                <a:lnTo>
                  <a:pt x="266" y="12"/>
                </a:lnTo>
                <a:lnTo>
                  <a:pt x="258" y="18"/>
                </a:lnTo>
                <a:lnTo>
                  <a:pt x="250" y="25"/>
                </a:lnTo>
                <a:lnTo>
                  <a:pt x="243" y="33"/>
                </a:lnTo>
                <a:lnTo>
                  <a:pt x="235" y="47"/>
                </a:lnTo>
                <a:lnTo>
                  <a:pt x="230" y="62"/>
                </a:lnTo>
                <a:lnTo>
                  <a:pt x="225" y="77"/>
                </a:lnTo>
                <a:lnTo>
                  <a:pt x="220" y="92"/>
                </a:lnTo>
                <a:lnTo>
                  <a:pt x="218" y="107"/>
                </a:lnTo>
                <a:lnTo>
                  <a:pt x="214" y="124"/>
                </a:lnTo>
                <a:lnTo>
                  <a:pt x="213" y="138"/>
                </a:lnTo>
                <a:lnTo>
                  <a:pt x="211" y="153"/>
                </a:lnTo>
                <a:lnTo>
                  <a:pt x="211" y="167"/>
                </a:lnTo>
                <a:lnTo>
                  <a:pt x="211" y="180"/>
                </a:lnTo>
                <a:lnTo>
                  <a:pt x="211" y="192"/>
                </a:lnTo>
                <a:lnTo>
                  <a:pt x="211" y="200"/>
                </a:lnTo>
                <a:lnTo>
                  <a:pt x="211" y="210"/>
                </a:lnTo>
                <a:lnTo>
                  <a:pt x="212" y="215"/>
                </a:lnTo>
                <a:lnTo>
                  <a:pt x="213" y="219"/>
                </a:lnTo>
                <a:lnTo>
                  <a:pt x="213" y="221"/>
                </a:lnTo>
                <a:lnTo>
                  <a:pt x="214" y="370"/>
                </a:lnTo>
                <a:lnTo>
                  <a:pt x="215" y="371"/>
                </a:lnTo>
                <a:lnTo>
                  <a:pt x="220" y="375"/>
                </a:lnTo>
                <a:lnTo>
                  <a:pt x="225" y="378"/>
                </a:lnTo>
                <a:lnTo>
                  <a:pt x="233" y="383"/>
                </a:lnTo>
                <a:lnTo>
                  <a:pt x="242" y="387"/>
                </a:lnTo>
                <a:lnTo>
                  <a:pt x="253" y="392"/>
                </a:lnTo>
                <a:lnTo>
                  <a:pt x="267" y="393"/>
                </a:lnTo>
                <a:lnTo>
                  <a:pt x="282" y="395"/>
                </a:lnTo>
                <a:lnTo>
                  <a:pt x="297" y="394"/>
                </a:lnTo>
                <a:lnTo>
                  <a:pt x="310" y="392"/>
                </a:lnTo>
                <a:lnTo>
                  <a:pt x="322" y="388"/>
                </a:lnTo>
                <a:lnTo>
                  <a:pt x="331" y="384"/>
                </a:lnTo>
                <a:lnTo>
                  <a:pt x="339" y="379"/>
                </a:lnTo>
                <a:lnTo>
                  <a:pt x="344" y="376"/>
                </a:lnTo>
                <a:lnTo>
                  <a:pt x="347" y="373"/>
                </a:lnTo>
                <a:lnTo>
                  <a:pt x="348" y="372"/>
                </a:lnTo>
                <a:lnTo>
                  <a:pt x="348" y="371"/>
                </a:lnTo>
                <a:lnTo>
                  <a:pt x="348" y="368"/>
                </a:lnTo>
                <a:lnTo>
                  <a:pt x="348" y="363"/>
                </a:lnTo>
                <a:lnTo>
                  <a:pt x="348" y="358"/>
                </a:lnTo>
                <a:lnTo>
                  <a:pt x="348" y="350"/>
                </a:lnTo>
                <a:lnTo>
                  <a:pt x="348" y="342"/>
                </a:lnTo>
                <a:lnTo>
                  <a:pt x="347" y="333"/>
                </a:lnTo>
                <a:lnTo>
                  <a:pt x="347" y="324"/>
                </a:lnTo>
                <a:lnTo>
                  <a:pt x="347" y="312"/>
                </a:lnTo>
                <a:lnTo>
                  <a:pt x="347" y="304"/>
                </a:lnTo>
                <a:lnTo>
                  <a:pt x="346" y="295"/>
                </a:lnTo>
                <a:lnTo>
                  <a:pt x="347" y="285"/>
                </a:lnTo>
                <a:lnTo>
                  <a:pt x="346" y="275"/>
                </a:lnTo>
                <a:lnTo>
                  <a:pt x="346" y="268"/>
                </a:lnTo>
                <a:lnTo>
                  <a:pt x="347" y="260"/>
                </a:lnTo>
                <a:lnTo>
                  <a:pt x="347" y="255"/>
                </a:lnTo>
                <a:lnTo>
                  <a:pt x="349" y="242"/>
                </a:lnTo>
                <a:lnTo>
                  <a:pt x="354" y="233"/>
                </a:lnTo>
                <a:lnTo>
                  <a:pt x="358" y="227"/>
                </a:lnTo>
                <a:lnTo>
                  <a:pt x="364" y="223"/>
                </a:lnTo>
                <a:lnTo>
                  <a:pt x="370" y="221"/>
                </a:lnTo>
                <a:lnTo>
                  <a:pt x="374" y="220"/>
                </a:lnTo>
                <a:lnTo>
                  <a:pt x="378" y="221"/>
                </a:lnTo>
                <a:lnTo>
                  <a:pt x="379" y="221"/>
                </a:lnTo>
                <a:lnTo>
                  <a:pt x="380" y="219"/>
                </a:lnTo>
                <a:lnTo>
                  <a:pt x="380" y="215"/>
                </a:lnTo>
                <a:lnTo>
                  <a:pt x="380" y="210"/>
                </a:lnTo>
                <a:lnTo>
                  <a:pt x="379" y="203"/>
                </a:lnTo>
                <a:lnTo>
                  <a:pt x="380" y="196"/>
                </a:lnTo>
                <a:lnTo>
                  <a:pt x="381" y="190"/>
                </a:lnTo>
                <a:lnTo>
                  <a:pt x="382" y="186"/>
                </a:lnTo>
                <a:lnTo>
                  <a:pt x="384" y="185"/>
                </a:lnTo>
                <a:lnTo>
                  <a:pt x="393" y="184"/>
                </a:lnTo>
                <a:lnTo>
                  <a:pt x="404" y="184"/>
                </a:lnTo>
                <a:lnTo>
                  <a:pt x="415" y="184"/>
                </a:lnTo>
                <a:lnTo>
                  <a:pt x="426" y="183"/>
                </a:lnTo>
                <a:lnTo>
                  <a:pt x="440" y="183"/>
                </a:lnTo>
                <a:lnTo>
                  <a:pt x="452" y="183"/>
                </a:lnTo>
                <a:lnTo>
                  <a:pt x="464" y="183"/>
                </a:lnTo>
                <a:lnTo>
                  <a:pt x="477" y="182"/>
                </a:lnTo>
                <a:lnTo>
                  <a:pt x="488" y="182"/>
                </a:lnTo>
                <a:lnTo>
                  <a:pt x="500" y="182"/>
                </a:lnTo>
                <a:lnTo>
                  <a:pt x="510" y="182"/>
                </a:lnTo>
                <a:lnTo>
                  <a:pt x="519" y="183"/>
                </a:lnTo>
                <a:lnTo>
                  <a:pt x="526" y="182"/>
                </a:lnTo>
                <a:lnTo>
                  <a:pt x="531" y="182"/>
                </a:lnTo>
                <a:lnTo>
                  <a:pt x="534" y="182"/>
                </a:lnTo>
                <a:lnTo>
                  <a:pt x="536" y="183"/>
                </a:lnTo>
                <a:lnTo>
                  <a:pt x="537" y="182"/>
                </a:lnTo>
                <a:lnTo>
                  <a:pt x="538" y="182"/>
                </a:lnTo>
                <a:lnTo>
                  <a:pt x="540" y="181"/>
                </a:lnTo>
                <a:lnTo>
                  <a:pt x="543" y="182"/>
                </a:lnTo>
                <a:lnTo>
                  <a:pt x="546" y="183"/>
                </a:lnTo>
                <a:lnTo>
                  <a:pt x="548" y="186"/>
                </a:lnTo>
                <a:lnTo>
                  <a:pt x="550" y="193"/>
                </a:lnTo>
                <a:lnTo>
                  <a:pt x="551" y="203"/>
                </a:lnTo>
                <a:lnTo>
                  <a:pt x="551" y="206"/>
                </a:lnTo>
                <a:lnTo>
                  <a:pt x="550" y="212"/>
                </a:lnTo>
                <a:lnTo>
                  <a:pt x="550" y="221"/>
                </a:lnTo>
                <a:lnTo>
                  <a:pt x="551" y="230"/>
                </a:lnTo>
                <a:lnTo>
                  <a:pt x="551" y="242"/>
                </a:lnTo>
                <a:lnTo>
                  <a:pt x="551" y="255"/>
                </a:lnTo>
                <a:lnTo>
                  <a:pt x="551" y="268"/>
                </a:lnTo>
                <a:lnTo>
                  <a:pt x="551" y="286"/>
                </a:lnTo>
                <a:lnTo>
                  <a:pt x="551" y="302"/>
                </a:lnTo>
                <a:lnTo>
                  <a:pt x="552" y="319"/>
                </a:lnTo>
                <a:lnTo>
                  <a:pt x="552" y="338"/>
                </a:lnTo>
                <a:lnTo>
                  <a:pt x="552" y="357"/>
                </a:lnTo>
                <a:lnTo>
                  <a:pt x="552" y="377"/>
                </a:lnTo>
                <a:lnTo>
                  <a:pt x="552" y="398"/>
                </a:lnTo>
                <a:lnTo>
                  <a:pt x="553" y="417"/>
                </a:lnTo>
                <a:lnTo>
                  <a:pt x="553" y="439"/>
                </a:lnTo>
                <a:lnTo>
                  <a:pt x="553" y="460"/>
                </a:lnTo>
                <a:lnTo>
                  <a:pt x="554" y="480"/>
                </a:lnTo>
                <a:lnTo>
                  <a:pt x="554" y="500"/>
                </a:lnTo>
                <a:lnTo>
                  <a:pt x="554" y="521"/>
                </a:lnTo>
                <a:lnTo>
                  <a:pt x="554" y="540"/>
                </a:lnTo>
                <a:lnTo>
                  <a:pt x="555" y="559"/>
                </a:lnTo>
                <a:lnTo>
                  <a:pt x="555" y="578"/>
                </a:lnTo>
                <a:lnTo>
                  <a:pt x="555" y="594"/>
                </a:lnTo>
                <a:lnTo>
                  <a:pt x="555" y="610"/>
                </a:lnTo>
                <a:lnTo>
                  <a:pt x="555" y="625"/>
                </a:lnTo>
                <a:lnTo>
                  <a:pt x="556" y="638"/>
                </a:lnTo>
                <a:lnTo>
                  <a:pt x="555" y="649"/>
                </a:lnTo>
                <a:lnTo>
                  <a:pt x="555" y="660"/>
                </a:lnTo>
                <a:lnTo>
                  <a:pt x="555" y="668"/>
                </a:lnTo>
                <a:lnTo>
                  <a:pt x="555" y="675"/>
                </a:lnTo>
                <a:lnTo>
                  <a:pt x="555" y="679"/>
                </a:lnTo>
                <a:lnTo>
                  <a:pt x="555" y="691"/>
                </a:lnTo>
                <a:lnTo>
                  <a:pt x="554" y="700"/>
                </a:lnTo>
                <a:lnTo>
                  <a:pt x="551" y="707"/>
                </a:lnTo>
                <a:lnTo>
                  <a:pt x="547" y="714"/>
                </a:lnTo>
                <a:lnTo>
                  <a:pt x="542" y="720"/>
                </a:lnTo>
                <a:lnTo>
                  <a:pt x="538" y="723"/>
                </a:lnTo>
                <a:lnTo>
                  <a:pt x="532" y="724"/>
                </a:lnTo>
                <a:lnTo>
                  <a:pt x="526" y="727"/>
                </a:lnTo>
                <a:lnTo>
                  <a:pt x="520" y="727"/>
                </a:lnTo>
                <a:lnTo>
                  <a:pt x="509" y="727"/>
                </a:lnTo>
                <a:lnTo>
                  <a:pt x="493" y="727"/>
                </a:lnTo>
                <a:lnTo>
                  <a:pt x="473" y="727"/>
                </a:lnTo>
                <a:lnTo>
                  <a:pt x="451" y="728"/>
                </a:lnTo>
                <a:lnTo>
                  <a:pt x="425" y="728"/>
                </a:lnTo>
                <a:lnTo>
                  <a:pt x="399" y="729"/>
                </a:lnTo>
                <a:lnTo>
                  <a:pt x="372" y="730"/>
                </a:lnTo>
                <a:lnTo>
                  <a:pt x="346" y="731"/>
                </a:lnTo>
                <a:lnTo>
                  <a:pt x="320" y="731"/>
                </a:lnTo>
                <a:lnTo>
                  <a:pt x="295" y="732"/>
                </a:lnTo>
                <a:lnTo>
                  <a:pt x="274" y="732"/>
                </a:lnTo>
                <a:lnTo>
                  <a:pt x="256" y="734"/>
                </a:lnTo>
                <a:lnTo>
                  <a:pt x="243" y="734"/>
                </a:lnTo>
                <a:lnTo>
                  <a:pt x="234" y="734"/>
                </a:lnTo>
                <a:lnTo>
                  <a:pt x="231" y="734"/>
                </a:lnTo>
                <a:lnTo>
                  <a:pt x="230" y="704"/>
                </a:lnTo>
                <a:lnTo>
                  <a:pt x="229" y="704"/>
                </a:lnTo>
                <a:lnTo>
                  <a:pt x="225" y="704"/>
                </a:lnTo>
                <a:lnTo>
                  <a:pt x="220" y="704"/>
                </a:lnTo>
                <a:lnTo>
                  <a:pt x="211" y="705"/>
                </a:lnTo>
                <a:lnTo>
                  <a:pt x="204" y="705"/>
                </a:lnTo>
                <a:lnTo>
                  <a:pt x="193" y="705"/>
                </a:lnTo>
                <a:lnTo>
                  <a:pt x="183" y="706"/>
                </a:lnTo>
                <a:lnTo>
                  <a:pt x="171" y="706"/>
                </a:lnTo>
                <a:lnTo>
                  <a:pt x="160" y="707"/>
                </a:lnTo>
                <a:lnTo>
                  <a:pt x="148" y="706"/>
                </a:lnTo>
                <a:lnTo>
                  <a:pt x="137" y="707"/>
                </a:lnTo>
                <a:lnTo>
                  <a:pt x="127" y="707"/>
                </a:lnTo>
                <a:lnTo>
                  <a:pt x="118" y="708"/>
                </a:lnTo>
                <a:lnTo>
                  <a:pt x="110" y="708"/>
                </a:lnTo>
                <a:lnTo>
                  <a:pt x="102" y="708"/>
                </a:lnTo>
                <a:lnTo>
                  <a:pt x="98" y="708"/>
                </a:lnTo>
                <a:lnTo>
                  <a:pt x="89" y="707"/>
                </a:lnTo>
                <a:lnTo>
                  <a:pt x="80" y="708"/>
                </a:lnTo>
                <a:lnTo>
                  <a:pt x="72" y="709"/>
                </a:lnTo>
                <a:lnTo>
                  <a:pt x="64" y="710"/>
                </a:lnTo>
                <a:lnTo>
                  <a:pt x="55" y="714"/>
                </a:lnTo>
                <a:lnTo>
                  <a:pt x="47" y="719"/>
                </a:lnTo>
                <a:lnTo>
                  <a:pt x="39" y="723"/>
                </a:lnTo>
                <a:lnTo>
                  <a:pt x="32" y="729"/>
                </a:lnTo>
                <a:lnTo>
                  <a:pt x="24" y="738"/>
                </a:lnTo>
                <a:lnTo>
                  <a:pt x="18" y="745"/>
                </a:lnTo>
                <a:lnTo>
                  <a:pt x="12" y="755"/>
                </a:lnTo>
                <a:lnTo>
                  <a:pt x="7" y="768"/>
                </a:lnTo>
                <a:lnTo>
                  <a:pt x="4" y="782"/>
                </a:lnTo>
                <a:lnTo>
                  <a:pt x="1" y="797"/>
                </a:lnTo>
                <a:lnTo>
                  <a:pt x="0" y="814"/>
                </a:lnTo>
                <a:lnTo>
                  <a:pt x="0" y="833"/>
                </a:lnTo>
                <a:lnTo>
                  <a:pt x="2" y="1090"/>
                </a:lnTo>
                <a:lnTo>
                  <a:pt x="4" y="1091"/>
                </a:lnTo>
                <a:lnTo>
                  <a:pt x="6" y="1092"/>
                </a:lnTo>
                <a:lnTo>
                  <a:pt x="11" y="1096"/>
                </a:lnTo>
                <a:lnTo>
                  <a:pt x="19" y="1098"/>
                </a:lnTo>
                <a:lnTo>
                  <a:pt x="29" y="1102"/>
                </a:lnTo>
                <a:lnTo>
                  <a:pt x="40" y="1105"/>
                </a:lnTo>
                <a:lnTo>
                  <a:pt x="53" y="1106"/>
                </a:lnTo>
                <a:lnTo>
                  <a:pt x="70" y="1108"/>
                </a:lnTo>
                <a:lnTo>
                  <a:pt x="87" y="1108"/>
                </a:lnTo>
                <a:lnTo>
                  <a:pt x="103" y="1105"/>
                </a:lnTo>
                <a:lnTo>
                  <a:pt x="118" y="1102"/>
                </a:lnTo>
                <a:lnTo>
                  <a:pt x="130" y="1098"/>
                </a:lnTo>
                <a:lnTo>
                  <a:pt x="140" y="1094"/>
                </a:lnTo>
                <a:lnTo>
                  <a:pt x="148" y="1089"/>
                </a:lnTo>
                <a:lnTo>
                  <a:pt x="153" y="1087"/>
                </a:lnTo>
                <a:lnTo>
                  <a:pt x="154" y="1087"/>
                </a:lnTo>
                <a:lnTo>
                  <a:pt x="153" y="942"/>
                </a:lnTo>
                <a:lnTo>
                  <a:pt x="153" y="936"/>
                </a:lnTo>
                <a:lnTo>
                  <a:pt x="153" y="930"/>
                </a:lnTo>
                <a:lnTo>
                  <a:pt x="155" y="924"/>
                </a:lnTo>
                <a:lnTo>
                  <a:pt x="156" y="918"/>
                </a:lnTo>
                <a:lnTo>
                  <a:pt x="159" y="914"/>
                </a:lnTo>
                <a:lnTo>
                  <a:pt x="163" y="912"/>
                </a:lnTo>
                <a:lnTo>
                  <a:pt x="167" y="909"/>
                </a:lnTo>
                <a:lnTo>
                  <a:pt x="174" y="909"/>
                </a:lnTo>
                <a:lnTo>
                  <a:pt x="182" y="908"/>
                </a:lnTo>
                <a:lnTo>
                  <a:pt x="191" y="909"/>
                </a:lnTo>
                <a:lnTo>
                  <a:pt x="201" y="908"/>
                </a:lnTo>
                <a:lnTo>
                  <a:pt x="210" y="908"/>
                </a:lnTo>
                <a:lnTo>
                  <a:pt x="220" y="907"/>
                </a:lnTo>
                <a:lnTo>
                  <a:pt x="227" y="907"/>
                </a:lnTo>
                <a:lnTo>
                  <a:pt x="232" y="908"/>
                </a:lnTo>
                <a:lnTo>
                  <a:pt x="234" y="908"/>
                </a:lnTo>
                <a:lnTo>
                  <a:pt x="235" y="877"/>
                </a:lnTo>
                <a:lnTo>
                  <a:pt x="238" y="877"/>
                </a:lnTo>
                <a:lnTo>
                  <a:pt x="247" y="876"/>
                </a:lnTo>
                <a:lnTo>
                  <a:pt x="260" y="876"/>
                </a:lnTo>
                <a:lnTo>
                  <a:pt x="277" y="876"/>
                </a:lnTo>
                <a:lnTo>
                  <a:pt x="297" y="874"/>
                </a:lnTo>
                <a:lnTo>
                  <a:pt x="320" y="873"/>
                </a:lnTo>
                <a:lnTo>
                  <a:pt x="346" y="872"/>
                </a:lnTo>
                <a:lnTo>
                  <a:pt x="372" y="872"/>
                </a:lnTo>
                <a:lnTo>
                  <a:pt x="398" y="871"/>
                </a:lnTo>
                <a:lnTo>
                  <a:pt x="425" y="870"/>
                </a:lnTo>
                <a:lnTo>
                  <a:pt x="450" y="870"/>
                </a:lnTo>
                <a:lnTo>
                  <a:pt x="474" y="869"/>
                </a:lnTo>
                <a:lnTo>
                  <a:pt x="495" y="870"/>
                </a:lnTo>
                <a:lnTo>
                  <a:pt x="513" y="869"/>
                </a:lnTo>
                <a:lnTo>
                  <a:pt x="528" y="869"/>
                </a:lnTo>
                <a:lnTo>
                  <a:pt x="538" y="869"/>
                </a:lnTo>
                <a:lnTo>
                  <a:pt x="560" y="869"/>
                </a:lnTo>
                <a:lnTo>
                  <a:pt x="577" y="866"/>
                </a:lnTo>
                <a:lnTo>
                  <a:pt x="592" y="859"/>
                </a:lnTo>
                <a:lnTo>
                  <a:pt x="606" y="852"/>
                </a:lnTo>
                <a:lnTo>
                  <a:pt x="616" y="843"/>
                </a:lnTo>
                <a:lnTo>
                  <a:pt x="626" y="832"/>
                </a:lnTo>
                <a:lnTo>
                  <a:pt x="634" y="818"/>
                </a:lnTo>
                <a:lnTo>
                  <a:pt x="639" y="805"/>
                </a:lnTo>
                <a:lnTo>
                  <a:pt x="644" y="794"/>
                </a:lnTo>
                <a:lnTo>
                  <a:pt x="647" y="780"/>
                </a:lnTo>
                <a:lnTo>
                  <a:pt x="649" y="767"/>
                </a:lnTo>
                <a:lnTo>
                  <a:pt x="651" y="757"/>
                </a:lnTo>
                <a:lnTo>
                  <a:pt x="652" y="747"/>
                </a:lnTo>
                <a:lnTo>
                  <a:pt x="652" y="742"/>
                </a:lnTo>
                <a:lnTo>
                  <a:pt x="654" y="737"/>
                </a:lnTo>
                <a:lnTo>
                  <a:pt x="654" y="736"/>
                </a:lnTo>
              </a:path>
            </a:pathLst>
          </a:custGeom>
          <a:solidFill>
            <a:srgbClr val="C63A56"/>
          </a:solidFill>
          <a:ln w="12700" cap="rnd" cmpd="sng">
            <a:noFill/>
            <a:prstDash val="solid"/>
            <a:round/>
            <a:headEnd type="none" w="med" len="med"/>
            <a:tailEnd type="none" w="med" len="med"/>
          </a:ln>
        </p:spPr>
        <p:txBody>
          <a:bodyPr/>
          <a:lstStyle/>
          <a:p>
            <a:endParaRPr lang="en-US" dirty="0"/>
          </a:p>
        </p:txBody>
      </p:sp>
      <p:sp>
        <p:nvSpPr>
          <p:cNvPr id="5130" name="Freeform 34"/>
          <p:cNvSpPr>
            <a:spLocks/>
          </p:cNvSpPr>
          <p:nvPr/>
        </p:nvSpPr>
        <p:spPr bwMode="auto">
          <a:xfrm>
            <a:off x="5892800" y="2813050"/>
            <a:ext cx="266700" cy="266700"/>
          </a:xfrm>
          <a:custGeom>
            <a:avLst/>
            <a:gdLst>
              <a:gd name="T0" fmla="*/ 2147483647 w 138"/>
              <a:gd name="T1" fmla="*/ 2147483647 h 242"/>
              <a:gd name="T2" fmla="*/ 2147483647 w 138"/>
              <a:gd name="T3" fmla="*/ 0 h 242"/>
              <a:gd name="T4" fmla="*/ 2147483647 w 138"/>
              <a:gd name="T5" fmla="*/ 2147483647 h 242"/>
              <a:gd name="T6" fmla="*/ 2147483647 w 138"/>
              <a:gd name="T7" fmla="*/ 2147483647 h 242"/>
              <a:gd name="T8" fmla="*/ 2147483647 w 138"/>
              <a:gd name="T9" fmla="*/ 2147483647 h 242"/>
              <a:gd name="T10" fmla="*/ 2147483647 w 138"/>
              <a:gd name="T11" fmla="*/ 2147483647 h 242"/>
              <a:gd name="T12" fmla="*/ 2147483647 w 138"/>
              <a:gd name="T13" fmla="*/ 2147483647 h 242"/>
              <a:gd name="T14" fmla="*/ 2147483647 w 138"/>
              <a:gd name="T15" fmla="*/ 2147483647 h 242"/>
              <a:gd name="T16" fmla="*/ 2147483647 w 138"/>
              <a:gd name="T17" fmla="*/ 2147483647 h 242"/>
              <a:gd name="T18" fmla="*/ 2147483647 w 138"/>
              <a:gd name="T19" fmla="*/ 2147483647 h 242"/>
              <a:gd name="T20" fmla="*/ 2147483647 w 138"/>
              <a:gd name="T21" fmla="*/ 2147483647 h 242"/>
              <a:gd name="T22" fmla="*/ 2147483647 w 138"/>
              <a:gd name="T23" fmla="*/ 2147483647 h 242"/>
              <a:gd name="T24" fmla="*/ 2147483647 w 138"/>
              <a:gd name="T25" fmla="*/ 2147483647 h 242"/>
              <a:gd name="T26" fmla="*/ 2147483647 w 138"/>
              <a:gd name="T27" fmla="*/ 2147483647 h 242"/>
              <a:gd name="T28" fmla="*/ 2147483647 w 138"/>
              <a:gd name="T29" fmla="*/ 2147483647 h 242"/>
              <a:gd name="T30" fmla="*/ 2147483647 w 138"/>
              <a:gd name="T31" fmla="*/ 2147483647 h 242"/>
              <a:gd name="T32" fmla="*/ 2147483647 w 138"/>
              <a:gd name="T33" fmla="*/ 2147483647 h 242"/>
              <a:gd name="T34" fmla="*/ 2147483647 w 138"/>
              <a:gd name="T35" fmla="*/ 2147483647 h 242"/>
              <a:gd name="T36" fmla="*/ 2147483647 w 138"/>
              <a:gd name="T37" fmla="*/ 2147483647 h 242"/>
              <a:gd name="T38" fmla="*/ 2147483647 w 138"/>
              <a:gd name="T39" fmla="*/ 2147483647 h 242"/>
              <a:gd name="T40" fmla="*/ 2147483647 w 138"/>
              <a:gd name="T41" fmla="*/ 2147483647 h 242"/>
              <a:gd name="T42" fmla="*/ 2147483647 w 138"/>
              <a:gd name="T43" fmla="*/ 2147483647 h 242"/>
              <a:gd name="T44" fmla="*/ 2147483647 w 138"/>
              <a:gd name="T45" fmla="*/ 2147483647 h 242"/>
              <a:gd name="T46" fmla="*/ 2147483647 w 138"/>
              <a:gd name="T47" fmla="*/ 2147483647 h 242"/>
              <a:gd name="T48" fmla="*/ 0 w 138"/>
              <a:gd name="T49" fmla="*/ 2147483647 h 242"/>
              <a:gd name="T50" fmla="*/ 2147483647 w 138"/>
              <a:gd name="T51" fmla="*/ 2147483647 h 242"/>
              <a:gd name="T52" fmla="*/ 2147483647 w 138"/>
              <a:gd name="T53" fmla="*/ 2147483647 h 242"/>
              <a:gd name="T54" fmla="*/ 2147483647 w 138"/>
              <a:gd name="T55" fmla="*/ 2147483647 h 242"/>
              <a:gd name="T56" fmla="*/ 2147483647 w 138"/>
              <a:gd name="T57" fmla="*/ 2147483647 h 242"/>
              <a:gd name="T58" fmla="*/ 2147483647 w 138"/>
              <a:gd name="T59" fmla="*/ 2147483647 h 242"/>
              <a:gd name="T60" fmla="*/ 2147483647 w 138"/>
              <a:gd name="T61" fmla="*/ 2147483647 h 242"/>
              <a:gd name="T62" fmla="*/ 2147483647 w 138"/>
              <a:gd name="T63" fmla="*/ 2147483647 h 242"/>
              <a:gd name="T64" fmla="*/ 2147483647 w 138"/>
              <a:gd name="T65" fmla="*/ 2147483647 h 242"/>
              <a:gd name="T66" fmla="*/ 2147483647 w 138"/>
              <a:gd name="T67" fmla="*/ 2147483647 h 242"/>
              <a:gd name="T68" fmla="*/ 2147483647 w 138"/>
              <a:gd name="T69" fmla="*/ 2147483647 h 242"/>
              <a:gd name="T70" fmla="*/ 2147483647 w 138"/>
              <a:gd name="T71" fmla="*/ 2147483647 h 242"/>
              <a:gd name="T72" fmla="*/ 2147483647 w 138"/>
              <a:gd name="T73" fmla="*/ 2147483647 h 242"/>
              <a:gd name="T74" fmla="*/ 2147483647 w 138"/>
              <a:gd name="T75" fmla="*/ 2147483647 h 242"/>
              <a:gd name="T76" fmla="*/ 2147483647 w 138"/>
              <a:gd name="T77" fmla="*/ 2147483647 h 242"/>
              <a:gd name="T78" fmla="*/ 2147483647 w 138"/>
              <a:gd name="T79" fmla="*/ 2147483647 h 242"/>
              <a:gd name="T80" fmla="*/ 2147483647 w 138"/>
              <a:gd name="T81" fmla="*/ 2147483647 h 242"/>
              <a:gd name="T82" fmla="*/ 2147483647 w 138"/>
              <a:gd name="T83" fmla="*/ 2147483647 h 242"/>
              <a:gd name="T84" fmla="*/ 2147483647 w 138"/>
              <a:gd name="T85" fmla="*/ 2147483647 h 242"/>
              <a:gd name="T86" fmla="*/ 2147483647 w 138"/>
              <a:gd name="T87" fmla="*/ 2147483647 h 242"/>
              <a:gd name="T88" fmla="*/ 2147483647 w 138"/>
              <a:gd name="T89" fmla="*/ 2147483647 h 242"/>
              <a:gd name="T90" fmla="*/ 2147483647 w 138"/>
              <a:gd name="T91" fmla="*/ 2147483647 h 242"/>
              <a:gd name="T92" fmla="*/ 2147483647 w 138"/>
              <a:gd name="T93" fmla="*/ 2147483647 h 242"/>
              <a:gd name="T94" fmla="*/ 2147483647 w 138"/>
              <a:gd name="T95" fmla="*/ 2147483647 h 242"/>
              <a:gd name="T96" fmla="*/ 2147483647 w 138"/>
              <a:gd name="T97" fmla="*/ 2147483647 h 242"/>
              <a:gd name="T98" fmla="*/ 2147483647 w 138"/>
              <a:gd name="T99" fmla="*/ 2147483647 h 24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38"/>
              <a:gd name="T151" fmla="*/ 0 h 242"/>
              <a:gd name="T152" fmla="*/ 138 w 138"/>
              <a:gd name="T153" fmla="*/ 242 h 242"/>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38" h="242">
                <a:moveTo>
                  <a:pt x="137" y="205"/>
                </a:moveTo>
                <a:lnTo>
                  <a:pt x="134" y="0"/>
                </a:lnTo>
                <a:lnTo>
                  <a:pt x="133" y="1"/>
                </a:lnTo>
                <a:lnTo>
                  <a:pt x="130" y="5"/>
                </a:lnTo>
                <a:lnTo>
                  <a:pt x="126" y="11"/>
                </a:lnTo>
                <a:lnTo>
                  <a:pt x="120" y="16"/>
                </a:lnTo>
                <a:lnTo>
                  <a:pt x="110" y="23"/>
                </a:lnTo>
                <a:lnTo>
                  <a:pt x="98" y="29"/>
                </a:lnTo>
                <a:lnTo>
                  <a:pt x="83" y="32"/>
                </a:lnTo>
                <a:lnTo>
                  <a:pt x="66" y="35"/>
                </a:lnTo>
                <a:lnTo>
                  <a:pt x="59" y="35"/>
                </a:lnTo>
                <a:lnTo>
                  <a:pt x="51" y="33"/>
                </a:lnTo>
                <a:lnTo>
                  <a:pt x="44" y="32"/>
                </a:lnTo>
                <a:lnTo>
                  <a:pt x="38" y="30"/>
                </a:lnTo>
                <a:lnTo>
                  <a:pt x="31" y="28"/>
                </a:lnTo>
                <a:lnTo>
                  <a:pt x="25" y="27"/>
                </a:lnTo>
                <a:lnTo>
                  <a:pt x="21" y="22"/>
                </a:lnTo>
                <a:lnTo>
                  <a:pt x="17" y="20"/>
                </a:lnTo>
                <a:lnTo>
                  <a:pt x="12" y="16"/>
                </a:lnTo>
                <a:lnTo>
                  <a:pt x="9" y="14"/>
                </a:lnTo>
                <a:lnTo>
                  <a:pt x="6" y="11"/>
                </a:lnTo>
                <a:lnTo>
                  <a:pt x="4" y="9"/>
                </a:lnTo>
                <a:lnTo>
                  <a:pt x="2" y="6"/>
                </a:lnTo>
                <a:lnTo>
                  <a:pt x="1" y="5"/>
                </a:lnTo>
                <a:lnTo>
                  <a:pt x="0" y="3"/>
                </a:lnTo>
                <a:lnTo>
                  <a:pt x="2" y="209"/>
                </a:lnTo>
                <a:lnTo>
                  <a:pt x="2" y="210"/>
                </a:lnTo>
                <a:lnTo>
                  <a:pt x="3" y="210"/>
                </a:lnTo>
                <a:lnTo>
                  <a:pt x="4" y="211"/>
                </a:lnTo>
                <a:lnTo>
                  <a:pt x="7" y="212"/>
                </a:lnTo>
                <a:lnTo>
                  <a:pt x="9" y="217"/>
                </a:lnTo>
                <a:lnTo>
                  <a:pt x="12" y="218"/>
                </a:lnTo>
                <a:lnTo>
                  <a:pt x="16" y="221"/>
                </a:lnTo>
                <a:lnTo>
                  <a:pt x="20" y="225"/>
                </a:lnTo>
                <a:lnTo>
                  <a:pt x="25" y="228"/>
                </a:lnTo>
                <a:lnTo>
                  <a:pt x="30" y="231"/>
                </a:lnTo>
                <a:lnTo>
                  <a:pt x="37" y="234"/>
                </a:lnTo>
                <a:lnTo>
                  <a:pt x="44" y="236"/>
                </a:lnTo>
                <a:lnTo>
                  <a:pt x="49" y="237"/>
                </a:lnTo>
                <a:lnTo>
                  <a:pt x="56" y="239"/>
                </a:lnTo>
                <a:lnTo>
                  <a:pt x="64" y="241"/>
                </a:lnTo>
                <a:lnTo>
                  <a:pt x="73" y="241"/>
                </a:lnTo>
                <a:lnTo>
                  <a:pt x="88" y="238"/>
                </a:lnTo>
                <a:lnTo>
                  <a:pt x="101" y="235"/>
                </a:lnTo>
                <a:lnTo>
                  <a:pt x="112" y="228"/>
                </a:lnTo>
                <a:lnTo>
                  <a:pt x="121" y="222"/>
                </a:lnTo>
                <a:lnTo>
                  <a:pt x="128" y="216"/>
                </a:lnTo>
                <a:lnTo>
                  <a:pt x="133" y="210"/>
                </a:lnTo>
                <a:lnTo>
                  <a:pt x="135" y="207"/>
                </a:lnTo>
                <a:lnTo>
                  <a:pt x="137" y="205"/>
                </a:lnTo>
              </a:path>
            </a:pathLst>
          </a:custGeom>
          <a:solidFill>
            <a:srgbClr val="C63A56"/>
          </a:solidFill>
          <a:ln w="12700" cap="rnd" cmpd="sng">
            <a:noFill/>
            <a:prstDash val="solid"/>
            <a:round/>
            <a:headEnd type="none" w="med" len="med"/>
            <a:tailEnd type="none" w="med" len="med"/>
          </a:ln>
        </p:spPr>
        <p:txBody>
          <a:bodyPr/>
          <a:lstStyle/>
          <a:p>
            <a:endParaRPr lang="en-US" dirty="0"/>
          </a:p>
        </p:txBody>
      </p:sp>
      <p:sp>
        <p:nvSpPr>
          <p:cNvPr id="5131" name="Freeform 35"/>
          <p:cNvSpPr>
            <a:spLocks/>
          </p:cNvSpPr>
          <p:nvPr/>
        </p:nvSpPr>
        <p:spPr bwMode="auto">
          <a:xfrm>
            <a:off x="6138863" y="2779713"/>
            <a:ext cx="47625" cy="261937"/>
          </a:xfrm>
          <a:custGeom>
            <a:avLst/>
            <a:gdLst>
              <a:gd name="T0" fmla="*/ 2147483647 w 26"/>
              <a:gd name="T1" fmla="*/ 2147483647 h 239"/>
              <a:gd name="T2" fmla="*/ 2147483647 w 26"/>
              <a:gd name="T3" fmla="*/ 2147483647 h 239"/>
              <a:gd name="T4" fmla="*/ 2147483647 w 26"/>
              <a:gd name="T5" fmla="*/ 2147483647 h 239"/>
              <a:gd name="T6" fmla="*/ 2147483647 w 26"/>
              <a:gd name="T7" fmla="*/ 2147483647 h 239"/>
              <a:gd name="T8" fmla="*/ 0 w 26"/>
              <a:gd name="T9" fmla="*/ 2147483647 h 239"/>
              <a:gd name="T10" fmla="*/ 2147483647 w 26"/>
              <a:gd name="T11" fmla="*/ 2147483647 h 239"/>
              <a:gd name="T12" fmla="*/ 2147483647 w 26"/>
              <a:gd name="T13" fmla="*/ 2147483647 h 239"/>
              <a:gd name="T14" fmla="*/ 2147483647 w 26"/>
              <a:gd name="T15" fmla="*/ 0 h 239"/>
              <a:gd name="T16" fmla="*/ 2147483647 w 26"/>
              <a:gd name="T17" fmla="*/ 2147483647 h 239"/>
              <a:gd name="T18" fmla="*/ 2147483647 w 26"/>
              <a:gd name="T19" fmla="*/ 2147483647 h 2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
              <a:gd name="T31" fmla="*/ 0 h 239"/>
              <a:gd name="T32" fmla="*/ 26 w 26"/>
              <a:gd name="T33" fmla="*/ 239 h 2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 h="239">
                <a:moveTo>
                  <a:pt x="1" y="22"/>
                </a:moveTo>
                <a:lnTo>
                  <a:pt x="20" y="27"/>
                </a:lnTo>
                <a:lnTo>
                  <a:pt x="25" y="238"/>
                </a:lnTo>
                <a:lnTo>
                  <a:pt x="3" y="238"/>
                </a:lnTo>
                <a:lnTo>
                  <a:pt x="0" y="28"/>
                </a:lnTo>
                <a:lnTo>
                  <a:pt x="17" y="34"/>
                </a:lnTo>
                <a:lnTo>
                  <a:pt x="1" y="22"/>
                </a:lnTo>
                <a:lnTo>
                  <a:pt x="20" y="0"/>
                </a:lnTo>
                <a:lnTo>
                  <a:pt x="20" y="27"/>
                </a:lnTo>
                <a:lnTo>
                  <a:pt x="1" y="2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32" name="Freeform 36"/>
          <p:cNvSpPr>
            <a:spLocks/>
          </p:cNvSpPr>
          <p:nvPr/>
        </p:nvSpPr>
        <p:spPr bwMode="auto">
          <a:xfrm>
            <a:off x="6026150" y="2805113"/>
            <a:ext cx="134938" cy="58737"/>
          </a:xfrm>
          <a:custGeom>
            <a:avLst/>
            <a:gdLst>
              <a:gd name="T0" fmla="*/ 0 w 70"/>
              <a:gd name="T1" fmla="*/ 2147483647 h 53"/>
              <a:gd name="T2" fmla="*/ 2147483647 w 70"/>
              <a:gd name="T3" fmla="*/ 2147483647 h 53"/>
              <a:gd name="T4" fmla="*/ 2147483647 w 70"/>
              <a:gd name="T5" fmla="*/ 2147483647 h 53"/>
              <a:gd name="T6" fmla="*/ 2147483647 w 70"/>
              <a:gd name="T7" fmla="*/ 2147483647 h 53"/>
              <a:gd name="T8" fmla="*/ 2147483647 w 70"/>
              <a:gd name="T9" fmla="*/ 2147483647 h 53"/>
              <a:gd name="T10" fmla="*/ 2147483647 w 70"/>
              <a:gd name="T11" fmla="*/ 2147483647 h 53"/>
              <a:gd name="T12" fmla="*/ 2147483647 w 70"/>
              <a:gd name="T13" fmla="*/ 2147483647 h 53"/>
              <a:gd name="T14" fmla="*/ 2147483647 w 70"/>
              <a:gd name="T15" fmla="*/ 0 h 53"/>
              <a:gd name="T16" fmla="*/ 2147483647 w 70"/>
              <a:gd name="T17" fmla="*/ 2147483647 h 53"/>
              <a:gd name="T18" fmla="*/ 2147483647 w 70"/>
              <a:gd name="T19" fmla="*/ 2147483647 h 53"/>
              <a:gd name="T20" fmla="*/ 2147483647 w 70"/>
              <a:gd name="T21" fmla="*/ 2147483647 h 53"/>
              <a:gd name="T22" fmla="*/ 2147483647 w 70"/>
              <a:gd name="T23" fmla="*/ 2147483647 h 53"/>
              <a:gd name="T24" fmla="*/ 2147483647 w 70"/>
              <a:gd name="T25" fmla="*/ 2147483647 h 53"/>
              <a:gd name="T26" fmla="*/ 2147483647 w 70"/>
              <a:gd name="T27" fmla="*/ 2147483647 h 53"/>
              <a:gd name="T28" fmla="*/ 2147483647 w 70"/>
              <a:gd name="T29" fmla="*/ 2147483647 h 53"/>
              <a:gd name="T30" fmla="*/ 2147483647 w 70"/>
              <a:gd name="T31" fmla="*/ 2147483647 h 53"/>
              <a:gd name="T32" fmla="*/ 0 w 70"/>
              <a:gd name="T33" fmla="*/ 2147483647 h 53"/>
              <a:gd name="T34" fmla="*/ 0 w 70"/>
              <a:gd name="T35" fmla="*/ 2147483647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
              <a:gd name="T55" fmla="*/ 0 h 53"/>
              <a:gd name="T56" fmla="*/ 70 w 70"/>
              <a:gd name="T57" fmla="*/ 53 h 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 h="53">
                <a:moveTo>
                  <a:pt x="0" y="34"/>
                </a:moveTo>
                <a:lnTo>
                  <a:pt x="15" y="31"/>
                </a:lnTo>
                <a:lnTo>
                  <a:pt x="28" y="27"/>
                </a:lnTo>
                <a:lnTo>
                  <a:pt x="40" y="21"/>
                </a:lnTo>
                <a:lnTo>
                  <a:pt x="48" y="16"/>
                </a:lnTo>
                <a:lnTo>
                  <a:pt x="54" y="9"/>
                </a:lnTo>
                <a:lnTo>
                  <a:pt x="58" y="3"/>
                </a:lnTo>
                <a:lnTo>
                  <a:pt x="60" y="0"/>
                </a:lnTo>
                <a:lnTo>
                  <a:pt x="69" y="11"/>
                </a:lnTo>
                <a:lnTo>
                  <a:pt x="68" y="13"/>
                </a:lnTo>
                <a:lnTo>
                  <a:pt x="65" y="18"/>
                </a:lnTo>
                <a:lnTo>
                  <a:pt x="60" y="24"/>
                </a:lnTo>
                <a:lnTo>
                  <a:pt x="53" y="31"/>
                </a:lnTo>
                <a:lnTo>
                  <a:pt x="43" y="40"/>
                </a:lnTo>
                <a:lnTo>
                  <a:pt x="32" y="47"/>
                </a:lnTo>
                <a:lnTo>
                  <a:pt x="17" y="52"/>
                </a:lnTo>
                <a:lnTo>
                  <a:pt x="0" y="52"/>
                </a:lnTo>
                <a:lnTo>
                  <a:pt x="0" y="34"/>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33" name="Freeform 37"/>
          <p:cNvSpPr>
            <a:spLocks/>
          </p:cNvSpPr>
          <p:nvPr/>
        </p:nvSpPr>
        <p:spPr bwMode="auto">
          <a:xfrm>
            <a:off x="5886450" y="2792413"/>
            <a:ext cx="141288" cy="71437"/>
          </a:xfrm>
          <a:custGeom>
            <a:avLst/>
            <a:gdLst>
              <a:gd name="T0" fmla="*/ 0 w 74"/>
              <a:gd name="T1" fmla="*/ 2147483647 h 65"/>
              <a:gd name="T2" fmla="*/ 2147483647 w 74"/>
              <a:gd name="T3" fmla="*/ 2147483647 h 65"/>
              <a:gd name="T4" fmla="*/ 2147483647 w 74"/>
              <a:gd name="T5" fmla="*/ 2147483647 h 65"/>
              <a:gd name="T6" fmla="*/ 2147483647 w 74"/>
              <a:gd name="T7" fmla="*/ 2147483647 h 65"/>
              <a:gd name="T8" fmla="*/ 2147483647 w 74"/>
              <a:gd name="T9" fmla="*/ 2147483647 h 65"/>
              <a:gd name="T10" fmla="*/ 2147483647 w 74"/>
              <a:gd name="T11" fmla="*/ 2147483647 h 65"/>
              <a:gd name="T12" fmla="*/ 2147483647 w 74"/>
              <a:gd name="T13" fmla="*/ 2147483647 h 65"/>
              <a:gd name="T14" fmla="*/ 2147483647 w 74"/>
              <a:gd name="T15" fmla="*/ 2147483647 h 65"/>
              <a:gd name="T16" fmla="*/ 2147483647 w 74"/>
              <a:gd name="T17" fmla="*/ 2147483647 h 65"/>
              <a:gd name="T18" fmla="*/ 2147483647 w 74"/>
              <a:gd name="T19" fmla="*/ 2147483647 h 65"/>
              <a:gd name="T20" fmla="*/ 2147483647 w 74"/>
              <a:gd name="T21" fmla="*/ 2147483647 h 65"/>
              <a:gd name="T22" fmla="*/ 2147483647 w 74"/>
              <a:gd name="T23" fmla="*/ 2147483647 h 65"/>
              <a:gd name="T24" fmla="*/ 2147483647 w 74"/>
              <a:gd name="T25" fmla="*/ 2147483647 h 65"/>
              <a:gd name="T26" fmla="*/ 2147483647 w 74"/>
              <a:gd name="T27" fmla="*/ 2147483647 h 65"/>
              <a:gd name="T28" fmla="*/ 2147483647 w 74"/>
              <a:gd name="T29" fmla="*/ 2147483647 h 65"/>
              <a:gd name="T30" fmla="*/ 2147483647 w 74"/>
              <a:gd name="T31" fmla="*/ 2147483647 h 65"/>
              <a:gd name="T32" fmla="*/ 2147483647 w 74"/>
              <a:gd name="T33" fmla="*/ 2147483647 h 65"/>
              <a:gd name="T34" fmla="*/ 2147483647 w 74"/>
              <a:gd name="T35" fmla="*/ 2147483647 h 65"/>
              <a:gd name="T36" fmla="*/ 2147483647 w 74"/>
              <a:gd name="T37" fmla="*/ 2147483647 h 65"/>
              <a:gd name="T38" fmla="*/ 2147483647 w 74"/>
              <a:gd name="T39" fmla="*/ 2147483647 h 65"/>
              <a:gd name="T40" fmla="*/ 2147483647 w 74"/>
              <a:gd name="T41" fmla="*/ 2147483647 h 65"/>
              <a:gd name="T42" fmla="*/ 2147483647 w 74"/>
              <a:gd name="T43" fmla="*/ 2147483647 h 65"/>
              <a:gd name="T44" fmla="*/ 2147483647 w 74"/>
              <a:gd name="T45" fmla="*/ 2147483647 h 65"/>
              <a:gd name="T46" fmla="*/ 2147483647 w 74"/>
              <a:gd name="T47" fmla="*/ 2147483647 h 65"/>
              <a:gd name="T48" fmla="*/ 2147483647 w 74"/>
              <a:gd name="T49" fmla="*/ 2147483647 h 65"/>
              <a:gd name="T50" fmla="*/ 2147483647 w 74"/>
              <a:gd name="T51" fmla="*/ 2147483647 h 65"/>
              <a:gd name="T52" fmla="*/ 2147483647 w 74"/>
              <a:gd name="T53" fmla="*/ 2147483647 h 65"/>
              <a:gd name="T54" fmla="*/ 2147483647 w 74"/>
              <a:gd name="T55" fmla="*/ 2147483647 h 65"/>
              <a:gd name="T56" fmla="*/ 2147483647 w 74"/>
              <a:gd name="T57" fmla="*/ 2147483647 h 65"/>
              <a:gd name="T58" fmla="*/ 2147483647 w 74"/>
              <a:gd name="T59" fmla="*/ 2147483647 h 65"/>
              <a:gd name="T60" fmla="*/ 2147483647 w 74"/>
              <a:gd name="T61" fmla="*/ 2147483647 h 65"/>
              <a:gd name="T62" fmla="*/ 2147483647 w 74"/>
              <a:gd name="T63" fmla="*/ 2147483647 h 65"/>
              <a:gd name="T64" fmla="*/ 2147483647 w 74"/>
              <a:gd name="T65" fmla="*/ 2147483647 h 65"/>
              <a:gd name="T66" fmla="*/ 2147483647 w 74"/>
              <a:gd name="T67" fmla="*/ 2147483647 h 65"/>
              <a:gd name="T68" fmla="*/ 2147483647 w 74"/>
              <a:gd name="T69" fmla="*/ 2147483647 h 65"/>
              <a:gd name="T70" fmla="*/ 0 w 74"/>
              <a:gd name="T71" fmla="*/ 2147483647 h 65"/>
              <a:gd name="T72" fmla="*/ 0 w 74"/>
              <a:gd name="T73" fmla="*/ 0 h 65"/>
              <a:gd name="T74" fmla="*/ 2147483647 w 74"/>
              <a:gd name="T75" fmla="*/ 2147483647 h 65"/>
              <a:gd name="T76" fmla="*/ 0 w 74"/>
              <a:gd name="T77" fmla="*/ 2147483647 h 6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4"/>
              <a:gd name="T118" fmla="*/ 0 h 65"/>
              <a:gd name="T119" fmla="*/ 74 w 74"/>
              <a:gd name="T120" fmla="*/ 65 h 6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4" h="65">
                <a:moveTo>
                  <a:pt x="0" y="21"/>
                </a:moveTo>
                <a:lnTo>
                  <a:pt x="10" y="15"/>
                </a:lnTo>
                <a:lnTo>
                  <a:pt x="11" y="16"/>
                </a:lnTo>
                <a:lnTo>
                  <a:pt x="12" y="16"/>
                </a:lnTo>
                <a:lnTo>
                  <a:pt x="13" y="18"/>
                </a:lnTo>
                <a:lnTo>
                  <a:pt x="16" y="21"/>
                </a:lnTo>
                <a:lnTo>
                  <a:pt x="18" y="23"/>
                </a:lnTo>
                <a:lnTo>
                  <a:pt x="21" y="27"/>
                </a:lnTo>
                <a:lnTo>
                  <a:pt x="25" y="30"/>
                </a:lnTo>
                <a:lnTo>
                  <a:pt x="29" y="33"/>
                </a:lnTo>
                <a:lnTo>
                  <a:pt x="34" y="35"/>
                </a:lnTo>
                <a:lnTo>
                  <a:pt x="39" y="39"/>
                </a:lnTo>
                <a:lnTo>
                  <a:pt x="45" y="40"/>
                </a:lnTo>
                <a:lnTo>
                  <a:pt x="51" y="43"/>
                </a:lnTo>
                <a:lnTo>
                  <a:pt x="56" y="43"/>
                </a:lnTo>
                <a:lnTo>
                  <a:pt x="64" y="46"/>
                </a:lnTo>
                <a:lnTo>
                  <a:pt x="73" y="46"/>
                </a:lnTo>
                <a:lnTo>
                  <a:pt x="73" y="64"/>
                </a:lnTo>
                <a:lnTo>
                  <a:pt x="64" y="62"/>
                </a:lnTo>
                <a:lnTo>
                  <a:pt x="56" y="62"/>
                </a:lnTo>
                <a:lnTo>
                  <a:pt x="48" y="60"/>
                </a:lnTo>
                <a:lnTo>
                  <a:pt x="42" y="59"/>
                </a:lnTo>
                <a:lnTo>
                  <a:pt x="35" y="55"/>
                </a:lnTo>
                <a:lnTo>
                  <a:pt x="29" y="53"/>
                </a:lnTo>
                <a:lnTo>
                  <a:pt x="25" y="48"/>
                </a:lnTo>
                <a:lnTo>
                  <a:pt x="20" y="47"/>
                </a:lnTo>
                <a:lnTo>
                  <a:pt x="16" y="43"/>
                </a:lnTo>
                <a:lnTo>
                  <a:pt x="13" y="40"/>
                </a:lnTo>
                <a:lnTo>
                  <a:pt x="9" y="37"/>
                </a:lnTo>
                <a:lnTo>
                  <a:pt x="7" y="34"/>
                </a:lnTo>
                <a:lnTo>
                  <a:pt x="4" y="32"/>
                </a:lnTo>
                <a:lnTo>
                  <a:pt x="3" y="30"/>
                </a:lnTo>
                <a:lnTo>
                  <a:pt x="2" y="29"/>
                </a:lnTo>
                <a:lnTo>
                  <a:pt x="2" y="28"/>
                </a:lnTo>
                <a:lnTo>
                  <a:pt x="12" y="21"/>
                </a:lnTo>
                <a:lnTo>
                  <a:pt x="0" y="21"/>
                </a:lnTo>
                <a:lnTo>
                  <a:pt x="0" y="0"/>
                </a:lnTo>
                <a:lnTo>
                  <a:pt x="10" y="15"/>
                </a:lnTo>
                <a:lnTo>
                  <a:pt x="0" y="21"/>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34" name="Freeform 38"/>
          <p:cNvSpPr>
            <a:spLocks/>
          </p:cNvSpPr>
          <p:nvPr/>
        </p:nvSpPr>
        <p:spPr bwMode="auto">
          <a:xfrm>
            <a:off x="5884863" y="2819400"/>
            <a:ext cx="46037" cy="236538"/>
          </a:xfrm>
          <a:custGeom>
            <a:avLst/>
            <a:gdLst>
              <a:gd name="T0" fmla="*/ 2147483647 w 24"/>
              <a:gd name="T1" fmla="*/ 2147483647 h 215"/>
              <a:gd name="T2" fmla="*/ 2147483647 w 24"/>
              <a:gd name="T3" fmla="*/ 2147483647 h 215"/>
              <a:gd name="T4" fmla="*/ 0 w 24"/>
              <a:gd name="T5" fmla="*/ 0 h 215"/>
              <a:gd name="T6" fmla="*/ 2147483647 w 24"/>
              <a:gd name="T7" fmla="*/ 0 h 215"/>
              <a:gd name="T8" fmla="*/ 2147483647 w 24"/>
              <a:gd name="T9" fmla="*/ 2147483647 h 215"/>
              <a:gd name="T10" fmla="*/ 2147483647 w 24"/>
              <a:gd name="T11" fmla="*/ 2147483647 h 215"/>
              <a:gd name="T12" fmla="*/ 2147483647 w 24"/>
              <a:gd name="T13" fmla="*/ 2147483647 h 215"/>
              <a:gd name="T14" fmla="*/ 2147483647 w 24"/>
              <a:gd name="T15" fmla="*/ 2147483647 h 215"/>
              <a:gd name="T16" fmla="*/ 2147483647 w 24"/>
              <a:gd name="T17" fmla="*/ 2147483647 h 215"/>
              <a:gd name="T18" fmla="*/ 2147483647 w 24"/>
              <a:gd name="T19" fmla="*/ 2147483647 h 2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15"/>
              <a:gd name="T32" fmla="*/ 24 w 24"/>
              <a:gd name="T33" fmla="*/ 215 h 2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15">
                <a:moveTo>
                  <a:pt x="7" y="214"/>
                </a:moveTo>
                <a:lnTo>
                  <a:pt x="4" y="207"/>
                </a:lnTo>
                <a:lnTo>
                  <a:pt x="0" y="0"/>
                </a:lnTo>
                <a:lnTo>
                  <a:pt x="20" y="0"/>
                </a:lnTo>
                <a:lnTo>
                  <a:pt x="23" y="206"/>
                </a:lnTo>
                <a:lnTo>
                  <a:pt x="20" y="199"/>
                </a:lnTo>
                <a:lnTo>
                  <a:pt x="7" y="214"/>
                </a:lnTo>
                <a:lnTo>
                  <a:pt x="4" y="210"/>
                </a:lnTo>
                <a:lnTo>
                  <a:pt x="4" y="207"/>
                </a:lnTo>
                <a:lnTo>
                  <a:pt x="7" y="214"/>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35" name="Freeform 39"/>
          <p:cNvSpPr>
            <a:spLocks/>
          </p:cNvSpPr>
          <p:nvPr/>
        </p:nvSpPr>
        <p:spPr bwMode="auto">
          <a:xfrm>
            <a:off x="5892800" y="3038475"/>
            <a:ext cx="146050" cy="58738"/>
          </a:xfrm>
          <a:custGeom>
            <a:avLst/>
            <a:gdLst>
              <a:gd name="T0" fmla="*/ 2147483647 w 75"/>
              <a:gd name="T1" fmla="*/ 2147483647 h 53"/>
              <a:gd name="T2" fmla="*/ 2147483647 w 75"/>
              <a:gd name="T3" fmla="*/ 2147483647 h 53"/>
              <a:gd name="T4" fmla="*/ 2147483647 w 75"/>
              <a:gd name="T5" fmla="*/ 2147483647 h 53"/>
              <a:gd name="T6" fmla="*/ 2147483647 w 75"/>
              <a:gd name="T7" fmla="*/ 2147483647 h 53"/>
              <a:gd name="T8" fmla="*/ 2147483647 w 75"/>
              <a:gd name="T9" fmla="*/ 2147483647 h 53"/>
              <a:gd name="T10" fmla="*/ 2147483647 w 75"/>
              <a:gd name="T11" fmla="*/ 2147483647 h 53"/>
              <a:gd name="T12" fmla="*/ 2147483647 w 75"/>
              <a:gd name="T13" fmla="*/ 2147483647 h 53"/>
              <a:gd name="T14" fmla="*/ 2147483647 w 75"/>
              <a:gd name="T15" fmla="*/ 2147483647 h 53"/>
              <a:gd name="T16" fmla="*/ 2147483647 w 75"/>
              <a:gd name="T17" fmla="*/ 2147483647 h 53"/>
              <a:gd name="T18" fmla="*/ 2147483647 w 75"/>
              <a:gd name="T19" fmla="*/ 2147483647 h 53"/>
              <a:gd name="T20" fmla="*/ 2147483647 w 75"/>
              <a:gd name="T21" fmla="*/ 2147483647 h 53"/>
              <a:gd name="T22" fmla="*/ 2147483647 w 75"/>
              <a:gd name="T23" fmla="*/ 2147483647 h 53"/>
              <a:gd name="T24" fmla="*/ 2147483647 w 75"/>
              <a:gd name="T25" fmla="*/ 2147483647 h 53"/>
              <a:gd name="T26" fmla="*/ 2147483647 w 75"/>
              <a:gd name="T27" fmla="*/ 2147483647 h 53"/>
              <a:gd name="T28" fmla="*/ 0 w 75"/>
              <a:gd name="T29" fmla="*/ 2147483647 h 53"/>
              <a:gd name="T30" fmla="*/ 0 w 75"/>
              <a:gd name="T31" fmla="*/ 2147483647 h 53"/>
              <a:gd name="T32" fmla="*/ 2147483647 w 75"/>
              <a:gd name="T33" fmla="*/ 0 h 53"/>
              <a:gd name="T34" fmla="*/ 2147483647 w 75"/>
              <a:gd name="T35" fmla="*/ 0 h 53"/>
              <a:gd name="T36" fmla="*/ 2147483647 w 75"/>
              <a:gd name="T37" fmla="*/ 2147483647 h 53"/>
              <a:gd name="T38" fmla="*/ 2147483647 w 75"/>
              <a:gd name="T39" fmla="*/ 2147483647 h 53"/>
              <a:gd name="T40" fmla="*/ 2147483647 w 75"/>
              <a:gd name="T41" fmla="*/ 2147483647 h 53"/>
              <a:gd name="T42" fmla="*/ 2147483647 w 75"/>
              <a:gd name="T43" fmla="*/ 2147483647 h 53"/>
              <a:gd name="T44" fmla="*/ 2147483647 w 75"/>
              <a:gd name="T45" fmla="*/ 2147483647 h 53"/>
              <a:gd name="T46" fmla="*/ 2147483647 w 75"/>
              <a:gd name="T47" fmla="*/ 2147483647 h 53"/>
              <a:gd name="T48" fmla="*/ 2147483647 w 75"/>
              <a:gd name="T49" fmla="*/ 2147483647 h 53"/>
              <a:gd name="T50" fmla="*/ 2147483647 w 75"/>
              <a:gd name="T51" fmla="*/ 2147483647 h 53"/>
              <a:gd name="T52" fmla="*/ 2147483647 w 75"/>
              <a:gd name="T53" fmla="*/ 2147483647 h 53"/>
              <a:gd name="T54" fmla="*/ 2147483647 w 75"/>
              <a:gd name="T55" fmla="*/ 2147483647 h 53"/>
              <a:gd name="T56" fmla="*/ 2147483647 w 75"/>
              <a:gd name="T57" fmla="*/ 2147483647 h 53"/>
              <a:gd name="T58" fmla="*/ 2147483647 w 75"/>
              <a:gd name="T59" fmla="*/ 2147483647 h 53"/>
              <a:gd name="T60" fmla="*/ 2147483647 w 75"/>
              <a:gd name="T61" fmla="*/ 2147483647 h 53"/>
              <a:gd name="T62" fmla="*/ 2147483647 w 75"/>
              <a:gd name="T63" fmla="*/ 2147483647 h 53"/>
              <a:gd name="T64" fmla="*/ 2147483647 w 75"/>
              <a:gd name="T65" fmla="*/ 2147483647 h 53"/>
              <a:gd name="T66" fmla="*/ 2147483647 w 75"/>
              <a:gd name="T67" fmla="*/ 2147483647 h 5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5"/>
              <a:gd name="T103" fmla="*/ 0 h 53"/>
              <a:gd name="T104" fmla="*/ 75 w 75"/>
              <a:gd name="T105" fmla="*/ 53 h 5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5" h="53">
                <a:moveTo>
                  <a:pt x="74" y="52"/>
                </a:moveTo>
                <a:lnTo>
                  <a:pt x="64" y="50"/>
                </a:lnTo>
                <a:lnTo>
                  <a:pt x="57" y="49"/>
                </a:lnTo>
                <a:lnTo>
                  <a:pt x="49" y="48"/>
                </a:lnTo>
                <a:lnTo>
                  <a:pt x="43" y="46"/>
                </a:lnTo>
                <a:lnTo>
                  <a:pt x="35" y="43"/>
                </a:lnTo>
                <a:lnTo>
                  <a:pt x="30" y="41"/>
                </a:lnTo>
                <a:lnTo>
                  <a:pt x="23" y="36"/>
                </a:lnTo>
                <a:lnTo>
                  <a:pt x="19" y="34"/>
                </a:lnTo>
                <a:lnTo>
                  <a:pt x="14" y="30"/>
                </a:lnTo>
                <a:lnTo>
                  <a:pt x="10" y="27"/>
                </a:lnTo>
                <a:lnTo>
                  <a:pt x="7" y="23"/>
                </a:lnTo>
                <a:lnTo>
                  <a:pt x="5" y="21"/>
                </a:lnTo>
                <a:lnTo>
                  <a:pt x="2" y="18"/>
                </a:lnTo>
                <a:lnTo>
                  <a:pt x="0" y="16"/>
                </a:lnTo>
                <a:lnTo>
                  <a:pt x="0" y="15"/>
                </a:lnTo>
                <a:lnTo>
                  <a:pt x="7" y="0"/>
                </a:lnTo>
                <a:lnTo>
                  <a:pt x="6" y="0"/>
                </a:lnTo>
                <a:lnTo>
                  <a:pt x="7" y="1"/>
                </a:lnTo>
                <a:lnTo>
                  <a:pt x="9" y="3"/>
                </a:lnTo>
                <a:lnTo>
                  <a:pt x="11" y="4"/>
                </a:lnTo>
                <a:lnTo>
                  <a:pt x="13" y="8"/>
                </a:lnTo>
                <a:lnTo>
                  <a:pt x="17" y="10"/>
                </a:lnTo>
                <a:lnTo>
                  <a:pt x="20" y="13"/>
                </a:lnTo>
                <a:lnTo>
                  <a:pt x="24" y="16"/>
                </a:lnTo>
                <a:lnTo>
                  <a:pt x="27" y="20"/>
                </a:lnTo>
                <a:lnTo>
                  <a:pt x="32" y="22"/>
                </a:lnTo>
                <a:lnTo>
                  <a:pt x="40" y="24"/>
                </a:lnTo>
                <a:lnTo>
                  <a:pt x="44" y="27"/>
                </a:lnTo>
                <a:lnTo>
                  <a:pt x="51" y="29"/>
                </a:lnTo>
                <a:lnTo>
                  <a:pt x="58" y="30"/>
                </a:lnTo>
                <a:lnTo>
                  <a:pt x="65" y="31"/>
                </a:lnTo>
                <a:lnTo>
                  <a:pt x="72" y="31"/>
                </a:lnTo>
                <a:lnTo>
                  <a:pt x="74" y="5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36" name="Freeform 40"/>
          <p:cNvSpPr>
            <a:spLocks/>
          </p:cNvSpPr>
          <p:nvPr/>
        </p:nvSpPr>
        <p:spPr bwMode="auto">
          <a:xfrm>
            <a:off x="6037263" y="3035300"/>
            <a:ext cx="133350" cy="61913"/>
          </a:xfrm>
          <a:custGeom>
            <a:avLst/>
            <a:gdLst>
              <a:gd name="T0" fmla="*/ 2147483647 w 69"/>
              <a:gd name="T1" fmla="*/ 2147483647 h 56"/>
              <a:gd name="T2" fmla="*/ 2147483647 w 69"/>
              <a:gd name="T3" fmla="*/ 2147483647 h 56"/>
              <a:gd name="T4" fmla="*/ 2147483647 w 69"/>
              <a:gd name="T5" fmla="*/ 2147483647 h 56"/>
              <a:gd name="T6" fmla="*/ 2147483647 w 69"/>
              <a:gd name="T7" fmla="*/ 2147483647 h 56"/>
              <a:gd name="T8" fmla="*/ 2147483647 w 69"/>
              <a:gd name="T9" fmla="*/ 2147483647 h 56"/>
              <a:gd name="T10" fmla="*/ 2147483647 w 69"/>
              <a:gd name="T11" fmla="*/ 2147483647 h 56"/>
              <a:gd name="T12" fmla="*/ 2147483647 w 69"/>
              <a:gd name="T13" fmla="*/ 2147483647 h 56"/>
              <a:gd name="T14" fmla="*/ 2147483647 w 69"/>
              <a:gd name="T15" fmla="*/ 2147483647 h 56"/>
              <a:gd name="T16" fmla="*/ 2147483647 w 69"/>
              <a:gd name="T17" fmla="*/ 2147483647 h 56"/>
              <a:gd name="T18" fmla="*/ 0 w 69"/>
              <a:gd name="T19" fmla="*/ 2147483647 h 56"/>
              <a:gd name="T20" fmla="*/ 0 w 69"/>
              <a:gd name="T21" fmla="*/ 2147483647 h 56"/>
              <a:gd name="T22" fmla="*/ 2147483647 w 69"/>
              <a:gd name="T23" fmla="*/ 2147483647 h 56"/>
              <a:gd name="T24" fmla="*/ 2147483647 w 69"/>
              <a:gd name="T25" fmla="*/ 2147483647 h 56"/>
              <a:gd name="T26" fmla="*/ 2147483647 w 69"/>
              <a:gd name="T27" fmla="*/ 2147483647 h 56"/>
              <a:gd name="T28" fmla="*/ 2147483647 w 69"/>
              <a:gd name="T29" fmla="*/ 2147483647 h 56"/>
              <a:gd name="T30" fmla="*/ 2147483647 w 69"/>
              <a:gd name="T31" fmla="*/ 2147483647 h 56"/>
              <a:gd name="T32" fmla="*/ 2147483647 w 69"/>
              <a:gd name="T33" fmla="*/ 2147483647 h 56"/>
              <a:gd name="T34" fmla="*/ 2147483647 w 69"/>
              <a:gd name="T35" fmla="*/ 2147483647 h 56"/>
              <a:gd name="T36" fmla="*/ 2147483647 w 69"/>
              <a:gd name="T37" fmla="*/ 0 h 56"/>
              <a:gd name="T38" fmla="*/ 2147483647 w 69"/>
              <a:gd name="T39" fmla="*/ 2147483647 h 56"/>
              <a:gd name="T40" fmla="*/ 2147483647 w 69"/>
              <a:gd name="T41" fmla="*/ 2147483647 h 56"/>
              <a:gd name="T42" fmla="*/ 2147483647 w 69"/>
              <a:gd name="T43" fmla="*/ 2147483647 h 56"/>
              <a:gd name="T44" fmla="*/ 2147483647 w 69"/>
              <a:gd name="T45" fmla="*/ 2147483647 h 56"/>
              <a:gd name="T46" fmla="*/ 2147483647 w 69"/>
              <a:gd name="T47" fmla="*/ 2147483647 h 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9"/>
              <a:gd name="T73" fmla="*/ 0 h 56"/>
              <a:gd name="T74" fmla="*/ 69 w 69"/>
              <a:gd name="T75" fmla="*/ 56 h 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9" h="56">
                <a:moveTo>
                  <a:pt x="68" y="7"/>
                </a:moveTo>
                <a:lnTo>
                  <a:pt x="66" y="12"/>
                </a:lnTo>
                <a:lnTo>
                  <a:pt x="65" y="16"/>
                </a:lnTo>
                <a:lnTo>
                  <a:pt x="62" y="19"/>
                </a:lnTo>
                <a:lnTo>
                  <a:pt x="57" y="26"/>
                </a:lnTo>
                <a:lnTo>
                  <a:pt x="50" y="33"/>
                </a:lnTo>
                <a:lnTo>
                  <a:pt x="40" y="40"/>
                </a:lnTo>
                <a:lnTo>
                  <a:pt x="29" y="47"/>
                </a:lnTo>
                <a:lnTo>
                  <a:pt x="15" y="51"/>
                </a:lnTo>
                <a:lnTo>
                  <a:pt x="0" y="55"/>
                </a:lnTo>
                <a:lnTo>
                  <a:pt x="0" y="35"/>
                </a:lnTo>
                <a:lnTo>
                  <a:pt x="14" y="32"/>
                </a:lnTo>
                <a:lnTo>
                  <a:pt x="25" y="28"/>
                </a:lnTo>
                <a:lnTo>
                  <a:pt x="35" y="23"/>
                </a:lnTo>
                <a:lnTo>
                  <a:pt x="44" y="16"/>
                </a:lnTo>
                <a:lnTo>
                  <a:pt x="50" y="10"/>
                </a:lnTo>
                <a:lnTo>
                  <a:pt x="55" y="5"/>
                </a:lnTo>
                <a:lnTo>
                  <a:pt x="57" y="2"/>
                </a:lnTo>
                <a:lnTo>
                  <a:pt x="58" y="0"/>
                </a:lnTo>
                <a:lnTo>
                  <a:pt x="56" y="7"/>
                </a:lnTo>
                <a:lnTo>
                  <a:pt x="68" y="7"/>
                </a:lnTo>
                <a:lnTo>
                  <a:pt x="68" y="10"/>
                </a:lnTo>
                <a:lnTo>
                  <a:pt x="66" y="12"/>
                </a:lnTo>
                <a:lnTo>
                  <a:pt x="68" y="7"/>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37" name="Freeform 41"/>
          <p:cNvSpPr>
            <a:spLocks/>
          </p:cNvSpPr>
          <p:nvPr/>
        </p:nvSpPr>
        <p:spPr bwMode="auto">
          <a:xfrm>
            <a:off x="6046788" y="2846388"/>
            <a:ext cx="60325" cy="193675"/>
          </a:xfrm>
          <a:custGeom>
            <a:avLst/>
            <a:gdLst>
              <a:gd name="T0" fmla="*/ 2147483647 w 30"/>
              <a:gd name="T1" fmla="*/ 2147483647 h 176"/>
              <a:gd name="T2" fmla="*/ 2147483647 w 30"/>
              <a:gd name="T3" fmla="*/ 2147483647 h 176"/>
              <a:gd name="T4" fmla="*/ 0 w 30"/>
              <a:gd name="T5" fmla="*/ 2147483647 h 176"/>
              <a:gd name="T6" fmla="*/ 2147483647 w 30"/>
              <a:gd name="T7" fmla="*/ 0 h 176"/>
              <a:gd name="T8" fmla="*/ 2147483647 w 30"/>
              <a:gd name="T9" fmla="*/ 2147483647 h 176"/>
              <a:gd name="T10" fmla="*/ 0 60000 65536"/>
              <a:gd name="T11" fmla="*/ 0 60000 65536"/>
              <a:gd name="T12" fmla="*/ 0 60000 65536"/>
              <a:gd name="T13" fmla="*/ 0 60000 65536"/>
              <a:gd name="T14" fmla="*/ 0 60000 65536"/>
              <a:gd name="T15" fmla="*/ 0 w 30"/>
              <a:gd name="T16" fmla="*/ 0 h 176"/>
              <a:gd name="T17" fmla="*/ 30 w 30"/>
              <a:gd name="T18" fmla="*/ 176 h 176"/>
            </a:gdLst>
            <a:ahLst/>
            <a:cxnLst>
              <a:cxn ang="T10">
                <a:pos x="T0" y="T1"/>
              </a:cxn>
              <a:cxn ang="T11">
                <a:pos x="T2" y="T3"/>
              </a:cxn>
              <a:cxn ang="T12">
                <a:pos x="T4" y="T5"/>
              </a:cxn>
              <a:cxn ang="T13">
                <a:pos x="T6" y="T7"/>
              </a:cxn>
              <a:cxn ang="T14">
                <a:pos x="T8" y="T9"/>
              </a:cxn>
            </a:cxnLst>
            <a:rect l="T15" t="T16" r="T17" b="T18"/>
            <a:pathLst>
              <a:path w="30" h="176">
                <a:moveTo>
                  <a:pt x="29" y="160"/>
                </a:moveTo>
                <a:lnTo>
                  <a:pt x="4" y="175"/>
                </a:lnTo>
                <a:lnTo>
                  <a:pt x="0" y="3"/>
                </a:lnTo>
                <a:lnTo>
                  <a:pt x="26" y="0"/>
                </a:lnTo>
                <a:lnTo>
                  <a:pt x="29" y="16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38" name="Freeform 42"/>
          <p:cNvSpPr>
            <a:spLocks/>
          </p:cNvSpPr>
          <p:nvPr/>
        </p:nvSpPr>
        <p:spPr bwMode="auto">
          <a:xfrm>
            <a:off x="5888038" y="2536825"/>
            <a:ext cx="60325" cy="88900"/>
          </a:xfrm>
          <a:custGeom>
            <a:avLst/>
            <a:gdLst>
              <a:gd name="T0" fmla="*/ 0 w 30"/>
              <a:gd name="T1" fmla="*/ 2147483647 h 80"/>
              <a:gd name="T2" fmla="*/ 2147483647 w 30"/>
              <a:gd name="T3" fmla="*/ 2147483647 h 80"/>
              <a:gd name="T4" fmla="*/ 2147483647 w 30"/>
              <a:gd name="T5" fmla="*/ 0 h 80"/>
              <a:gd name="T6" fmla="*/ 2147483647 w 30"/>
              <a:gd name="T7" fmla="*/ 0 h 80"/>
              <a:gd name="T8" fmla="*/ 0 w 30"/>
              <a:gd name="T9" fmla="*/ 2147483647 h 80"/>
              <a:gd name="T10" fmla="*/ 0 60000 65536"/>
              <a:gd name="T11" fmla="*/ 0 60000 65536"/>
              <a:gd name="T12" fmla="*/ 0 60000 65536"/>
              <a:gd name="T13" fmla="*/ 0 60000 65536"/>
              <a:gd name="T14" fmla="*/ 0 60000 65536"/>
              <a:gd name="T15" fmla="*/ 0 w 30"/>
              <a:gd name="T16" fmla="*/ 0 h 80"/>
              <a:gd name="T17" fmla="*/ 30 w 30"/>
              <a:gd name="T18" fmla="*/ 80 h 80"/>
            </a:gdLst>
            <a:ahLst/>
            <a:cxnLst>
              <a:cxn ang="T10">
                <a:pos x="T0" y="T1"/>
              </a:cxn>
              <a:cxn ang="T11">
                <a:pos x="T2" y="T3"/>
              </a:cxn>
              <a:cxn ang="T12">
                <a:pos x="T4" y="T5"/>
              </a:cxn>
              <a:cxn ang="T13">
                <a:pos x="T6" y="T7"/>
              </a:cxn>
              <a:cxn ang="T14">
                <a:pos x="T8" y="T9"/>
              </a:cxn>
            </a:cxnLst>
            <a:rect l="T15" t="T16" r="T17" b="T18"/>
            <a:pathLst>
              <a:path w="30" h="80">
                <a:moveTo>
                  <a:pt x="0" y="76"/>
                </a:moveTo>
                <a:lnTo>
                  <a:pt x="23" y="79"/>
                </a:lnTo>
                <a:lnTo>
                  <a:pt x="29" y="0"/>
                </a:lnTo>
                <a:lnTo>
                  <a:pt x="23" y="0"/>
                </a:lnTo>
                <a:lnTo>
                  <a:pt x="0" y="76"/>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39" name="Freeform 43"/>
          <p:cNvSpPr>
            <a:spLocks/>
          </p:cNvSpPr>
          <p:nvPr/>
        </p:nvSpPr>
        <p:spPr bwMode="auto">
          <a:xfrm>
            <a:off x="5818188" y="2536825"/>
            <a:ext cx="63500" cy="82550"/>
          </a:xfrm>
          <a:custGeom>
            <a:avLst/>
            <a:gdLst>
              <a:gd name="T0" fmla="*/ 0 w 33"/>
              <a:gd name="T1" fmla="*/ 2147483647 h 75"/>
              <a:gd name="T2" fmla="*/ 2147483647 w 33"/>
              <a:gd name="T3" fmla="*/ 2147483647 h 75"/>
              <a:gd name="T4" fmla="*/ 2147483647 w 33"/>
              <a:gd name="T5" fmla="*/ 0 h 75"/>
              <a:gd name="T6" fmla="*/ 2147483647 w 33"/>
              <a:gd name="T7" fmla="*/ 0 h 75"/>
              <a:gd name="T8" fmla="*/ 0 w 33"/>
              <a:gd name="T9" fmla="*/ 2147483647 h 75"/>
              <a:gd name="T10" fmla="*/ 0 60000 65536"/>
              <a:gd name="T11" fmla="*/ 0 60000 65536"/>
              <a:gd name="T12" fmla="*/ 0 60000 65536"/>
              <a:gd name="T13" fmla="*/ 0 60000 65536"/>
              <a:gd name="T14" fmla="*/ 0 60000 65536"/>
              <a:gd name="T15" fmla="*/ 0 w 33"/>
              <a:gd name="T16" fmla="*/ 0 h 75"/>
              <a:gd name="T17" fmla="*/ 33 w 33"/>
              <a:gd name="T18" fmla="*/ 75 h 75"/>
            </a:gdLst>
            <a:ahLst/>
            <a:cxnLst>
              <a:cxn ang="T10">
                <a:pos x="T0" y="T1"/>
              </a:cxn>
              <a:cxn ang="T11">
                <a:pos x="T2" y="T3"/>
              </a:cxn>
              <a:cxn ang="T12">
                <a:pos x="T4" y="T5"/>
              </a:cxn>
              <a:cxn ang="T13">
                <a:pos x="T6" y="T7"/>
              </a:cxn>
              <a:cxn ang="T14">
                <a:pos x="T8" y="T9"/>
              </a:cxn>
            </a:cxnLst>
            <a:rect l="T15" t="T16" r="T17" b="T18"/>
            <a:pathLst>
              <a:path w="33" h="75">
                <a:moveTo>
                  <a:pt x="0" y="71"/>
                </a:moveTo>
                <a:lnTo>
                  <a:pt x="23" y="74"/>
                </a:lnTo>
                <a:lnTo>
                  <a:pt x="32" y="0"/>
                </a:lnTo>
                <a:lnTo>
                  <a:pt x="24" y="0"/>
                </a:lnTo>
                <a:lnTo>
                  <a:pt x="0" y="71"/>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0" name="Freeform 44"/>
          <p:cNvSpPr>
            <a:spLocks/>
          </p:cNvSpPr>
          <p:nvPr/>
        </p:nvSpPr>
        <p:spPr bwMode="auto">
          <a:xfrm>
            <a:off x="5459413" y="2557463"/>
            <a:ext cx="98425" cy="125412"/>
          </a:xfrm>
          <a:custGeom>
            <a:avLst/>
            <a:gdLst>
              <a:gd name="T0" fmla="*/ 2147483647 w 51"/>
              <a:gd name="T1" fmla="*/ 2147483647 h 113"/>
              <a:gd name="T2" fmla="*/ 2147483647 w 51"/>
              <a:gd name="T3" fmla="*/ 0 h 113"/>
              <a:gd name="T4" fmla="*/ 0 w 51"/>
              <a:gd name="T5" fmla="*/ 2147483647 h 113"/>
              <a:gd name="T6" fmla="*/ 2147483647 w 51"/>
              <a:gd name="T7" fmla="*/ 2147483647 h 113"/>
              <a:gd name="T8" fmla="*/ 2147483647 w 51"/>
              <a:gd name="T9" fmla="*/ 2147483647 h 113"/>
              <a:gd name="T10" fmla="*/ 0 60000 65536"/>
              <a:gd name="T11" fmla="*/ 0 60000 65536"/>
              <a:gd name="T12" fmla="*/ 0 60000 65536"/>
              <a:gd name="T13" fmla="*/ 0 60000 65536"/>
              <a:gd name="T14" fmla="*/ 0 60000 65536"/>
              <a:gd name="T15" fmla="*/ 0 w 51"/>
              <a:gd name="T16" fmla="*/ 0 h 113"/>
              <a:gd name="T17" fmla="*/ 51 w 51"/>
              <a:gd name="T18" fmla="*/ 113 h 113"/>
            </a:gdLst>
            <a:ahLst/>
            <a:cxnLst>
              <a:cxn ang="T10">
                <a:pos x="T0" y="T1"/>
              </a:cxn>
              <a:cxn ang="T11">
                <a:pos x="T2" y="T3"/>
              </a:cxn>
              <a:cxn ang="T12">
                <a:pos x="T4" y="T5"/>
              </a:cxn>
              <a:cxn ang="T13">
                <a:pos x="T6" y="T7"/>
              </a:cxn>
              <a:cxn ang="T14">
                <a:pos x="T8" y="T9"/>
              </a:cxn>
            </a:cxnLst>
            <a:rect l="T15" t="T16" r="T17" b="T18"/>
            <a:pathLst>
              <a:path w="51" h="113">
                <a:moveTo>
                  <a:pt x="50" y="106"/>
                </a:moveTo>
                <a:lnTo>
                  <a:pt x="34" y="0"/>
                </a:lnTo>
                <a:lnTo>
                  <a:pt x="0" y="5"/>
                </a:lnTo>
                <a:lnTo>
                  <a:pt x="40" y="112"/>
                </a:lnTo>
                <a:lnTo>
                  <a:pt x="50" y="106"/>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1" name="Freeform 45"/>
          <p:cNvSpPr>
            <a:spLocks/>
          </p:cNvSpPr>
          <p:nvPr/>
        </p:nvSpPr>
        <p:spPr bwMode="auto">
          <a:xfrm>
            <a:off x="5376863" y="2590800"/>
            <a:ext cx="142875" cy="117475"/>
          </a:xfrm>
          <a:custGeom>
            <a:avLst/>
            <a:gdLst>
              <a:gd name="T0" fmla="*/ 2147483647 w 74"/>
              <a:gd name="T1" fmla="*/ 2147483647 h 107"/>
              <a:gd name="T2" fmla="*/ 2147483647 w 74"/>
              <a:gd name="T3" fmla="*/ 0 h 107"/>
              <a:gd name="T4" fmla="*/ 0 w 74"/>
              <a:gd name="T5" fmla="*/ 2147483647 h 107"/>
              <a:gd name="T6" fmla="*/ 2147483647 w 74"/>
              <a:gd name="T7" fmla="*/ 2147483647 h 107"/>
              <a:gd name="T8" fmla="*/ 2147483647 w 74"/>
              <a:gd name="T9" fmla="*/ 2147483647 h 107"/>
              <a:gd name="T10" fmla="*/ 0 60000 65536"/>
              <a:gd name="T11" fmla="*/ 0 60000 65536"/>
              <a:gd name="T12" fmla="*/ 0 60000 65536"/>
              <a:gd name="T13" fmla="*/ 0 60000 65536"/>
              <a:gd name="T14" fmla="*/ 0 60000 65536"/>
              <a:gd name="T15" fmla="*/ 0 w 74"/>
              <a:gd name="T16" fmla="*/ 0 h 107"/>
              <a:gd name="T17" fmla="*/ 74 w 74"/>
              <a:gd name="T18" fmla="*/ 107 h 107"/>
            </a:gdLst>
            <a:ahLst/>
            <a:cxnLst>
              <a:cxn ang="T10">
                <a:pos x="T0" y="T1"/>
              </a:cxn>
              <a:cxn ang="T11">
                <a:pos x="T2" y="T3"/>
              </a:cxn>
              <a:cxn ang="T12">
                <a:pos x="T4" y="T5"/>
              </a:cxn>
              <a:cxn ang="T13">
                <a:pos x="T6" y="T7"/>
              </a:cxn>
              <a:cxn ang="T14">
                <a:pos x="T8" y="T9"/>
              </a:cxn>
            </a:cxnLst>
            <a:rect l="T15" t="T16" r="T17" b="T18"/>
            <a:pathLst>
              <a:path w="74" h="107">
                <a:moveTo>
                  <a:pt x="73" y="95"/>
                </a:moveTo>
                <a:lnTo>
                  <a:pt x="15" y="0"/>
                </a:lnTo>
                <a:lnTo>
                  <a:pt x="0" y="47"/>
                </a:lnTo>
                <a:lnTo>
                  <a:pt x="63" y="106"/>
                </a:lnTo>
                <a:lnTo>
                  <a:pt x="73" y="95"/>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2" name="Freeform 46"/>
          <p:cNvSpPr>
            <a:spLocks/>
          </p:cNvSpPr>
          <p:nvPr/>
        </p:nvSpPr>
        <p:spPr bwMode="auto">
          <a:xfrm>
            <a:off x="5372100" y="2681288"/>
            <a:ext cx="125413" cy="60325"/>
          </a:xfrm>
          <a:custGeom>
            <a:avLst/>
            <a:gdLst>
              <a:gd name="T0" fmla="*/ 2147483647 w 64"/>
              <a:gd name="T1" fmla="*/ 2147483647 h 55"/>
              <a:gd name="T2" fmla="*/ 0 w 64"/>
              <a:gd name="T3" fmla="*/ 0 h 55"/>
              <a:gd name="T4" fmla="*/ 0 w 64"/>
              <a:gd name="T5" fmla="*/ 2147483647 h 55"/>
              <a:gd name="T6" fmla="*/ 2147483647 w 64"/>
              <a:gd name="T7" fmla="*/ 2147483647 h 55"/>
              <a:gd name="T8" fmla="*/ 2147483647 w 64"/>
              <a:gd name="T9" fmla="*/ 2147483647 h 55"/>
              <a:gd name="T10" fmla="*/ 0 60000 65536"/>
              <a:gd name="T11" fmla="*/ 0 60000 65536"/>
              <a:gd name="T12" fmla="*/ 0 60000 65536"/>
              <a:gd name="T13" fmla="*/ 0 60000 65536"/>
              <a:gd name="T14" fmla="*/ 0 60000 65536"/>
              <a:gd name="T15" fmla="*/ 0 w 64"/>
              <a:gd name="T16" fmla="*/ 0 h 55"/>
              <a:gd name="T17" fmla="*/ 64 w 64"/>
              <a:gd name="T18" fmla="*/ 55 h 55"/>
            </a:gdLst>
            <a:ahLst/>
            <a:cxnLst>
              <a:cxn ang="T10">
                <a:pos x="T0" y="T1"/>
              </a:cxn>
              <a:cxn ang="T11">
                <a:pos x="T2" y="T3"/>
              </a:cxn>
              <a:cxn ang="T12">
                <a:pos x="T4" y="T5"/>
              </a:cxn>
              <a:cxn ang="T13">
                <a:pos x="T6" y="T7"/>
              </a:cxn>
              <a:cxn ang="T14">
                <a:pos x="T8" y="T9"/>
              </a:cxn>
            </a:cxnLst>
            <a:rect l="T15" t="T16" r="T17" b="T18"/>
            <a:pathLst>
              <a:path w="64" h="55">
                <a:moveTo>
                  <a:pt x="63" y="42"/>
                </a:moveTo>
                <a:lnTo>
                  <a:pt x="0" y="0"/>
                </a:lnTo>
                <a:lnTo>
                  <a:pt x="0" y="54"/>
                </a:lnTo>
                <a:lnTo>
                  <a:pt x="63" y="54"/>
                </a:lnTo>
                <a:lnTo>
                  <a:pt x="63" y="4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3" name="Freeform 47"/>
          <p:cNvSpPr>
            <a:spLocks/>
          </p:cNvSpPr>
          <p:nvPr/>
        </p:nvSpPr>
        <p:spPr bwMode="auto">
          <a:xfrm>
            <a:off x="5072063" y="3302000"/>
            <a:ext cx="98425" cy="123825"/>
          </a:xfrm>
          <a:custGeom>
            <a:avLst/>
            <a:gdLst>
              <a:gd name="T0" fmla="*/ 2147483647 w 51"/>
              <a:gd name="T1" fmla="*/ 2147483647 h 112"/>
              <a:gd name="T2" fmla="*/ 2147483647 w 51"/>
              <a:gd name="T3" fmla="*/ 0 h 112"/>
              <a:gd name="T4" fmla="*/ 0 w 51"/>
              <a:gd name="T5" fmla="*/ 2147483647 h 112"/>
              <a:gd name="T6" fmla="*/ 2147483647 w 51"/>
              <a:gd name="T7" fmla="*/ 2147483647 h 112"/>
              <a:gd name="T8" fmla="*/ 2147483647 w 51"/>
              <a:gd name="T9" fmla="*/ 2147483647 h 112"/>
              <a:gd name="T10" fmla="*/ 0 60000 65536"/>
              <a:gd name="T11" fmla="*/ 0 60000 65536"/>
              <a:gd name="T12" fmla="*/ 0 60000 65536"/>
              <a:gd name="T13" fmla="*/ 0 60000 65536"/>
              <a:gd name="T14" fmla="*/ 0 60000 65536"/>
              <a:gd name="T15" fmla="*/ 0 w 51"/>
              <a:gd name="T16" fmla="*/ 0 h 112"/>
              <a:gd name="T17" fmla="*/ 51 w 51"/>
              <a:gd name="T18" fmla="*/ 112 h 112"/>
            </a:gdLst>
            <a:ahLst/>
            <a:cxnLst>
              <a:cxn ang="T10">
                <a:pos x="T0" y="T1"/>
              </a:cxn>
              <a:cxn ang="T11">
                <a:pos x="T2" y="T3"/>
              </a:cxn>
              <a:cxn ang="T12">
                <a:pos x="T4" y="T5"/>
              </a:cxn>
              <a:cxn ang="T13">
                <a:pos x="T6" y="T7"/>
              </a:cxn>
              <a:cxn ang="T14">
                <a:pos x="T8" y="T9"/>
              </a:cxn>
            </a:cxnLst>
            <a:rect l="T15" t="T16" r="T17" b="T18"/>
            <a:pathLst>
              <a:path w="51" h="112">
                <a:moveTo>
                  <a:pt x="50" y="106"/>
                </a:moveTo>
                <a:lnTo>
                  <a:pt x="38" y="0"/>
                </a:lnTo>
                <a:lnTo>
                  <a:pt x="0" y="1"/>
                </a:lnTo>
                <a:lnTo>
                  <a:pt x="40" y="111"/>
                </a:lnTo>
                <a:lnTo>
                  <a:pt x="50" y="106"/>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4" name="Freeform 48"/>
          <p:cNvSpPr>
            <a:spLocks/>
          </p:cNvSpPr>
          <p:nvPr/>
        </p:nvSpPr>
        <p:spPr bwMode="auto">
          <a:xfrm>
            <a:off x="4995863" y="3327400"/>
            <a:ext cx="136525" cy="122238"/>
          </a:xfrm>
          <a:custGeom>
            <a:avLst/>
            <a:gdLst>
              <a:gd name="T0" fmla="*/ 2147483647 w 71"/>
              <a:gd name="T1" fmla="*/ 2147483647 h 111"/>
              <a:gd name="T2" fmla="*/ 2147483647 w 71"/>
              <a:gd name="T3" fmla="*/ 0 h 111"/>
              <a:gd name="T4" fmla="*/ 0 w 71"/>
              <a:gd name="T5" fmla="*/ 2147483647 h 111"/>
              <a:gd name="T6" fmla="*/ 2147483647 w 71"/>
              <a:gd name="T7" fmla="*/ 2147483647 h 111"/>
              <a:gd name="T8" fmla="*/ 2147483647 w 71"/>
              <a:gd name="T9" fmla="*/ 2147483647 h 111"/>
              <a:gd name="T10" fmla="*/ 0 60000 65536"/>
              <a:gd name="T11" fmla="*/ 0 60000 65536"/>
              <a:gd name="T12" fmla="*/ 0 60000 65536"/>
              <a:gd name="T13" fmla="*/ 0 60000 65536"/>
              <a:gd name="T14" fmla="*/ 0 60000 65536"/>
              <a:gd name="T15" fmla="*/ 0 w 71"/>
              <a:gd name="T16" fmla="*/ 0 h 111"/>
              <a:gd name="T17" fmla="*/ 71 w 71"/>
              <a:gd name="T18" fmla="*/ 111 h 111"/>
            </a:gdLst>
            <a:ahLst/>
            <a:cxnLst>
              <a:cxn ang="T10">
                <a:pos x="T0" y="T1"/>
              </a:cxn>
              <a:cxn ang="T11">
                <a:pos x="T2" y="T3"/>
              </a:cxn>
              <a:cxn ang="T12">
                <a:pos x="T4" y="T5"/>
              </a:cxn>
              <a:cxn ang="T13">
                <a:pos x="T6" y="T7"/>
              </a:cxn>
              <a:cxn ang="T14">
                <a:pos x="T8" y="T9"/>
              </a:cxn>
            </a:cxnLst>
            <a:rect l="T15" t="T16" r="T17" b="T18"/>
            <a:pathLst>
              <a:path w="71" h="111">
                <a:moveTo>
                  <a:pt x="70" y="99"/>
                </a:moveTo>
                <a:lnTo>
                  <a:pt x="21" y="0"/>
                </a:lnTo>
                <a:lnTo>
                  <a:pt x="0" y="43"/>
                </a:lnTo>
                <a:lnTo>
                  <a:pt x="60" y="110"/>
                </a:lnTo>
                <a:lnTo>
                  <a:pt x="70" y="99"/>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5" name="Freeform 49"/>
          <p:cNvSpPr>
            <a:spLocks/>
          </p:cNvSpPr>
          <p:nvPr/>
        </p:nvSpPr>
        <p:spPr bwMode="auto">
          <a:xfrm>
            <a:off x="4984750" y="3416300"/>
            <a:ext cx="131763" cy="63500"/>
          </a:xfrm>
          <a:custGeom>
            <a:avLst/>
            <a:gdLst>
              <a:gd name="T0" fmla="*/ 2147483647 w 68"/>
              <a:gd name="T1" fmla="*/ 2147483647 h 58"/>
              <a:gd name="T2" fmla="*/ 0 w 68"/>
              <a:gd name="T3" fmla="*/ 0 h 58"/>
              <a:gd name="T4" fmla="*/ 0 w 68"/>
              <a:gd name="T5" fmla="*/ 2147483647 h 58"/>
              <a:gd name="T6" fmla="*/ 2147483647 w 68"/>
              <a:gd name="T7" fmla="*/ 2147483647 h 58"/>
              <a:gd name="T8" fmla="*/ 2147483647 w 68"/>
              <a:gd name="T9" fmla="*/ 2147483647 h 58"/>
              <a:gd name="T10" fmla="*/ 0 60000 65536"/>
              <a:gd name="T11" fmla="*/ 0 60000 65536"/>
              <a:gd name="T12" fmla="*/ 0 60000 65536"/>
              <a:gd name="T13" fmla="*/ 0 60000 65536"/>
              <a:gd name="T14" fmla="*/ 0 60000 65536"/>
              <a:gd name="T15" fmla="*/ 0 w 68"/>
              <a:gd name="T16" fmla="*/ 0 h 58"/>
              <a:gd name="T17" fmla="*/ 68 w 68"/>
              <a:gd name="T18" fmla="*/ 58 h 58"/>
            </a:gdLst>
            <a:ahLst/>
            <a:cxnLst>
              <a:cxn ang="T10">
                <a:pos x="T0" y="T1"/>
              </a:cxn>
              <a:cxn ang="T11">
                <a:pos x="T2" y="T3"/>
              </a:cxn>
              <a:cxn ang="T12">
                <a:pos x="T4" y="T5"/>
              </a:cxn>
              <a:cxn ang="T13">
                <a:pos x="T6" y="T7"/>
              </a:cxn>
              <a:cxn ang="T14">
                <a:pos x="T8" y="T9"/>
              </a:cxn>
            </a:cxnLst>
            <a:rect l="T15" t="T16" r="T17" b="T18"/>
            <a:pathLst>
              <a:path w="68" h="58">
                <a:moveTo>
                  <a:pt x="65" y="44"/>
                </a:moveTo>
                <a:lnTo>
                  <a:pt x="0" y="0"/>
                </a:lnTo>
                <a:lnTo>
                  <a:pt x="0" y="57"/>
                </a:lnTo>
                <a:lnTo>
                  <a:pt x="67" y="57"/>
                </a:lnTo>
                <a:lnTo>
                  <a:pt x="65" y="44"/>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6" name="Freeform 50"/>
          <p:cNvSpPr>
            <a:spLocks/>
          </p:cNvSpPr>
          <p:nvPr/>
        </p:nvSpPr>
        <p:spPr bwMode="auto">
          <a:xfrm>
            <a:off x="4978400" y="3503613"/>
            <a:ext cx="131763" cy="47625"/>
          </a:xfrm>
          <a:custGeom>
            <a:avLst/>
            <a:gdLst>
              <a:gd name="T0" fmla="*/ 2147483647 w 68"/>
              <a:gd name="T1" fmla="*/ 2147483647 h 43"/>
              <a:gd name="T2" fmla="*/ 0 w 68"/>
              <a:gd name="T3" fmla="*/ 0 h 43"/>
              <a:gd name="T4" fmla="*/ 0 w 68"/>
              <a:gd name="T5" fmla="*/ 2147483647 h 43"/>
              <a:gd name="T6" fmla="*/ 2147483647 w 68"/>
              <a:gd name="T7" fmla="*/ 2147483647 h 43"/>
              <a:gd name="T8" fmla="*/ 2147483647 w 68"/>
              <a:gd name="T9" fmla="*/ 2147483647 h 43"/>
              <a:gd name="T10" fmla="*/ 0 60000 65536"/>
              <a:gd name="T11" fmla="*/ 0 60000 65536"/>
              <a:gd name="T12" fmla="*/ 0 60000 65536"/>
              <a:gd name="T13" fmla="*/ 0 60000 65536"/>
              <a:gd name="T14" fmla="*/ 0 60000 65536"/>
              <a:gd name="T15" fmla="*/ 0 w 68"/>
              <a:gd name="T16" fmla="*/ 0 h 43"/>
              <a:gd name="T17" fmla="*/ 68 w 68"/>
              <a:gd name="T18" fmla="*/ 43 h 43"/>
            </a:gdLst>
            <a:ahLst/>
            <a:cxnLst>
              <a:cxn ang="T10">
                <a:pos x="T0" y="T1"/>
              </a:cxn>
              <a:cxn ang="T11">
                <a:pos x="T2" y="T3"/>
              </a:cxn>
              <a:cxn ang="T12">
                <a:pos x="T4" y="T5"/>
              </a:cxn>
              <a:cxn ang="T13">
                <a:pos x="T6" y="T7"/>
              </a:cxn>
              <a:cxn ang="T14">
                <a:pos x="T8" y="T9"/>
              </a:cxn>
            </a:cxnLst>
            <a:rect l="T15" t="T16" r="T17" b="T18"/>
            <a:pathLst>
              <a:path w="68" h="43">
                <a:moveTo>
                  <a:pt x="67" y="14"/>
                </a:moveTo>
                <a:lnTo>
                  <a:pt x="0" y="0"/>
                </a:lnTo>
                <a:lnTo>
                  <a:pt x="0" y="42"/>
                </a:lnTo>
                <a:lnTo>
                  <a:pt x="65" y="34"/>
                </a:lnTo>
                <a:lnTo>
                  <a:pt x="67" y="14"/>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7" name="Freeform 51"/>
          <p:cNvSpPr>
            <a:spLocks/>
          </p:cNvSpPr>
          <p:nvPr/>
        </p:nvSpPr>
        <p:spPr bwMode="auto">
          <a:xfrm>
            <a:off x="4983163" y="3573463"/>
            <a:ext cx="130175" cy="46037"/>
          </a:xfrm>
          <a:custGeom>
            <a:avLst/>
            <a:gdLst>
              <a:gd name="T0" fmla="*/ 2147483647 w 67"/>
              <a:gd name="T1" fmla="*/ 2147483647 h 42"/>
              <a:gd name="T2" fmla="*/ 0 w 67"/>
              <a:gd name="T3" fmla="*/ 0 h 42"/>
              <a:gd name="T4" fmla="*/ 0 w 67"/>
              <a:gd name="T5" fmla="*/ 2147483647 h 42"/>
              <a:gd name="T6" fmla="*/ 2147483647 w 67"/>
              <a:gd name="T7" fmla="*/ 2147483647 h 42"/>
              <a:gd name="T8" fmla="*/ 2147483647 w 67"/>
              <a:gd name="T9" fmla="*/ 2147483647 h 42"/>
              <a:gd name="T10" fmla="*/ 0 60000 65536"/>
              <a:gd name="T11" fmla="*/ 0 60000 65536"/>
              <a:gd name="T12" fmla="*/ 0 60000 65536"/>
              <a:gd name="T13" fmla="*/ 0 60000 65536"/>
              <a:gd name="T14" fmla="*/ 0 60000 65536"/>
              <a:gd name="T15" fmla="*/ 0 w 67"/>
              <a:gd name="T16" fmla="*/ 0 h 42"/>
              <a:gd name="T17" fmla="*/ 67 w 67"/>
              <a:gd name="T18" fmla="*/ 42 h 42"/>
            </a:gdLst>
            <a:ahLst/>
            <a:cxnLst>
              <a:cxn ang="T10">
                <a:pos x="T0" y="T1"/>
              </a:cxn>
              <a:cxn ang="T11">
                <a:pos x="T2" y="T3"/>
              </a:cxn>
              <a:cxn ang="T12">
                <a:pos x="T4" y="T5"/>
              </a:cxn>
              <a:cxn ang="T13">
                <a:pos x="T6" y="T7"/>
              </a:cxn>
              <a:cxn ang="T14">
                <a:pos x="T8" y="T9"/>
              </a:cxn>
            </a:cxnLst>
            <a:rect l="T15" t="T16" r="T17" b="T18"/>
            <a:pathLst>
              <a:path w="67" h="42">
                <a:moveTo>
                  <a:pt x="66" y="14"/>
                </a:moveTo>
                <a:lnTo>
                  <a:pt x="0" y="0"/>
                </a:lnTo>
                <a:lnTo>
                  <a:pt x="0" y="41"/>
                </a:lnTo>
                <a:lnTo>
                  <a:pt x="64" y="33"/>
                </a:lnTo>
                <a:lnTo>
                  <a:pt x="66" y="14"/>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8" name="Freeform 52"/>
          <p:cNvSpPr>
            <a:spLocks/>
          </p:cNvSpPr>
          <p:nvPr/>
        </p:nvSpPr>
        <p:spPr bwMode="auto">
          <a:xfrm>
            <a:off x="5586413" y="2492375"/>
            <a:ext cx="44450" cy="168275"/>
          </a:xfrm>
          <a:custGeom>
            <a:avLst/>
            <a:gdLst>
              <a:gd name="T0" fmla="*/ 2147483647 w 23"/>
              <a:gd name="T1" fmla="*/ 2147483647 h 153"/>
              <a:gd name="T2" fmla="*/ 2147483647 w 23"/>
              <a:gd name="T3" fmla="*/ 2147483647 h 153"/>
              <a:gd name="T4" fmla="*/ 0 w 23"/>
              <a:gd name="T5" fmla="*/ 2147483647 h 153"/>
              <a:gd name="T6" fmla="*/ 2147483647 w 23"/>
              <a:gd name="T7" fmla="*/ 0 h 153"/>
              <a:gd name="T8" fmla="*/ 2147483647 w 23"/>
              <a:gd name="T9" fmla="*/ 2147483647 h 153"/>
              <a:gd name="T10" fmla="*/ 0 60000 65536"/>
              <a:gd name="T11" fmla="*/ 0 60000 65536"/>
              <a:gd name="T12" fmla="*/ 0 60000 65536"/>
              <a:gd name="T13" fmla="*/ 0 60000 65536"/>
              <a:gd name="T14" fmla="*/ 0 60000 65536"/>
              <a:gd name="T15" fmla="*/ 0 w 23"/>
              <a:gd name="T16" fmla="*/ 0 h 153"/>
              <a:gd name="T17" fmla="*/ 23 w 23"/>
              <a:gd name="T18" fmla="*/ 153 h 153"/>
            </a:gdLst>
            <a:ahLst/>
            <a:cxnLst>
              <a:cxn ang="T10">
                <a:pos x="T0" y="T1"/>
              </a:cxn>
              <a:cxn ang="T11">
                <a:pos x="T2" y="T3"/>
              </a:cxn>
              <a:cxn ang="T12">
                <a:pos x="T4" y="T5"/>
              </a:cxn>
              <a:cxn ang="T13">
                <a:pos x="T6" y="T7"/>
              </a:cxn>
              <a:cxn ang="T14">
                <a:pos x="T8" y="T9"/>
              </a:cxn>
            </a:cxnLst>
            <a:rect l="T15" t="T16" r="T17" b="T18"/>
            <a:pathLst>
              <a:path w="23" h="153">
                <a:moveTo>
                  <a:pt x="22" y="146"/>
                </a:moveTo>
                <a:lnTo>
                  <a:pt x="3" y="152"/>
                </a:lnTo>
                <a:lnTo>
                  <a:pt x="0" y="3"/>
                </a:lnTo>
                <a:lnTo>
                  <a:pt x="19" y="0"/>
                </a:lnTo>
                <a:lnTo>
                  <a:pt x="22" y="146"/>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49" name="Freeform 53"/>
          <p:cNvSpPr>
            <a:spLocks/>
          </p:cNvSpPr>
          <p:nvPr/>
        </p:nvSpPr>
        <p:spPr bwMode="auto">
          <a:xfrm>
            <a:off x="5308600" y="3255963"/>
            <a:ext cx="46038" cy="166687"/>
          </a:xfrm>
          <a:custGeom>
            <a:avLst/>
            <a:gdLst>
              <a:gd name="T0" fmla="*/ 2147483647 w 24"/>
              <a:gd name="T1" fmla="*/ 2147483647 h 151"/>
              <a:gd name="T2" fmla="*/ 2147483647 w 24"/>
              <a:gd name="T3" fmla="*/ 2147483647 h 151"/>
              <a:gd name="T4" fmla="*/ 0 w 24"/>
              <a:gd name="T5" fmla="*/ 0 h 151"/>
              <a:gd name="T6" fmla="*/ 2147483647 w 24"/>
              <a:gd name="T7" fmla="*/ 0 h 151"/>
              <a:gd name="T8" fmla="*/ 2147483647 w 24"/>
              <a:gd name="T9" fmla="*/ 2147483647 h 151"/>
              <a:gd name="T10" fmla="*/ 0 60000 65536"/>
              <a:gd name="T11" fmla="*/ 0 60000 65536"/>
              <a:gd name="T12" fmla="*/ 0 60000 65536"/>
              <a:gd name="T13" fmla="*/ 0 60000 65536"/>
              <a:gd name="T14" fmla="*/ 0 60000 65536"/>
              <a:gd name="T15" fmla="*/ 0 w 24"/>
              <a:gd name="T16" fmla="*/ 0 h 151"/>
              <a:gd name="T17" fmla="*/ 24 w 24"/>
              <a:gd name="T18" fmla="*/ 151 h 151"/>
            </a:gdLst>
            <a:ahLst/>
            <a:cxnLst>
              <a:cxn ang="T10">
                <a:pos x="T0" y="T1"/>
              </a:cxn>
              <a:cxn ang="T11">
                <a:pos x="T2" y="T3"/>
              </a:cxn>
              <a:cxn ang="T12">
                <a:pos x="T4" y="T5"/>
              </a:cxn>
              <a:cxn ang="T13">
                <a:pos x="T6" y="T7"/>
              </a:cxn>
              <a:cxn ang="T14">
                <a:pos x="T8" y="T9"/>
              </a:cxn>
            </a:cxnLst>
            <a:rect l="T15" t="T16" r="T17" b="T18"/>
            <a:pathLst>
              <a:path w="24" h="151">
                <a:moveTo>
                  <a:pt x="23" y="145"/>
                </a:moveTo>
                <a:lnTo>
                  <a:pt x="3" y="150"/>
                </a:lnTo>
                <a:lnTo>
                  <a:pt x="0" y="0"/>
                </a:lnTo>
                <a:lnTo>
                  <a:pt x="19" y="0"/>
                </a:lnTo>
                <a:lnTo>
                  <a:pt x="23" y="145"/>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50" name="Rectangle 54"/>
          <p:cNvSpPr>
            <a:spLocks noChangeArrowheads="1"/>
          </p:cNvSpPr>
          <p:nvPr/>
        </p:nvSpPr>
        <p:spPr bwMode="auto">
          <a:xfrm>
            <a:off x="4633913" y="2033588"/>
            <a:ext cx="838200" cy="433387"/>
          </a:xfrm>
          <a:prstGeom prst="rect">
            <a:avLst/>
          </a:prstGeom>
          <a:solidFill>
            <a:schemeClr val="bg1"/>
          </a:solidFill>
          <a:ln w="12700">
            <a:noFill/>
            <a:miter lim="800000"/>
            <a:headEnd/>
            <a:tailEnd/>
          </a:ln>
        </p:spPr>
        <p:txBody>
          <a:bodyPr wrap="none" anchor="ctr"/>
          <a:lstStyle/>
          <a:p>
            <a:endParaRPr lang="en-US" dirty="0"/>
          </a:p>
        </p:txBody>
      </p:sp>
      <p:grpSp>
        <p:nvGrpSpPr>
          <p:cNvPr id="3" name="Group 76"/>
          <p:cNvGrpSpPr>
            <a:grpSpLocks/>
          </p:cNvGrpSpPr>
          <p:nvPr/>
        </p:nvGrpSpPr>
        <p:grpSpPr bwMode="auto">
          <a:xfrm>
            <a:off x="1252538" y="1995488"/>
            <a:ext cx="1238250" cy="1079500"/>
            <a:chOff x="647" y="1810"/>
            <a:chExt cx="640" cy="980"/>
          </a:xfrm>
        </p:grpSpPr>
        <p:sp>
          <p:nvSpPr>
            <p:cNvPr id="5276" name="Freeform 55"/>
            <p:cNvSpPr>
              <a:spLocks/>
            </p:cNvSpPr>
            <p:nvPr/>
          </p:nvSpPr>
          <p:spPr bwMode="auto">
            <a:xfrm>
              <a:off x="647" y="1810"/>
              <a:ext cx="608" cy="980"/>
            </a:xfrm>
            <a:custGeom>
              <a:avLst/>
              <a:gdLst>
                <a:gd name="T0" fmla="*/ 601 w 608"/>
                <a:gd name="T1" fmla="*/ 138 h 980"/>
                <a:gd name="T2" fmla="*/ 599 w 608"/>
                <a:gd name="T3" fmla="*/ 113 h 980"/>
                <a:gd name="T4" fmla="*/ 589 w 608"/>
                <a:gd name="T5" fmla="*/ 75 h 980"/>
                <a:gd name="T6" fmla="*/ 566 w 608"/>
                <a:gd name="T7" fmla="*/ 39 h 980"/>
                <a:gd name="T8" fmla="*/ 530 w 608"/>
                <a:gd name="T9" fmla="*/ 28 h 980"/>
                <a:gd name="T10" fmla="*/ 497 w 608"/>
                <a:gd name="T11" fmla="*/ 30 h 980"/>
                <a:gd name="T12" fmla="*/ 345 w 608"/>
                <a:gd name="T13" fmla="*/ 5 h 980"/>
                <a:gd name="T14" fmla="*/ 323 w 608"/>
                <a:gd name="T15" fmla="*/ 0 h 980"/>
                <a:gd name="T16" fmla="*/ 276 w 608"/>
                <a:gd name="T17" fmla="*/ 0 h 980"/>
                <a:gd name="T18" fmla="*/ 232 w 608"/>
                <a:gd name="T19" fmla="*/ 22 h 980"/>
                <a:gd name="T20" fmla="*/ 204 w 608"/>
                <a:gd name="T21" fmla="*/ 81 h 980"/>
                <a:gd name="T22" fmla="*/ 196 w 608"/>
                <a:gd name="T23" fmla="*/ 147 h 980"/>
                <a:gd name="T24" fmla="*/ 197 w 608"/>
                <a:gd name="T25" fmla="*/ 191 h 980"/>
                <a:gd name="T26" fmla="*/ 208 w 608"/>
                <a:gd name="T27" fmla="*/ 334 h 980"/>
                <a:gd name="T28" fmla="*/ 262 w 608"/>
                <a:gd name="T29" fmla="*/ 349 h 980"/>
                <a:gd name="T30" fmla="*/ 315 w 608"/>
                <a:gd name="T31" fmla="*/ 335 h 980"/>
                <a:gd name="T32" fmla="*/ 322 w 608"/>
                <a:gd name="T33" fmla="*/ 325 h 980"/>
                <a:gd name="T34" fmla="*/ 322 w 608"/>
                <a:gd name="T35" fmla="*/ 294 h 980"/>
                <a:gd name="T36" fmla="*/ 322 w 608"/>
                <a:gd name="T37" fmla="*/ 251 h 980"/>
                <a:gd name="T38" fmla="*/ 324 w 608"/>
                <a:gd name="T39" fmla="*/ 214 h 980"/>
                <a:gd name="T40" fmla="*/ 348 w 608"/>
                <a:gd name="T41" fmla="*/ 194 h 980"/>
                <a:gd name="T42" fmla="*/ 353 w 608"/>
                <a:gd name="T43" fmla="*/ 186 h 980"/>
                <a:gd name="T44" fmla="*/ 357 w 608"/>
                <a:gd name="T45" fmla="*/ 164 h 980"/>
                <a:gd name="T46" fmla="*/ 408 w 608"/>
                <a:gd name="T47" fmla="*/ 161 h 980"/>
                <a:gd name="T48" fmla="*/ 464 w 608"/>
                <a:gd name="T49" fmla="*/ 160 h 980"/>
                <a:gd name="T50" fmla="*/ 496 w 608"/>
                <a:gd name="T51" fmla="*/ 160 h 980"/>
                <a:gd name="T52" fmla="*/ 504 w 608"/>
                <a:gd name="T53" fmla="*/ 160 h 980"/>
                <a:gd name="T54" fmla="*/ 511 w 608"/>
                <a:gd name="T55" fmla="*/ 182 h 980"/>
                <a:gd name="T56" fmla="*/ 511 w 608"/>
                <a:gd name="T57" fmla="*/ 226 h 980"/>
                <a:gd name="T58" fmla="*/ 512 w 608"/>
                <a:gd name="T59" fmla="*/ 298 h 980"/>
                <a:gd name="T60" fmla="*/ 513 w 608"/>
                <a:gd name="T61" fmla="*/ 388 h 980"/>
                <a:gd name="T62" fmla="*/ 513 w 608"/>
                <a:gd name="T63" fmla="*/ 477 h 980"/>
                <a:gd name="T64" fmla="*/ 515 w 608"/>
                <a:gd name="T65" fmla="*/ 552 h 980"/>
                <a:gd name="T66" fmla="*/ 515 w 608"/>
                <a:gd name="T67" fmla="*/ 596 h 980"/>
                <a:gd name="T68" fmla="*/ 508 w 608"/>
                <a:gd name="T69" fmla="*/ 631 h 980"/>
                <a:gd name="T70" fmla="*/ 482 w 608"/>
                <a:gd name="T71" fmla="*/ 642 h 980"/>
                <a:gd name="T72" fmla="*/ 395 w 608"/>
                <a:gd name="T73" fmla="*/ 643 h 980"/>
                <a:gd name="T74" fmla="*/ 274 w 608"/>
                <a:gd name="T75" fmla="*/ 647 h 980"/>
                <a:gd name="T76" fmla="*/ 214 w 608"/>
                <a:gd name="T77" fmla="*/ 648 h 980"/>
                <a:gd name="T78" fmla="*/ 197 w 608"/>
                <a:gd name="T79" fmla="*/ 623 h 980"/>
                <a:gd name="T80" fmla="*/ 149 w 608"/>
                <a:gd name="T81" fmla="*/ 625 h 980"/>
                <a:gd name="T82" fmla="*/ 102 w 608"/>
                <a:gd name="T83" fmla="*/ 626 h 980"/>
                <a:gd name="T84" fmla="*/ 67 w 608"/>
                <a:gd name="T85" fmla="*/ 627 h 980"/>
                <a:gd name="T86" fmla="*/ 29 w 608"/>
                <a:gd name="T87" fmla="*/ 644 h 980"/>
                <a:gd name="T88" fmla="*/ 3 w 608"/>
                <a:gd name="T89" fmla="*/ 690 h 980"/>
                <a:gd name="T90" fmla="*/ 4 w 608"/>
                <a:gd name="T91" fmla="*/ 965 h 980"/>
                <a:gd name="T92" fmla="*/ 36 w 608"/>
                <a:gd name="T93" fmla="*/ 977 h 980"/>
                <a:gd name="T94" fmla="*/ 109 w 608"/>
                <a:gd name="T95" fmla="*/ 973 h 980"/>
                <a:gd name="T96" fmla="*/ 143 w 608"/>
                <a:gd name="T97" fmla="*/ 961 h 980"/>
                <a:gd name="T98" fmla="*/ 145 w 608"/>
                <a:gd name="T99" fmla="*/ 812 h 980"/>
                <a:gd name="T100" fmla="*/ 169 w 608"/>
                <a:gd name="T101" fmla="*/ 802 h 980"/>
                <a:gd name="T102" fmla="*/ 210 w 608"/>
                <a:gd name="T103" fmla="*/ 801 h 980"/>
                <a:gd name="T104" fmla="*/ 229 w 608"/>
                <a:gd name="T105" fmla="*/ 774 h 980"/>
                <a:gd name="T106" fmla="*/ 321 w 608"/>
                <a:gd name="T107" fmla="*/ 770 h 980"/>
                <a:gd name="T108" fmla="*/ 439 w 608"/>
                <a:gd name="T109" fmla="*/ 768 h 980"/>
                <a:gd name="T110" fmla="*/ 519 w 608"/>
                <a:gd name="T111" fmla="*/ 768 h 980"/>
                <a:gd name="T112" fmla="*/ 581 w 608"/>
                <a:gd name="T113" fmla="*/ 735 h 980"/>
                <a:gd name="T114" fmla="*/ 603 w 608"/>
                <a:gd name="T115" fmla="*/ 678 h 980"/>
                <a:gd name="T116" fmla="*/ 607 w 608"/>
                <a:gd name="T117" fmla="*/ 650 h 98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08"/>
                <a:gd name="T178" fmla="*/ 0 h 980"/>
                <a:gd name="T179" fmla="*/ 608 w 608"/>
                <a:gd name="T180" fmla="*/ 980 h 98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08" h="980">
                  <a:moveTo>
                    <a:pt x="607" y="650"/>
                  </a:moveTo>
                  <a:lnTo>
                    <a:pt x="600" y="142"/>
                  </a:lnTo>
                  <a:lnTo>
                    <a:pt x="601" y="142"/>
                  </a:lnTo>
                  <a:lnTo>
                    <a:pt x="601" y="141"/>
                  </a:lnTo>
                  <a:lnTo>
                    <a:pt x="601" y="138"/>
                  </a:lnTo>
                  <a:lnTo>
                    <a:pt x="601" y="135"/>
                  </a:lnTo>
                  <a:lnTo>
                    <a:pt x="600" y="130"/>
                  </a:lnTo>
                  <a:lnTo>
                    <a:pt x="600" y="125"/>
                  </a:lnTo>
                  <a:lnTo>
                    <a:pt x="600" y="119"/>
                  </a:lnTo>
                  <a:lnTo>
                    <a:pt x="599" y="113"/>
                  </a:lnTo>
                  <a:lnTo>
                    <a:pt x="598" y="107"/>
                  </a:lnTo>
                  <a:lnTo>
                    <a:pt x="596" y="100"/>
                  </a:lnTo>
                  <a:lnTo>
                    <a:pt x="595" y="91"/>
                  </a:lnTo>
                  <a:lnTo>
                    <a:pt x="592" y="84"/>
                  </a:lnTo>
                  <a:lnTo>
                    <a:pt x="589" y="75"/>
                  </a:lnTo>
                  <a:lnTo>
                    <a:pt x="587" y="67"/>
                  </a:lnTo>
                  <a:lnTo>
                    <a:pt x="582" y="60"/>
                  </a:lnTo>
                  <a:lnTo>
                    <a:pt x="577" y="50"/>
                  </a:lnTo>
                  <a:lnTo>
                    <a:pt x="572" y="44"/>
                  </a:lnTo>
                  <a:lnTo>
                    <a:pt x="566" y="39"/>
                  </a:lnTo>
                  <a:lnTo>
                    <a:pt x="560" y="34"/>
                  </a:lnTo>
                  <a:lnTo>
                    <a:pt x="553" y="33"/>
                  </a:lnTo>
                  <a:lnTo>
                    <a:pt x="546" y="29"/>
                  </a:lnTo>
                  <a:lnTo>
                    <a:pt x="539" y="28"/>
                  </a:lnTo>
                  <a:lnTo>
                    <a:pt x="530" y="28"/>
                  </a:lnTo>
                  <a:lnTo>
                    <a:pt x="522" y="28"/>
                  </a:lnTo>
                  <a:lnTo>
                    <a:pt x="515" y="28"/>
                  </a:lnTo>
                  <a:lnTo>
                    <a:pt x="509" y="29"/>
                  </a:lnTo>
                  <a:lnTo>
                    <a:pt x="503" y="30"/>
                  </a:lnTo>
                  <a:lnTo>
                    <a:pt x="497" y="30"/>
                  </a:lnTo>
                  <a:lnTo>
                    <a:pt x="492" y="32"/>
                  </a:lnTo>
                  <a:lnTo>
                    <a:pt x="489" y="33"/>
                  </a:lnTo>
                  <a:lnTo>
                    <a:pt x="487" y="33"/>
                  </a:lnTo>
                  <a:lnTo>
                    <a:pt x="348" y="36"/>
                  </a:lnTo>
                  <a:lnTo>
                    <a:pt x="345" y="5"/>
                  </a:lnTo>
                  <a:lnTo>
                    <a:pt x="344" y="5"/>
                  </a:lnTo>
                  <a:lnTo>
                    <a:pt x="341" y="4"/>
                  </a:lnTo>
                  <a:lnTo>
                    <a:pt x="337" y="3"/>
                  </a:lnTo>
                  <a:lnTo>
                    <a:pt x="330" y="1"/>
                  </a:lnTo>
                  <a:lnTo>
                    <a:pt x="323" y="0"/>
                  </a:lnTo>
                  <a:lnTo>
                    <a:pt x="315" y="0"/>
                  </a:lnTo>
                  <a:lnTo>
                    <a:pt x="306" y="0"/>
                  </a:lnTo>
                  <a:lnTo>
                    <a:pt x="296" y="0"/>
                  </a:lnTo>
                  <a:lnTo>
                    <a:pt x="287" y="0"/>
                  </a:lnTo>
                  <a:lnTo>
                    <a:pt x="276" y="0"/>
                  </a:lnTo>
                  <a:lnTo>
                    <a:pt x="266" y="3"/>
                  </a:lnTo>
                  <a:lnTo>
                    <a:pt x="257" y="5"/>
                  </a:lnTo>
                  <a:lnTo>
                    <a:pt x="247" y="11"/>
                  </a:lnTo>
                  <a:lnTo>
                    <a:pt x="239" y="16"/>
                  </a:lnTo>
                  <a:lnTo>
                    <a:pt x="232" y="22"/>
                  </a:lnTo>
                  <a:lnTo>
                    <a:pt x="225" y="29"/>
                  </a:lnTo>
                  <a:lnTo>
                    <a:pt x="217" y="41"/>
                  </a:lnTo>
                  <a:lnTo>
                    <a:pt x="213" y="55"/>
                  </a:lnTo>
                  <a:lnTo>
                    <a:pt x="208" y="67"/>
                  </a:lnTo>
                  <a:lnTo>
                    <a:pt x="204" y="81"/>
                  </a:lnTo>
                  <a:lnTo>
                    <a:pt x="202" y="95"/>
                  </a:lnTo>
                  <a:lnTo>
                    <a:pt x="200" y="109"/>
                  </a:lnTo>
                  <a:lnTo>
                    <a:pt x="198" y="123"/>
                  </a:lnTo>
                  <a:lnTo>
                    <a:pt x="197" y="135"/>
                  </a:lnTo>
                  <a:lnTo>
                    <a:pt x="196" y="147"/>
                  </a:lnTo>
                  <a:lnTo>
                    <a:pt x="196" y="158"/>
                  </a:lnTo>
                  <a:lnTo>
                    <a:pt x="196" y="169"/>
                  </a:lnTo>
                  <a:lnTo>
                    <a:pt x="197" y="177"/>
                  </a:lnTo>
                  <a:lnTo>
                    <a:pt x="197" y="186"/>
                  </a:lnTo>
                  <a:lnTo>
                    <a:pt x="197" y="191"/>
                  </a:lnTo>
                  <a:lnTo>
                    <a:pt x="198" y="193"/>
                  </a:lnTo>
                  <a:lnTo>
                    <a:pt x="198" y="195"/>
                  </a:lnTo>
                  <a:lnTo>
                    <a:pt x="200" y="328"/>
                  </a:lnTo>
                  <a:lnTo>
                    <a:pt x="204" y="331"/>
                  </a:lnTo>
                  <a:lnTo>
                    <a:pt x="208" y="334"/>
                  </a:lnTo>
                  <a:lnTo>
                    <a:pt x="215" y="338"/>
                  </a:lnTo>
                  <a:lnTo>
                    <a:pt x="224" y="342"/>
                  </a:lnTo>
                  <a:lnTo>
                    <a:pt x="235" y="346"/>
                  </a:lnTo>
                  <a:lnTo>
                    <a:pt x="248" y="347"/>
                  </a:lnTo>
                  <a:lnTo>
                    <a:pt x="262" y="349"/>
                  </a:lnTo>
                  <a:lnTo>
                    <a:pt x="276" y="348"/>
                  </a:lnTo>
                  <a:lnTo>
                    <a:pt x="288" y="346"/>
                  </a:lnTo>
                  <a:lnTo>
                    <a:pt x="299" y="343"/>
                  </a:lnTo>
                  <a:lnTo>
                    <a:pt x="307" y="339"/>
                  </a:lnTo>
                  <a:lnTo>
                    <a:pt x="315" y="335"/>
                  </a:lnTo>
                  <a:lnTo>
                    <a:pt x="319" y="332"/>
                  </a:lnTo>
                  <a:lnTo>
                    <a:pt x="322" y="330"/>
                  </a:lnTo>
                  <a:lnTo>
                    <a:pt x="322" y="329"/>
                  </a:lnTo>
                  <a:lnTo>
                    <a:pt x="322" y="328"/>
                  </a:lnTo>
                  <a:lnTo>
                    <a:pt x="322" y="325"/>
                  </a:lnTo>
                  <a:lnTo>
                    <a:pt x="322" y="322"/>
                  </a:lnTo>
                  <a:lnTo>
                    <a:pt x="322" y="316"/>
                  </a:lnTo>
                  <a:lnTo>
                    <a:pt x="322" y="309"/>
                  </a:lnTo>
                  <a:lnTo>
                    <a:pt x="322" y="302"/>
                  </a:lnTo>
                  <a:lnTo>
                    <a:pt x="322" y="294"/>
                  </a:lnTo>
                  <a:lnTo>
                    <a:pt x="322" y="286"/>
                  </a:lnTo>
                  <a:lnTo>
                    <a:pt x="322" y="277"/>
                  </a:lnTo>
                  <a:lnTo>
                    <a:pt x="322" y="268"/>
                  </a:lnTo>
                  <a:lnTo>
                    <a:pt x="321" y="260"/>
                  </a:lnTo>
                  <a:lnTo>
                    <a:pt x="322" y="251"/>
                  </a:lnTo>
                  <a:lnTo>
                    <a:pt x="321" y="243"/>
                  </a:lnTo>
                  <a:lnTo>
                    <a:pt x="321" y="237"/>
                  </a:lnTo>
                  <a:lnTo>
                    <a:pt x="322" y="231"/>
                  </a:lnTo>
                  <a:lnTo>
                    <a:pt x="322" y="226"/>
                  </a:lnTo>
                  <a:lnTo>
                    <a:pt x="324" y="214"/>
                  </a:lnTo>
                  <a:lnTo>
                    <a:pt x="328" y="205"/>
                  </a:lnTo>
                  <a:lnTo>
                    <a:pt x="332" y="200"/>
                  </a:lnTo>
                  <a:lnTo>
                    <a:pt x="338" y="198"/>
                  </a:lnTo>
                  <a:lnTo>
                    <a:pt x="343" y="195"/>
                  </a:lnTo>
                  <a:lnTo>
                    <a:pt x="348" y="194"/>
                  </a:lnTo>
                  <a:lnTo>
                    <a:pt x="351" y="195"/>
                  </a:lnTo>
                  <a:lnTo>
                    <a:pt x="352" y="195"/>
                  </a:lnTo>
                  <a:lnTo>
                    <a:pt x="353" y="193"/>
                  </a:lnTo>
                  <a:lnTo>
                    <a:pt x="353" y="191"/>
                  </a:lnTo>
                  <a:lnTo>
                    <a:pt x="353" y="186"/>
                  </a:lnTo>
                  <a:lnTo>
                    <a:pt x="352" y="180"/>
                  </a:lnTo>
                  <a:lnTo>
                    <a:pt x="353" y="174"/>
                  </a:lnTo>
                  <a:lnTo>
                    <a:pt x="354" y="167"/>
                  </a:lnTo>
                  <a:lnTo>
                    <a:pt x="355" y="164"/>
                  </a:lnTo>
                  <a:lnTo>
                    <a:pt x="357" y="164"/>
                  </a:lnTo>
                  <a:lnTo>
                    <a:pt x="365" y="163"/>
                  </a:lnTo>
                  <a:lnTo>
                    <a:pt x="375" y="163"/>
                  </a:lnTo>
                  <a:lnTo>
                    <a:pt x="385" y="163"/>
                  </a:lnTo>
                  <a:lnTo>
                    <a:pt x="396" y="161"/>
                  </a:lnTo>
                  <a:lnTo>
                    <a:pt x="408" y="161"/>
                  </a:lnTo>
                  <a:lnTo>
                    <a:pt x="419" y="161"/>
                  </a:lnTo>
                  <a:lnTo>
                    <a:pt x="431" y="161"/>
                  </a:lnTo>
                  <a:lnTo>
                    <a:pt x="443" y="160"/>
                  </a:lnTo>
                  <a:lnTo>
                    <a:pt x="453" y="160"/>
                  </a:lnTo>
                  <a:lnTo>
                    <a:pt x="464" y="160"/>
                  </a:lnTo>
                  <a:lnTo>
                    <a:pt x="474" y="160"/>
                  </a:lnTo>
                  <a:lnTo>
                    <a:pt x="482" y="161"/>
                  </a:lnTo>
                  <a:lnTo>
                    <a:pt x="489" y="160"/>
                  </a:lnTo>
                  <a:lnTo>
                    <a:pt x="493" y="160"/>
                  </a:lnTo>
                  <a:lnTo>
                    <a:pt x="496" y="160"/>
                  </a:lnTo>
                  <a:lnTo>
                    <a:pt x="498" y="161"/>
                  </a:lnTo>
                  <a:lnTo>
                    <a:pt x="499" y="160"/>
                  </a:lnTo>
                  <a:lnTo>
                    <a:pt x="500" y="160"/>
                  </a:lnTo>
                  <a:lnTo>
                    <a:pt x="502" y="159"/>
                  </a:lnTo>
                  <a:lnTo>
                    <a:pt x="504" y="160"/>
                  </a:lnTo>
                  <a:lnTo>
                    <a:pt x="506" y="161"/>
                  </a:lnTo>
                  <a:lnTo>
                    <a:pt x="509" y="164"/>
                  </a:lnTo>
                  <a:lnTo>
                    <a:pt x="510" y="171"/>
                  </a:lnTo>
                  <a:lnTo>
                    <a:pt x="511" y="180"/>
                  </a:lnTo>
                  <a:lnTo>
                    <a:pt x="511" y="182"/>
                  </a:lnTo>
                  <a:lnTo>
                    <a:pt x="511" y="187"/>
                  </a:lnTo>
                  <a:lnTo>
                    <a:pt x="511" y="195"/>
                  </a:lnTo>
                  <a:lnTo>
                    <a:pt x="511" y="203"/>
                  </a:lnTo>
                  <a:lnTo>
                    <a:pt x="511" y="214"/>
                  </a:lnTo>
                  <a:lnTo>
                    <a:pt x="511" y="226"/>
                  </a:lnTo>
                  <a:lnTo>
                    <a:pt x="511" y="237"/>
                  </a:lnTo>
                  <a:lnTo>
                    <a:pt x="511" y="252"/>
                  </a:lnTo>
                  <a:lnTo>
                    <a:pt x="511" y="266"/>
                  </a:lnTo>
                  <a:lnTo>
                    <a:pt x="512" y="282"/>
                  </a:lnTo>
                  <a:lnTo>
                    <a:pt x="512" y="298"/>
                  </a:lnTo>
                  <a:lnTo>
                    <a:pt x="512" y="315"/>
                  </a:lnTo>
                  <a:lnTo>
                    <a:pt x="512" y="333"/>
                  </a:lnTo>
                  <a:lnTo>
                    <a:pt x="512" y="351"/>
                  </a:lnTo>
                  <a:lnTo>
                    <a:pt x="513" y="369"/>
                  </a:lnTo>
                  <a:lnTo>
                    <a:pt x="513" y="388"/>
                  </a:lnTo>
                  <a:lnTo>
                    <a:pt x="513" y="406"/>
                  </a:lnTo>
                  <a:lnTo>
                    <a:pt x="513" y="424"/>
                  </a:lnTo>
                  <a:lnTo>
                    <a:pt x="513" y="442"/>
                  </a:lnTo>
                  <a:lnTo>
                    <a:pt x="513" y="460"/>
                  </a:lnTo>
                  <a:lnTo>
                    <a:pt x="513" y="477"/>
                  </a:lnTo>
                  <a:lnTo>
                    <a:pt x="514" y="494"/>
                  </a:lnTo>
                  <a:lnTo>
                    <a:pt x="514" y="510"/>
                  </a:lnTo>
                  <a:lnTo>
                    <a:pt x="514" y="525"/>
                  </a:lnTo>
                  <a:lnTo>
                    <a:pt x="514" y="539"/>
                  </a:lnTo>
                  <a:lnTo>
                    <a:pt x="515" y="552"/>
                  </a:lnTo>
                  <a:lnTo>
                    <a:pt x="515" y="564"/>
                  </a:lnTo>
                  <a:lnTo>
                    <a:pt x="515" y="574"/>
                  </a:lnTo>
                  <a:lnTo>
                    <a:pt x="515" y="582"/>
                  </a:lnTo>
                  <a:lnTo>
                    <a:pt x="515" y="590"/>
                  </a:lnTo>
                  <a:lnTo>
                    <a:pt x="515" y="596"/>
                  </a:lnTo>
                  <a:lnTo>
                    <a:pt x="515" y="599"/>
                  </a:lnTo>
                  <a:lnTo>
                    <a:pt x="515" y="610"/>
                  </a:lnTo>
                  <a:lnTo>
                    <a:pt x="513" y="619"/>
                  </a:lnTo>
                  <a:lnTo>
                    <a:pt x="511" y="625"/>
                  </a:lnTo>
                  <a:lnTo>
                    <a:pt x="508" y="631"/>
                  </a:lnTo>
                  <a:lnTo>
                    <a:pt x="504" y="636"/>
                  </a:lnTo>
                  <a:lnTo>
                    <a:pt x="500" y="639"/>
                  </a:lnTo>
                  <a:lnTo>
                    <a:pt x="494" y="640"/>
                  </a:lnTo>
                  <a:lnTo>
                    <a:pt x="489" y="642"/>
                  </a:lnTo>
                  <a:lnTo>
                    <a:pt x="482" y="642"/>
                  </a:lnTo>
                  <a:lnTo>
                    <a:pt x="473" y="642"/>
                  </a:lnTo>
                  <a:lnTo>
                    <a:pt x="457" y="642"/>
                  </a:lnTo>
                  <a:lnTo>
                    <a:pt x="439" y="642"/>
                  </a:lnTo>
                  <a:lnTo>
                    <a:pt x="418" y="643"/>
                  </a:lnTo>
                  <a:lnTo>
                    <a:pt x="395" y="643"/>
                  </a:lnTo>
                  <a:lnTo>
                    <a:pt x="370" y="644"/>
                  </a:lnTo>
                  <a:lnTo>
                    <a:pt x="345" y="645"/>
                  </a:lnTo>
                  <a:lnTo>
                    <a:pt x="321" y="646"/>
                  </a:lnTo>
                  <a:lnTo>
                    <a:pt x="297" y="646"/>
                  </a:lnTo>
                  <a:lnTo>
                    <a:pt x="274" y="647"/>
                  </a:lnTo>
                  <a:lnTo>
                    <a:pt x="254" y="647"/>
                  </a:lnTo>
                  <a:lnTo>
                    <a:pt x="238" y="648"/>
                  </a:lnTo>
                  <a:lnTo>
                    <a:pt x="225" y="648"/>
                  </a:lnTo>
                  <a:lnTo>
                    <a:pt x="217" y="648"/>
                  </a:lnTo>
                  <a:lnTo>
                    <a:pt x="214" y="648"/>
                  </a:lnTo>
                  <a:lnTo>
                    <a:pt x="213" y="622"/>
                  </a:lnTo>
                  <a:lnTo>
                    <a:pt x="212" y="622"/>
                  </a:lnTo>
                  <a:lnTo>
                    <a:pt x="208" y="622"/>
                  </a:lnTo>
                  <a:lnTo>
                    <a:pt x="204" y="622"/>
                  </a:lnTo>
                  <a:lnTo>
                    <a:pt x="197" y="623"/>
                  </a:lnTo>
                  <a:lnTo>
                    <a:pt x="189" y="623"/>
                  </a:lnTo>
                  <a:lnTo>
                    <a:pt x="179" y="623"/>
                  </a:lnTo>
                  <a:lnTo>
                    <a:pt x="170" y="624"/>
                  </a:lnTo>
                  <a:lnTo>
                    <a:pt x="159" y="624"/>
                  </a:lnTo>
                  <a:lnTo>
                    <a:pt x="149" y="625"/>
                  </a:lnTo>
                  <a:lnTo>
                    <a:pt x="137" y="624"/>
                  </a:lnTo>
                  <a:lnTo>
                    <a:pt x="128" y="625"/>
                  </a:lnTo>
                  <a:lnTo>
                    <a:pt x="118" y="625"/>
                  </a:lnTo>
                  <a:lnTo>
                    <a:pt x="109" y="626"/>
                  </a:lnTo>
                  <a:lnTo>
                    <a:pt x="102" y="626"/>
                  </a:lnTo>
                  <a:lnTo>
                    <a:pt x="95" y="626"/>
                  </a:lnTo>
                  <a:lnTo>
                    <a:pt x="91" y="626"/>
                  </a:lnTo>
                  <a:lnTo>
                    <a:pt x="83" y="625"/>
                  </a:lnTo>
                  <a:lnTo>
                    <a:pt x="75" y="626"/>
                  </a:lnTo>
                  <a:lnTo>
                    <a:pt x="67" y="627"/>
                  </a:lnTo>
                  <a:lnTo>
                    <a:pt x="59" y="628"/>
                  </a:lnTo>
                  <a:lnTo>
                    <a:pt x="51" y="631"/>
                  </a:lnTo>
                  <a:lnTo>
                    <a:pt x="43" y="635"/>
                  </a:lnTo>
                  <a:lnTo>
                    <a:pt x="36" y="639"/>
                  </a:lnTo>
                  <a:lnTo>
                    <a:pt x="29" y="644"/>
                  </a:lnTo>
                  <a:lnTo>
                    <a:pt x="21" y="652"/>
                  </a:lnTo>
                  <a:lnTo>
                    <a:pt x="17" y="658"/>
                  </a:lnTo>
                  <a:lnTo>
                    <a:pt x="11" y="667"/>
                  </a:lnTo>
                  <a:lnTo>
                    <a:pt x="6" y="679"/>
                  </a:lnTo>
                  <a:lnTo>
                    <a:pt x="3" y="690"/>
                  </a:lnTo>
                  <a:lnTo>
                    <a:pt x="0" y="704"/>
                  </a:lnTo>
                  <a:lnTo>
                    <a:pt x="0" y="720"/>
                  </a:lnTo>
                  <a:lnTo>
                    <a:pt x="0" y="735"/>
                  </a:lnTo>
                  <a:lnTo>
                    <a:pt x="2" y="963"/>
                  </a:lnTo>
                  <a:lnTo>
                    <a:pt x="4" y="965"/>
                  </a:lnTo>
                  <a:lnTo>
                    <a:pt x="6" y="966"/>
                  </a:lnTo>
                  <a:lnTo>
                    <a:pt x="10" y="968"/>
                  </a:lnTo>
                  <a:lnTo>
                    <a:pt x="17" y="971"/>
                  </a:lnTo>
                  <a:lnTo>
                    <a:pt x="26" y="973"/>
                  </a:lnTo>
                  <a:lnTo>
                    <a:pt x="36" y="977"/>
                  </a:lnTo>
                  <a:lnTo>
                    <a:pt x="50" y="978"/>
                  </a:lnTo>
                  <a:lnTo>
                    <a:pt x="65" y="979"/>
                  </a:lnTo>
                  <a:lnTo>
                    <a:pt x="81" y="979"/>
                  </a:lnTo>
                  <a:lnTo>
                    <a:pt x="95" y="977"/>
                  </a:lnTo>
                  <a:lnTo>
                    <a:pt x="109" y="973"/>
                  </a:lnTo>
                  <a:lnTo>
                    <a:pt x="121" y="971"/>
                  </a:lnTo>
                  <a:lnTo>
                    <a:pt x="130" y="967"/>
                  </a:lnTo>
                  <a:lnTo>
                    <a:pt x="137" y="962"/>
                  </a:lnTo>
                  <a:lnTo>
                    <a:pt x="141" y="961"/>
                  </a:lnTo>
                  <a:lnTo>
                    <a:pt x="143" y="961"/>
                  </a:lnTo>
                  <a:lnTo>
                    <a:pt x="141" y="832"/>
                  </a:lnTo>
                  <a:lnTo>
                    <a:pt x="141" y="826"/>
                  </a:lnTo>
                  <a:lnTo>
                    <a:pt x="142" y="821"/>
                  </a:lnTo>
                  <a:lnTo>
                    <a:pt x="143" y="817"/>
                  </a:lnTo>
                  <a:lnTo>
                    <a:pt x="145" y="812"/>
                  </a:lnTo>
                  <a:lnTo>
                    <a:pt x="147" y="808"/>
                  </a:lnTo>
                  <a:lnTo>
                    <a:pt x="151" y="806"/>
                  </a:lnTo>
                  <a:lnTo>
                    <a:pt x="155" y="803"/>
                  </a:lnTo>
                  <a:lnTo>
                    <a:pt x="162" y="803"/>
                  </a:lnTo>
                  <a:lnTo>
                    <a:pt x="169" y="802"/>
                  </a:lnTo>
                  <a:lnTo>
                    <a:pt x="178" y="803"/>
                  </a:lnTo>
                  <a:lnTo>
                    <a:pt x="187" y="802"/>
                  </a:lnTo>
                  <a:lnTo>
                    <a:pt x="195" y="802"/>
                  </a:lnTo>
                  <a:lnTo>
                    <a:pt x="204" y="801"/>
                  </a:lnTo>
                  <a:lnTo>
                    <a:pt x="210" y="801"/>
                  </a:lnTo>
                  <a:lnTo>
                    <a:pt x="215" y="802"/>
                  </a:lnTo>
                  <a:lnTo>
                    <a:pt x="217" y="802"/>
                  </a:lnTo>
                  <a:lnTo>
                    <a:pt x="218" y="775"/>
                  </a:lnTo>
                  <a:lnTo>
                    <a:pt x="221" y="775"/>
                  </a:lnTo>
                  <a:lnTo>
                    <a:pt x="229" y="774"/>
                  </a:lnTo>
                  <a:lnTo>
                    <a:pt x="241" y="774"/>
                  </a:lnTo>
                  <a:lnTo>
                    <a:pt x="257" y="774"/>
                  </a:lnTo>
                  <a:lnTo>
                    <a:pt x="276" y="773"/>
                  </a:lnTo>
                  <a:lnTo>
                    <a:pt x="297" y="772"/>
                  </a:lnTo>
                  <a:lnTo>
                    <a:pt x="321" y="770"/>
                  </a:lnTo>
                  <a:lnTo>
                    <a:pt x="345" y="770"/>
                  </a:lnTo>
                  <a:lnTo>
                    <a:pt x="369" y="769"/>
                  </a:lnTo>
                  <a:lnTo>
                    <a:pt x="395" y="769"/>
                  </a:lnTo>
                  <a:lnTo>
                    <a:pt x="417" y="769"/>
                  </a:lnTo>
                  <a:lnTo>
                    <a:pt x="439" y="768"/>
                  </a:lnTo>
                  <a:lnTo>
                    <a:pt x="460" y="769"/>
                  </a:lnTo>
                  <a:lnTo>
                    <a:pt x="476" y="768"/>
                  </a:lnTo>
                  <a:lnTo>
                    <a:pt x="491" y="768"/>
                  </a:lnTo>
                  <a:lnTo>
                    <a:pt x="500" y="768"/>
                  </a:lnTo>
                  <a:lnTo>
                    <a:pt x="519" y="768"/>
                  </a:lnTo>
                  <a:lnTo>
                    <a:pt x="535" y="766"/>
                  </a:lnTo>
                  <a:lnTo>
                    <a:pt x="550" y="760"/>
                  </a:lnTo>
                  <a:lnTo>
                    <a:pt x="562" y="752"/>
                  </a:lnTo>
                  <a:lnTo>
                    <a:pt x="572" y="745"/>
                  </a:lnTo>
                  <a:lnTo>
                    <a:pt x="581" y="735"/>
                  </a:lnTo>
                  <a:lnTo>
                    <a:pt x="588" y="723"/>
                  </a:lnTo>
                  <a:lnTo>
                    <a:pt x="593" y="712"/>
                  </a:lnTo>
                  <a:lnTo>
                    <a:pt x="598" y="701"/>
                  </a:lnTo>
                  <a:lnTo>
                    <a:pt x="601" y="689"/>
                  </a:lnTo>
                  <a:lnTo>
                    <a:pt x="603" y="678"/>
                  </a:lnTo>
                  <a:lnTo>
                    <a:pt x="604" y="669"/>
                  </a:lnTo>
                  <a:lnTo>
                    <a:pt x="606" y="661"/>
                  </a:lnTo>
                  <a:lnTo>
                    <a:pt x="606" y="655"/>
                  </a:lnTo>
                  <a:lnTo>
                    <a:pt x="607" y="650"/>
                  </a:lnTo>
                </a:path>
              </a:pathLst>
            </a:custGeom>
            <a:solidFill>
              <a:srgbClr val="337FCC"/>
            </a:solidFill>
            <a:ln w="12700" cap="rnd" cmpd="sng">
              <a:noFill/>
              <a:prstDash val="solid"/>
              <a:round/>
              <a:headEnd type="none" w="med" len="med"/>
              <a:tailEnd type="none" w="med" len="med"/>
            </a:ln>
          </p:spPr>
          <p:txBody>
            <a:bodyPr/>
            <a:lstStyle/>
            <a:p>
              <a:endParaRPr lang="en-US" dirty="0"/>
            </a:p>
          </p:txBody>
        </p:sp>
        <p:sp>
          <p:nvSpPr>
            <p:cNvPr id="5277" name="Freeform 56"/>
            <p:cNvSpPr>
              <a:spLocks/>
            </p:cNvSpPr>
            <p:nvPr/>
          </p:nvSpPr>
          <p:spPr bwMode="auto">
            <a:xfrm>
              <a:off x="1146" y="2102"/>
              <a:ext cx="125" cy="217"/>
            </a:xfrm>
            <a:custGeom>
              <a:avLst/>
              <a:gdLst>
                <a:gd name="T0" fmla="*/ 124 w 125"/>
                <a:gd name="T1" fmla="*/ 183 h 217"/>
                <a:gd name="T2" fmla="*/ 121 w 125"/>
                <a:gd name="T3" fmla="*/ 0 h 217"/>
                <a:gd name="T4" fmla="*/ 118 w 125"/>
                <a:gd name="T5" fmla="*/ 5 h 217"/>
                <a:gd name="T6" fmla="*/ 114 w 125"/>
                <a:gd name="T7" fmla="*/ 10 h 217"/>
                <a:gd name="T8" fmla="*/ 108 w 125"/>
                <a:gd name="T9" fmla="*/ 15 h 217"/>
                <a:gd name="T10" fmla="*/ 100 w 125"/>
                <a:gd name="T11" fmla="*/ 21 h 217"/>
                <a:gd name="T12" fmla="*/ 89 w 125"/>
                <a:gd name="T13" fmla="*/ 27 h 217"/>
                <a:gd name="T14" fmla="*/ 76 w 125"/>
                <a:gd name="T15" fmla="*/ 29 h 217"/>
                <a:gd name="T16" fmla="*/ 60 w 125"/>
                <a:gd name="T17" fmla="*/ 32 h 217"/>
                <a:gd name="T18" fmla="*/ 53 w 125"/>
                <a:gd name="T19" fmla="*/ 32 h 217"/>
                <a:gd name="T20" fmla="*/ 46 w 125"/>
                <a:gd name="T21" fmla="*/ 31 h 217"/>
                <a:gd name="T22" fmla="*/ 40 w 125"/>
                <a:gd name="T23" fmla="*/ 29 h 217"/>
                <a:gd name="T24" fmla="*/ 34 w 125"/>
                <a:gd name="T25" fmla="*/ 27 h 217"/>
                <a:gd name="T26" fmla="*/ 28 w 125"/>
                <a:gd name="T27" fmla="*/ 24 h 217"/>
                <a:gd name="T28" fmla="*/ 23 w 125"/>
                <a:gd name="T29" fmla="*/ 23 h 217"/>
                <a:gd name="T30" fmla="*/ 19 w 125"/>
                <a:gd name="T31" fmla="*/ 20 h 217"/>
                <a:gd name="T32" fmla="*/ 15 w 125"/>
                <a:gd name="T33" fmla="*/ 17 h 217"/>
                <a:gd name="T34" fmla="*/ 11 w 125"/>
                <a:gd name="T35" fmla="*/ 15 h 217"/>
                <a:gd name="T36" fmla="*/ 8 w 125"/>
                <a:gd name="T37" fmla="*/ 12 h 217"/>
                <a:gd name="T38" fmla="*/ 5 w 125"/>
                <a:gd name="T39" fmla="*/ 10 h 217"/>
                <a:gd name="T40" fmla="*/ 3 w 125"/>
                <a:gd name="T41" fmla="*/ 7 h 217"/>
                <a:gd name="T42" fmla="*/ 2 w 125"/>
                <a:gd name="T43" fmla="*/ 5 h 217"/>
                <a:gd name="T44" fmla="*/ 0 w 125"/>
                <a:gd name="T45" fmla="*/ 5 h 217"/>
                <a:gd name="T46" fmla="*/ 0 w 125"/>
                <a:gd name="T47" fmla="*/ 3 h 217"/>
                <a:gd name="T48" fmla="*/ 2 w 125"/>
                <a:gd name="T49" fmla="*/ 187 h 217"/>
                <a:gd name="T50" fmla="*/ 2 w 125"/>
                <a:gd name="T51" fmla="*/ 188 h 217"/>
                <a:gd name="T52" fmla="*/ 4 w 125"/>
                <a:gd name="T53" fmla="*/ 190 h 217"/>
                <a:gd name="T54" fmla="*/ 6 w 125"/>
                <a:gd name="T55" fmla="*/ 191 h 217"/>
                <a:gd name="T56" fmla="*/ 8 w 125"/>
                <a:gd name="T57" fmla="*/ 194 h 217"/>
                <a:gd name="T58" fmla="*/ 11 w 125"/>
                <a:gd name="T59" fmla="*/ 196 h 217"/>
                <a:gd name="T60" fmla="*/ 15 w 125"/>
                <a:gd name="T61" fmla="*/ 199 h 217"/>
                <a:gd name="T62" fmla="*/ 18 w 125"/>
                <a:gd name="T63" fmla="*/ 202 h 217"/>
                <a:gd name="T64" fmla="*/ 22 w 125"/>
                <a:gd name="T65" fmla="*/ 204 h 217"/>
                <a:gd name="T66" fmla="*/ 28 w 125"/>
                <a:gd name="T67" fmla="*/ 208 h 217"/>
                <a:gd name="T68" fmla="*/ 33 w 125"/>
                <a:gd name="T69" fmla="*/ 210 h 217"/>
                <a:gd name="T70" fmla="*/ 39 w 125"/>
                <a:gd name="T71" fmla="*/ 211 h 217"/>
                <a:gd name="T72" fmla="*/ 45 w 125"/>
                <a:gd name="T73" fmla="*/ 213 h 217"/>
                <a:gd name="T74" fmla="*/ 51 w 125"/>
                <a:gd name="T75" fmla="*/ 215 h 217"/>
                <a:gd name="T76" fmla="*/ 58 w 125"/>
                <a:gd name="T77" fmla="*/ 216 h 217"/>
                <a:gd name="T78" fmla="*/ 66 w 125"/>
                <a:gd name="T79" fmla="*/ 216 h 217"/>
                <a:gd name="T80" fmla="*/ 79 w 125"/>
                <a:gd name="T81" fmla="*/ 214 h 217"/>
                <a:gd name="T82" fmla="*/ 91 w 125"/>
                <a:gd name="T83" fmla="*/ 210 h 217"/>
                <a:gd name="T84" fmla="*/ 102 w 125"/>
                <a:gd name="T85" fmla="*/ 204 h 217"/>
                <a:gd name="T86" fmla="*/ 109 w 125"/>
                <a:gd name="T87" fmla="*/ 199 h 217"/>
                <a:gd name="T88" fmla="*/ 115 w 125"/>
                <a:gd name="T89" fmla="*/ 193 h 217"/>
                <a:gd name="T90" fmla="*/ 120 w 125"/>
                <a:gd name="T91" fmla="*/ 188 h 217"/>
                <a:gd name="T92" fmla="*/ 123 w 125"/>
                <a:gd name="T93" fmla="*/ 185 h 217"/>
                <a:gd name="T94" fmla="*/ 124 w 125"/>
                <a:gd name="T95" fmla="*/ 183 h 21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25"/>
                <a:gd name="T145" fmla="*/ 0 h 217"/>
                <a:gd name="T146" fmla="*/ 125 w 125"/>
                <a:gd name="T147" fmla="*/ 217 h 21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25" h="217">
                  <a:moveTo>
                    <a:pt x="124" y="183"/>
                  </a:moveTo>
                  <a:lnTo>
                    <a:pt x="121" y="0"/>
                  </a:lnTo>
                  <a:lnTo>
                    <a:pt x="118" y="5"/>
                  </a:lnTo>
                  <a:lnTo>
                    <a:pt x="114" y="10"/>
                  </a:lnTo>
                  <a:lnTo>
                    <a:pt x="108" y="15"/>
                  </a:lnTo>
                  <a:lnTo>
                    <a:pt x="100" y="21"/>
                  </a:lnTo>
                  <a:lnTo>
                    <a:pt x="89" y="27"/>
                  </a:lnTo>
                  <a:lnTo>
                    <a:pt x="76" y="29"/>
                  </a:lnTo>
                  <a:lnTo>
                    <a:pt x="60" y="32"/>
                  </a:lnTo>
                  <a:lnTo>
                    <a:pt x="53" y="32"/>
                  </a:lnTo>
                  <a:lnTo>
                    <a:pt x="46" y="31"/>
                  </a:lnTo>
                  <a:lnTo>
                    <a:pt x="40" y="29"/>
                  </a:lnTo>
                  <a:lnTo>
                    <a:pt x="34" y="27"/>
                  </a:lnTo>
                  <a:lnTo>
                    <a:pt x="28" y="24"/>
                  </a:lnTo>
                  <a:lnTo>
                    <a:pt x="23" y="23"/>
                  </a:lnTo>
                  <a:lnTo>
                    <a:pt x="19" y="20"/>
                  </a:lnTo>
                  <a:lnTo>
                    <a:pt x="15" y="17"/>
                  </a:lnTo>
                  <a:lnTo>
                    <a:pt x="11" y="15"/>
                  </a:lnTo>
                  <a:lnTo>
                    <a:pt x="8" y="12"/>
                  </a:lnTo>
                  <a:lnTo>
                    <a:pt x="5" y="10"/>
                  </a:lnTo>
                  <a:lnTo>
                    <a:pt x="3" y="7"/>
                  </a:lnTo>
                  <a:lnTo>
                    <a:pt x="2" y="5"/>
                  </a:lnTo>
                  <a:lnTo>
                    <a:pt x="0" y="5"/>
                  </a:lnTo>
                  <a:lnTo>
                    <a:pt x="0" y="3"/>
                  </a:lnTo>
                  <a:lnTo>
                    <a:pt x="2" y="187"/>
                  </a:lnTo>
                  <a:lnTo>
                    <a:pt x="2" y="188"/>
                  </a:lnTo>
                  <a:lnTo>
                    <a:pt x="4" y="190"/>
                  </a:lnTo>
                  <a:lnTo>
                    <a:pt x="6" y="191"/>
                  </a:lnTo>
                  <a:lnTo>
                    <a:pt x="8" y="194"/>
                  </a:lnTo>
                  <a:lnTo>
                    <a:pt x="11" y="196"/>
                  </a:lnTo>
                  <a:lnTo>
                    <a:pt x="15" y="199"/>
                  </a:lnTo>
                  <a:lnTo>
                    <a:pt x="18" y="202"/>
                  </a:lnTo>
                  <a:lnTo>
                    <a:pt x="22" y="204"/>
                  </a:lnTo>
                  <a:lnTo>
                    <a:pt x="28" y="208"/>
                  </a:lnTo>
                  <a:lnTo>
                    <a:pt x="33" y="210"/>
                  </a:lnTo>
                  <a:lnTo>
                    <a:pt x="39" y="211"/>
                  </a:lnTo>
                  <a:lnTo>
                    <a:pt x="45" y="213"/>
                  </a:lnTo>
                  <a:lnTo>
                    <a:pt x="51" y="215"/>
                  </a:lnTo>
                  <a:lnTo>
                    <a:pt x="58" y="216"/>
                  </a:lnTo>
                  <a:lnTo>
                    <a:pt x="66" y="216"/>
                  </a:lnTo>
                  <a:lnTo>
                    <a:pt x="79" y="214"/>
                  </a:lnTo>
                  <a:lnTo>
                    <a:pt x="91" y="210"/>
                  </a:lnTo>
                  <a:lnTo>
                    <a:pt x="102" y="204"/>
                  </a:lnTo>
                  <a:lnTo>
                    <a:pt x="109" y="199"/>
                  </a:lnTo>
                  <a:lnTo>
                    <a:pt x="115" y="193"/>
                  </a:lnTo>
                  <a:lnTo>
                    <a:pt x="120" y="188"/>
                  </a:lnTo>
                  <a:lnTo>
                    <a:pt x="123" y="185"/>
                  </a:lnTo>
                  <a:lnTo>
                    <a:pt x="124" y="183"/>
                  </a:lnTo>
                </a:path>
              </a:pathLst>
            </a:custGeom>
            <a:solidFill>
              <a:srgbClr val="337FCC"/>
            </a:solidFill>
            <a:ln w="12700" cap="rnd" cmpd="sng">
              <a:noFill/>
              <a:prstDash val="solid"/>
              <a:round/>
              <a:headEnd type="none" w="med" len="med"/>
              <a:tailEnd type="none" w="med" len="med"/>
            </a:ln>
          </p:spPr>
          <p:txBody>
            <a:bodyPr/>
            <a:lstStyle/>
            <a:p>
              <a:endParaRPr lang="en-US" dirty="0"/>
            </a:p>
          </p:txBody>
        </p:sp>
        <p:sp>
          <p:nvSpPr>
            <p:cNvPr id="5278" name="Freeform 57"/>
            <p:cNvSpPr>
              <a:spLocks/>
            </p:cNvSpPr>
            <p:nvPr/>
          </p:nvSpPr>
          <p:spPr bwMode="auto">
            <a:xfrm>
              <a:off x="1264" y="2076"/>
              <a:ext cx="23" cy="211"/>
            </a:xfrm>
            <a:custGeom>
              <a:avLst/>
              <a:gdLst>
                <a:gd name="T0" fmla="*/ 2 w 23"/>
                <a:gd name="T1" fmla="*/ 20 h 211"/>
                <a:gd name="T2" fmla="*/ 18 w 23"/>
                <a:gd name="T3" fmla="*/ 24 h 211"/>
                <a:gd name="T4" fmla="*/ 22 w 23"/>
                <a:gd name="T5" fmla="*/ 210 h 211"/>
                <a:gd name="T6" fmla="*/ 3 w 23"/>
                <a:gd name="T7" fmla="*/ 210 h 211"/>
                <a:gd name="T8" fmla="*/ 0 w 23"/>
                <a:gd name="T9" fmla="*/ 25 h 211"/>
                <a:gd name="T10" fmla="*/ 16 w 23"/>
                <a:gd name="T11" fmla="*/ 30 h 211"/>
                <a:gd name="T12" fmla="*/ 2 w 23"/>
                <a:gd name="T13" fmla="*/ 20 h 211"/>
                <a:gd name="T14" fmla="*/ 18 w 23"/>
                <a:gd name="T15" fmla="*/ 0 h 211"/>
                <a:gd name="T16" fmla="*/ 18 w 23"/>
                <a:gd name="T17" fmla="*/ 24 h 211"/>
                <a:gd name="T18" fmla="*/ 2 w 23"/>
                <a:gd name="T19" fmla="*/ 20 h 21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11"/>
                <a:gd name="T32" fmla="*/ 23 w 23"/>
                <a:gd name="T33" fmla="*/ 211 h 21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11">
                  <a:moveTo>
                    <a:pt x="2" y="20"/>
                  </a:moveTo>
                  <a:lnTo>
                    <a:pt x="18" y="24"/>
                  </a:lnTo>
                  <a:lnTo>
                    <a:pt x="22" y="210"/>
                  </a:lnTo>
                  <a:lnTo>
                    <a:pt x="3" y="210"/>
                  </a:lnTo>
                  <a:lnTo>
                    <a:pt x="0" y="25"/>
                  </a:lnTo>
                  <a:lnTo>
                    <a:pt x="16" y="30"/>
                  </a:lnTo>
                  <a:lnTo>
                    <a:pt x="2" y="20"/>
                  </a:lnTo>
                  <a:lnTo>
                    <a:pt x="18" y="0"/>
                  </a:lnTo>
                  <a:lnTo>
                    <a:pt x="18" y="24"/>
                  </a:lnTo>
                  <a:lnTo>
                    <a:pt x="2" y="2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79" name="Freeform 58"/>
            <p:cNvSpPr>
              <a:spLocks/>
            </p:cNvSpPr>
            <p:nvPr/>
          </p:nvSpPr>
          <p:spPr bwMode="auto">
            <a:xfrm>
              <a:off x="1208" y="2097"/>
              <a:ext cx="66" cy="47"/>
            </a:xfrm>
            <a:custGeom>
              <a:avLst/>
              <a:gdLst>
                <a:gd name="T0" fmla="*/ 0 w 66"/>
                <a:gd name="T1" fmla="*/ 29 h 47"/>
                <a:gd name="T2" fmla="*/ 15 w 66"/>
                <a:gd name="T3" fmla="*/ 27 h 47"/>
                <a:gd name="T4" fmla="*/ 27 w 66"/>
                <a:gd name="T5" fmla="*/ 23 h 47"/>
                <a:gd name="T6" fmla="*/ 37 w 66"/>
                <a:gd name="T7" fmla="*/ 17 h 47"/>
                <a:gd name="T8" fmla="*/ 45 w 66"/>
                <a:gd name="T9" fmla="*/ 14 h 47"/>
                <a:gd name="T10" fmla="*/ 50 w 66"/>
                <a:gd name="T11" fmla="*/ 7 h 47"/>
                <a:gd name="T12" fmla="*/ 54 w 66"/>
                <a:gd name="T13" fmla="*/ 2 h 47"/>
                <a:gd name="T14" fmla="*/ 56 w 66"/>
                <a:gd name="T15" fmla="*/ 0 h 47"/>
                <a:gd name="T16" fmla="*/ 65 w 66"/>
                <a:gd name="T17" fmla="*/ 9 h 47"/>
                <a:gd name="T18" fmla="*/ 64 w 66"/>
                <a:gd name="T19" fmla="*/ 10 h 47"/>
                <a:gd name="T20" fmla="*/ 61 w 66"/>
                <a:gd name="T21" fmla="*/ 15 h 47"/>
                <a:gd name="T22" fmla="*/ 56 w 66"/>
                <a:gd name="T23" fmla="*/ 21 h 47"/>
                <a:gd name="T24" fmla="*/ 50 w 66"/>
                <a:gd name="T25" fmla="*/ 27 h 47"/>
                <a:gd name="T26" fmla="*/ 41 w 66"/>
                <a:gd name="T27" fmla="*/ 34 h 47"/>
                <a:gd name="T28" fmla="*/ 30 w 66"/>
                <a:gd name="T29" fmla="*/ 40 h 47"/>
                <a:gd name="T30" fmla="*/ 16 w 66"/>
                <a:gd name="T31" fmla="*/ 44 h 47"/>
                <a:gd name="T32" fmla="*/ 0 w 66"/>
                <a:gd name="T33" fmla="*/ 46 h 47"/>
                <a:gd name="T34" fmla="*/ 0 w 66"/>
                <a:gd name="T35" fmla="*/ 29 h 4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6"/>
                <a:gd name="T55" fmla="*/ 0 h 47"/>
                <a:gd name="T56" fmla="*/ 66 w 66"/>
                <a:gd name="T57" fmla="*/ 47 h 47"/>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6" h="47">
                  <a:moveTo>
                    <a:pt x="0" y="29"/>
                  </a:moveTo>
                  <a:lnTo>
                    <a:pt x="15" y="27"/>
                  </a:lnTo>
                  <a:lnTo>
                    <a:pt x="27" y="23"/>
                  </a:lnTo>
                  <a:lnTo>
                    <a:pt x="37" y="17"/>
                  </a:lnTo>
                  <a:lnTo>
                    <a:pt x="45" y="14"/>
                  </a:lnTo>
                  <a:lnTo>
                    <a:pt x="50" y="7"/>
                  </a:lnTo>
                  <a:lnTo>
                    <a:pt x="54" y="2"/>
                  </a:lnTo>
                  <a:lnTo>
                    <a:pt x="56" y="0"/>
                  </a:lnTo>
                  <a:lnTo>
                    <a:pt x="65" y="9"/>
                  </a:lnTo>
                  <a:lnTo>
                    <a:pt x="64" y="10"/>
                  </a:lnTo>
                  <a:lnTo>
                    <a:pt x="61" y="15"/>
                  </a:lnTo>
                  <a:lnTo>
                    <a:pt x="56" y="21"/>
                  </a:lnTo>
                  <a:lnTo>
                    <a:pt x="50" y="27"/>
                  </a:lnTo>
                  <a:lnTo>
                    <a:pt x="41" y="34"/>
                  </a:lnTo>
                  <a:lnTo>
                    <a:pt x="30" y="40"/>
                  </a:lnTo>
                  <a:lnTo>
                    <a:pt x="16" y="44"/>
                  </a:lnTo>
                  <a:lnTo>
                    <a:pt x="0" y="46"/>
                  </a:lnTo>
                  <a:lnTo>
                    <a:pt x="0" y="29"/>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0" name="Freeform 59"/>
            <p:cNvSpPr>
              <a:spLocks/>
            </p:cNvSpPr>
            <p:nvPr/>
          </p:nvSpPr>
          <p:spPr bwMode="auto">
            <a:xfrm>
              <a:off x="1140" y="2084"/>
              <a:ext cx="69" cy="57"/>
            </a:xfrm>
            <a:custGeom>
              <a:avLst/>
              <a:gdLst>
                <a:gd name="T0" fmla="*/ 0 w 69"/>
                <a:gd name="T1" fmla="*/ 19 h 57"/>
                <a:gd name="T2" fmla="*/ 9 w 69"/>
                <a:gd name="T3" fmla="*/ 13 h 57"/>
                <a:gd name="T4" fmla="*/ 11 w 69"/>
                <a:gd name="T5" fmla="*/ 15 h 57"/>
                <a:gd name="T6" fmla="*/ 13 w 69"/>
                <a:gd name="T7" fmla="*/ 17 h 57"/>
                <a:gd name="T8" fmla="*/ 15 w 69"/>
                <a:gd name="T9" fmla="*/ 19 h 57"/>
                <a:gd name="T10" fmla="*/ 17 w 69"/>
                <a:gd name="T11" fmla="*/ 21 h 57"/>
                <a:gd name="T12" fmla="*/ 20 w 69"/>
                <a:gd name="T13" fmla="*/ 24 h 57"/>
                <a:gd name="T14" fmla="*/ 23 w 69"/>
                <a:gd name="T15" fmla="*/ 27 h 57"/>
                <a:gd name="T16" fmla="*/ 28 w 69"/>
                <a:gd name="T17" fmla="*/ 29 h 57"/>
                <a:gd name="T18" fmla="*/ 32 w 69"/>
                <a:gd name="T19" fmla="*/ 31 h 57"/>
                <a:gd name="T20" fmla="*/ 37 w 69"/>
                <a:gd name="T21" fmla="*/ 34 h 57"/>
                <a:gd name="T22" fmla="*/ 42 w 69"/>
                <a:gd name="T23" fmla="*/ 35 h 57"/>
                <a:gd name="T24" fmla="*/ 48 w 69"/>
                <a:gd name="T25" fmla="*/ 38 h 57"/>
                <a:gd name="T26" fmla="*/ 53 w 69"/>
                <a:gd name="T27" fmla="*/ 38 h 57"/>
                <a:gd name="T28" fmla="*/ 60 w 69"/>
                <a:gd name="T29" fmla="*/ 40 h 57"/>
                <a:gd name="T30" fmla="*/ 68 w 69"/>
                <a:gd name="T31" fmla="*/ 40 h 57"/>
                <a:gd name="T32" fmla="*/ 68 w 69"/>
                <a:gd name="T33" fmla="*/ 56 h 57"/>
                <a:gd name="T34" fmla="*/ 60 w 69"/>
                <a:gd name="T35" fmla="*/ 55 h 57"/>
                <a:gd name="T36" fmla="*/ 52 w 69"/>
                <a:gd name="T37" fmla="*/ 55 h 57"/>
                <a:gd name="T38" fmla="*/ 46 w 69"/>
                <a:gd name="T39" fmla="*/ 53 h 57"/>
                <a:gd name="T40" fmla="*/ 39 w 69"/>
                <a:gd name="T41" fmla="*/ 52 h 57"/>
                <a:gd name="T42" fmla="*/ 33 w 69"/>
                <a:gd name="T43" fmla="*/ 49 h 57"/>
                <a:gd name="T44" fmla="*/ 28 w 69"/>
                <a:gd name="T45" fmla="*/ 47 h 57"/>
                <a:gd name="T46" fmla="*/ 23 w 69"/>
                <a:gd name="T47" fmla="*/ 43 h 57"/>
                <a:gd name="T48" fmla="*/ 18 w 69"/>
                <a:gd name="T49" fmla="*/ 41 h 57"/>
                <a:gd name="T50" fmla="*/ 16 w 69"/>
                <a:gd name="T51" fmla="*/ 38 h 57"/>
                <a:gd name="T52" fmla="*/ 12 w 69"/>
                <a:gd name="T53" fmla="*/ 35 h 57"/>
                <a:gd name="T54" fmla="*/ 9 w 69"/>
                <a:gd name="T55" fmla="*/ 33 h 57"/>
                <a:gd name="T56" fmla="*/ 7 w 69"/>
                <a:gd name="T57" fmla="*/ 30 h 57"/>
                <a:gd name="T58" fmla="*/ 4 w 69"/>
                <a:gd name="T59" fmla="*/ 28 h 57"/>
                <a:gd name="T60" fmla="*/ 3 w 69"/>
                <a:gd name="T61" fmla="*/ 27 h 57"/>
                <a:gd name="T62" fmla="*/ 2 w 69"/>
                <a:gd name="T63" fmla="*/ 26 h 57"/>
                <a:gd name="T64" fmla="*/ 2 w 69"/>
                <a:gd name="T65" fmla="*/ 25 h 57"/>
                <a:gd name="T66" fmla="*/ 11 w 69"/>
                <a:gd name="T67" fmla="*/ 19 h 57"/>
                <a:gd name="T68" fmla="*/ 0 w 69"/>
                <a:gd name="T69" fmla="*/ 19 h 57"/>
                <a:gd name="T70" fmla="*/ 0 w 69"/>
                <a:gd name="T71" fmla="*/ 0 h 57"/>
                <a:gd name="T72" fmla="*/ 9 w 69"/>
                <a:gd name="T73" fmla="*/ 13 h 57"/>
                <a:gd name="T74" fmla="*/ 0 w 69"/>
                <a:gd name="T75" fmla="*/ 19 h 5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9"/>
                <a:gd name="T115" fmla="*/ 0 h 57"/>
                <a:gd name="T116" fmla="*/ 69 w 69"/>
                <a:gd name="T117" fmla="*/ 57 h 5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9" h="57">
                  <a:moveTo>
                    <a:pt x="0" y="19"/>
                  </a:moveTo>
                  <a:lnTo>
                    <a:pt x="9" y="13"/>
                  </a:lnTo>
                  <a:lnTo>
                    <a:pt x="11" y="15"/>
                  </a:lnTo>
                  <a:lnTo>
                    <a:pt x="13" y="17"/>
                  </a:lnTo>
                  <a:lnTo>
                    <a:pt x="15" y="19"/>
                  </a:lnTo>
                  <a:lnTo>
                    <a:pt x="17" y="21"/>
                  </a:lnTo>
                  <a:lnTo>
                    <a:pt x="20" y="24"/>
                  </a:lnTo>
                  <a:lnTo>
                    <a:pt x="23" y="27"/>
                  </a:lnTo>
                  <a:lnTo>
                    <a:pt x="28" y="29"/>
                  </a:lnTo>
                  <a:lnTo>
                    <a:pt x="32" y="31"/>
                  </a:lnTo>
                  <a:lnTo>
                    <a:pt x="37" y="34"/>
                  </a:lnTo>
                  <a:lnTo>
                    <a:pt x="42" y="35"/>
                  </a:lnTo>
                  <a:lnTo>
                    <a:pt x="48" y="38"/>
                  </a:lnTo>
                  <a:lnTo>
                    <a:pt x="53" y="38"/>
                  </a:lnTo>
                  <a:lnTo>
                    <a:pt x="60" y="40"/>
                  </a:lnTo>
                  <a:lnTo>
                    <a:pt x="68" y="40"/>
                  </a:lnTo>
                  <a:lnTo>
                    <a:pt x="68" y="56"/>
                  </a:lnTo>
                  <a:lnTo>
                    <a:pt x="60" y="55"/>
                  </a:lnTo>
                  <a:lnTo>
                    <a:pt x="52" y="55"/>
                  </a:lnTo>
                  <a:lnTo>
                    <a:pt x="46" y="53"/>
                  </a:lnTo>
                  <a:lnTo>
                    <a:pt x="39" y="52"/>
                  </a:lnTo>
                  <a:lnTo>
                    <a:pt x="33" y="49"/>
                  </a:lnTo>
                  <a:lnTo>
                    <a:pt x="28" y="47"/>
                  </a:lnTo>
                  <a:lnTo>
                    <a:pt x="23" y="43"/>
                  </a:lnTo>
                  <a:lnTo>
                    <a:pt x="18" y="41"/>
                  </a:lnTo>
                  <a:lnTo>
                    <a:pt x="16" y="38"/>
                  </a:lnTo>
                  <a:lnTo>
                    <a:pt x="12" y="35"/>
                  </a:lnTo>
                  <a:lnTo>
                    <a:pt x="9" y="33"/>
                  </a:lnTo>
                  <a:lnTo>
                    <a:pt x="7" y="30"/>
                  </a:lnTo>
                  <a:lnTo>
                    <a:pt x="4" y="28"/>
                  </a:lnTo>
                  <a:lnTo>
                    <a:pt x="3" y="27"/>
                  </a:lnTo>
                  <a:lnTo>
                    <a:pt x="2" y="26"/>
                  </a:lnTo>
                  <a:lnTo>
                    <a:pt x="2" y="25"/>
                  </a:lnTo>
                  <a:lnTo>
                    <a:pt x="11" y="19"/>
                  </a:lnTo>
                  <a:lnTo>
                    <a:pt x="0" y="19"/>
                  </a:lnTo>
                  <a:lnTo>
                    <a:pt x="0" y="0"/>
                  </a:lnTo>
                  <a:lnTo>
                    <a:pt x="9" y="13"/>
                  </a:lnTo>
                  <a:lnTo>
                    <a:pt x="0" y="19"/>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1" name="Freeform 60"/>
            <p:cNvSpPr>
              <a:spLocks/>
            </p:cNvSpPr>
            <p:nvPr/>
          </p:nvSpPr>
          <p:spPr bwMode="auto">
            <a:xfrm>
              <a:off x="1140" y="2105"/>
              <a:ext cx="23" cy="194"/>
            </a:xfrm>
            <a:custGeom>
              <a:avLst/>
              <a:gdLst>
                <a:gd name="T0" fmla="*/ 8 w 23"/>
                <a:gd name="T1" fmla="*/ 193 h 194"/>
                <a:gd name="T2" fmla="*/ 4 w 23"/>
                <a:gd name="T3" fmla="*/ 187 h 194"/>
                <a:gd name="T4" fmla="*/ 0 w 23"/>
                <a:gd name="T5" fmla="*/ 0 h 194"/>
                <a:gd name="T6" fmla="*/ 19 w 23"/>
                <a:gd name="T7" fmla="*/ 0 h 194"/>
                <a:gd name="T8" fmla="*/ 22 w 23"/>
                <a:gd name="T9" fmla="*/ 186 h 194"/>
                <a:gd name="T10" fmla="*/ 19 w 23"/>
                <a:gd name="T11" fmla="*/ 180 h 194"/>
                <a:gd name="T12" fmla="*/ 8 w 23"/>
                <a:gd name="T13" fmla="*/ 193 h 194"/>
                <a:gd name="T14" fmla="*/ 4 w 23"/>
                <a:gd name="T15" fmla="*/ 189 h 194"/>
                <a:gd name="T16" fmla="*/ 4 w 23"/>
                <a:gd name="T17" fmla="*/ 187 h 194"/>
                <a:gd name="T18" fmla="*/ 8 w 23"/>
                <a:gd name="T19" fmla="*/ 193 h 1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194"/>
                <a:gd name="T32" fmla="*/ 23 w 23"/>
                <a:gd name="T33" fmla="*/ 194 h 1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194">
                  <a:moveTo>
                    <a:pt x="8" y="193"/>
                  </a:moveTo>
                  <a:lnTo>
                    <a:pt x="4" y="187"/>
                  </a:lnTo>
                  <a:lnTo>
                    <a:pt x="0" y="0"/>
                  </a:lnTo>
                  <a:lnTo>
                    <a:pt x="19" y="0"/>
                  </a:lnTo>
                  <a:lnTo>
                    <a:pt x="22" y="186"/>
                  </a:lnTo>
                  <a:lnTo>
                    <a:pt x="19" y="180"/>
                  </a:lnTo>
                  <a:lnTo>
                    <a:pt x="8" y="193"/>
                  </a:lnTo>
                  <a:lnTo>
                    <a:pt x="4" y="189"/>
                  </a:lnTo>
                  <a:lnTo>
                    <a:pt x="4" y="187"/>
                  </a:lnTo>
                  <a:lnTo>
                    <a:pt x="8" y="193"/>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2" name="Freeform 61"/>
            <p:cNvSpPr>
              <a:spLocks/>
            </p:cNvSpPr>
            <p:nvPr/>
          </p:nvSpPr>
          <p:spPr bwMode="auto">
            <a:xfrm>
              <a:off x="1145" y="2283"/>
              <a:ext cx="67" cy="46"/>
            </a:xfrm>
            <a:custGeom>
              <a:avLst/>
              <a:gdLst>
                <a:gd name="T0" fmla="*/ 66 w 67"/>
                <a:gd name="T1" fmla="*/ 45 h 46"/>
                <a:gd name="T2" fmla="*/ 58 w 67"/>
                <a:gd name="T3" fmla="*/ 44 h 46"/>
                <a:gd name="T4" fmla="*/ 51 w 67"/>
                <a:gd name="T5" fmla="*/ 43 h 46"/>
                <a:gd name="T6" fmla="*/ 44 w 67"/>
                <a:gd name="T7" fmla="*/ 41 h 46"/>
                <a:gd name="T8" fmla="*/ 38 w 67"/>
                <a:gd name="T9" fmla="*/ 39 h 46"/>
                <a:gd name="T10" fmla="*/ 32 w 67"/>
                <a:gd name="T11" fmla="*/ 38 h 46"/>
                <a:gd name="T12" fmla="*/ 27 w 67"/>
                <a:gd name="T13" fmla="*/ 35 h 46"/>
                <a:gd name="T14" fmla="*/ 21 w 67"/>
                <a:gd name="T15" fmla="*/ 32 h 46"/>
                <a:gd name="T16" fmla="*/ 17 w 67"/>
                <a:gd name="T17" fmla="*/ 29 h 46"/>
                <a:gd name="T18" fmla="*/ 13 w 67"/>
                <a:gd name="T19" fmla="*/ 26 h 46"/>
                <a:gd name="T20" fmla="*/ 10 w 67"/>
                <a:gd name="T21" fmla="*/ 23 h 46"/>
                <a:gd name="T22" fmla="*/ 6 w 67"/>
                <a:gd name="T23" fmla="*/ 20 h 46"/>
                <a:gd name="T24" fmla="*/ 4 w 67"/>
                <a:gd name="T25" fmla="*/ 18 h 46"/>
                <a:gd name="T26" fmla="*/ 2 w 67"/>
                <a:gd name="T27" fmla="*/ 16 h 46"/>
                <a:gd name="T28" fmla="*/ 0 w 67"/>
                <a:gd name="T29" fmla="*/ 14 h 46"/>
                <a:gd name="T30" fmla="*/ 0 w 67"/>
                <a:gd name="T31" fmla="*/ 12 h 46"/>
                <a:gd name="T32" fmla="*/ 6 w 67"/>
                <a:gd name="T33" fmla="*/ 0 h 46"/>
                <a:gd name="T34" fmla="*/ 7 w 67"/>
                <a:gd name="T35" fmla="*/ 0 h 46"/>
                <a:gd name="T36" fmla="*/ 8 w 67"/>
                <a:gd name="T37" fmla="*/ 3 h 46"/>
                <a:gd name="T38" fmla="*/ 10 w 67"/>
                <a:gd name="T39" fmla="*/ 4 h 46"/>
                <a:gd name="T40" fmla="*/ 12 w 67"/>
                <a:gd name="T41" fmla="*/ 6 h 46"/>
                <a:gd name="T42" fmla="*/ 16 w 67"/>
                <a:gd name="T43" fmla="*/ 9 h 46"/>
                <a:gd name="T44" fmla="*/ 18 w 67"/>
                <a:gd name="T45" fmla="*/ 11 h 46"/>
                <a:gd name="T46" fmla="*/ 22 w 67"/>
                <a:gd name="T47" fmla="*/ 14 h 46"/>
                <a:gd name="T48" fmla="*/ 25 w 67"/>
                <a:gd name="T49" fmla="*/ 17 h 46"/>
                <a:gd name="T50" fmla="*/ 30 w 67"/>
                <a:gd name="T51" fmla="*/ 19 h 46"/>
                <a:gd name="T52" fmla="*/ 36 w 67"/>
                <a:gd name="T53" fmla="*/ 21 h 46"/>
                <a:gd name="T54" fmla="*/ 40 w 67"/>
                <a:gd name="T55" fmla="*/ 23 h 46"/>
                <a:gd name="T56" fmla="*/ 46 w 67"/>
                <a:gd name="T57" fmla="*/ 25 h 46"/>
                <a:gd name="T58" fmla="*/ 52 w 67"/>
                <a:gd name="T59" fmla="*/ 26 h 46"/>
                <a:gd name="T60" fmla="*/ 58 w 67"/>
                <a:gd name="T61" fmla="*/ 27 h 46"/>
                <a:gd name="T62" fmla="*/ 65 w 67"/>
                <a:gd name="T63" fmla="*/ 27 h 46"/>
                <a:gd name="T64" fmla="*/ 66 w 67"/>
                <a:gd name="T65" fmla="*/ 45 h 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7"/>
                <a:gd name="T100" fmla="*/ 0 h 46"/>
                <a:gd name="T101" fmla="*/ 67 w 67"/>
                <a:gd name="T102" fmla="*/ 46 h 4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7" h="46">
                  <a:moveTo>
                    <a:pt x="66" y="45"/>
                  </a:moveTo>
                  <a:lnTo>
                    <a:pt x="58" y="44"/>
                  </a:lnTo>
                  <a:lnTo>
                    <a:pt x="51" y="43"/>
                  </a:lnTo>
                  <a:lnTo>
                    <a:pt x="44" y="41"/>
                  </a:lnTo>
                  <a:lnTo>
                    <a:pt x="38" y="39"/>
                  </a:lnTo>
                  <a:lnTo>
                    <a:pt x="32" y="38"/>
                  </a:lnTo>
                  <a:lnTo>
                    <a:pt x="27" y="35"/>
                  </a:lnTo>
                  <a:lnTo>
                    <a:pt x="21" y="32"/>
                  </a:lnTo>
                  <a:lnTo>
                    <a:pt x="17" y="29"/>
                  </a:lnTo>
                  <a:lnTo>
                    <a:pt x="13" y="26"/>
                  </a:lnTo>
                  <a:lnTo>
                    <a:pt x="10" y="23"/>
                  </a:lnTo>
                  <a:lnTo>
                    <a:pt x="6" y="20"/>
                  </a:lnTo>
                  <a:lnTo>
                    <a:pt x="4" y="18"/>
                  </a:lnTo>
                  <a:lnTo>
                    <a:pt x="2" y="16"/>
                  </a:lnTo>
                  <a:lnTo>
                    <a:pt x="0" y="14"/>
                  </a:lnTo>
                  <a:lnTo>
                    <a:pt x="0" y="12"/>
                  </a:lnTo>
                  <a:lnTo>
                    <a:pt x="6" y="0"/>
                  </a:lnTo>
                  <a:lnTo>
                    <a:pt x="7" y="0"/>
                  </a:lnTo>
                  <a:lnTo>
                    <a:pt x="8" y="3"/>
                  </a:lnTo>
                  <a:lnTo>
                    <a:pt x="10" y="4"/>
                  </a:lnTo>
                  <a:lnTo>
                    <a:pt x="12" y="6"/>
                  </a:lnTo>
                  <a:lnTo>
                    <a:pt x="16" y="9"/>
                  </a:lnTo>
                  <a:lnTo>
                    <a:pt x="18" y="11"/>
                  </a:lnTo>
                  <a:lnTo>
                    <a:pt x="22" y="14"/>
                  </a:lnTo>
                  <a:lnTo>
                    <a:pt x="25" y="17"/>
                  </a:lnTo>
                  <a:lnTo>
                    <a:pt x="30" y="19"/>
                  </a:lnTo>
                  <a:lnTo>
                    <a:pt x="36" y="21"/>
                  </a:lnTo>
                  <a:lnTo>
                    <a:pt x="40" y="23"/>
                  </a:lnTo>
                  <a:lnTo>
                    <a:pt x="46" y="25"/>
                  </a:lnTo>
                  <a:lnTo>
                    <a:pt x="52" y="26"/>
                  </a:lnTo>
                  <a:lnTo>
                    <a:pt x="58" y="27"/>
                  </a:lnTo>
                  <a:lnTo>
                    <a:pt x="65" y="27"/>
                  </a:lnTo>
                  <a:lnTo>
                    <a:pt x="66" y="45"/>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3" name="Freeform 62"/>
            <p:cNvSpPr>
              <a:spLocks/>
            </p:cNvSpPr>
            <p:nvPr/>
          </p:nvSpPr>
          <p:spPr bwMode="auto">
            <a:xfrm>
              <a:off x="1211" y="2280"/>
              <a:ext cx="65" cy="49"/>
            </a:xfrm>
            <a:custGeom>
              <a:avLst/>
              <a:gdLst>
                <a:gd name="T0" fmla="*/ 64 w 65"/>
                <a:gd name="T1" fmla="*/ 6 h 49"/>
                <a:gd name="T2" fmla="*/ 62 w 65"/>
                <a:gd name="T3" fmla="*/ 11 h 49"/>
                <a:gd name="T4" fmla="*/ 61 w 65"/>
                <a:gd name="T5" fmla="*/ 13 h 49"/>
                <a:gd name="T6" fmla="*/ 58 w 65"/>
                <a:gd name="T7" fmla="*/ 17 h 49"/>
                <a:gd name="T8" fmla="*/ 53 w 65"/>
                <a:gd name="T9" fmla="*/ 23 h 49"/>
                <a:gd name="T10" fmla="*/ 47 w 65"/>
                <a:gd name="T11" fmla="*/ 29 h 49"/>
                <a:gd name="T12" fmla="*/ 38 w 65"/>
                <a:gd name="T13" fmla="*/ 35 h 49"/>
                <a:gd name="T14" fmla="*/ 27 w 65"/>
                <a:gd name="T15" fmla="*/ 41 h 49"/>
                <a:gd name="T16" fmla="*/ 15 w 65"/>
                <a:gd name="T17" fmla="*/ 45 h 49"/>
                <a:gd name="T18" fmla="*/ 0 w 65"/>
                <a:gd name="T19" fmla="*/ 48 h 49"/>
                <a:gd name="T20" fmla="*/ 0 w 65"/>
                <a:gd name="T21" fmla="*/ 30 h 49"/>
                <a:gd name="T22" fmla="*/ 13 w 65"/>
                <a:gd name="T23" fmla="*/ 28 h 49"/>
                <a:gd name="T24" fmla="*/ 24 w 65"/>
                <a:gd name="T25" fmla="*/ 24 h 49"/>
                <a:gd name="T26" fmla="*/ 33 w 65"/>
                <a:gd name="T27" fmla="*/ 20 h 49"/>
                <a:gd name="T28" fmla="*/ 41 w 65"/>
                <a:gd name="T29" fmla="*/ 13 h 49"/>
                <a:gd name="T30" fmla="*/ 48 w 65"/>
                <a:gd name="T31" fmla="*/ 9 h 49"/>
                <a:gd name="T32" fmla="*/ 51 w 65"/>
                <a:gd name="T33" fmla="*/ 5 h 49"/>
                <a:gd name="T34" fmla="*/ 53 w 65"/>
                <a:gd name="T35" fmla="*/ 1 h 49"/>
                <a:gd name="T36" fmla="*/ 54 w 65"/>
                <a:gd name="T37" fmla="*/ 0 h 49"/>
                <a:gd name="T38" fmla="*/ 52 w 65"/>
                <a:gd name="T39" fmla="*/ 6 h 49"/>
                <a:gd name="T40" fmla="*/ 64 w 65"/>
                <a:gd name="T41" fmla="*/ 6 h 49"/>
                <a:gd name="T42" fmla="*/ 64 w 65"/>
                <a:gd name="T43" fmla="*/ 9 h 49"/>
                <a:gd name="T44" fmla="*/ 62 w 65"/>
                <a:gd name="T45" fmla="*/ 11 h 49"/>
                <a:gd name="T46" fmla="*/ 64 w 65"/>
                <a:gd name="T47" fmla="*/ 6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5"/>
                <a:gd name="T73" fmla="*/ 0 h 49"/>
                <a:gd name="T74" fmla="*/ 65 w 65"/>
                <a:gd name="T75" fmla="*/ 49 h 4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5" h="49">
                  <a:moveTo>
                    <a:pt x="64" y="6"/>
                  </a:moveTo>
                  <a:lnTo>
                    <a:pt x="62" y="11"/>
                  </a:lnTo>
                  <a:lnTo>
                    <a:pt x="61" y="13"/>
                  </a:lnTo>
                  <a:lnTo>
                    <a:pt x="58" y="17"/>
                  </a:lnTo>
                  <a:lnTo>
                    <a:pt x="53" y="23"/>
                  </a:lnTo>
                  <a:lnTo>
                    <a:pt x="47" y="29"/>
                  </a:lnTo>
                  <a:lnTo>
                    <a:pt x="38" y="35"/>
                  </a:lnTo>
                  <a:lnTo>
                    <a:pt x="27" y="41"/>
                  </a:lnTo>
                  <a:lnTo>
                    <a:pt x="15" y="45"/>
                  </a:lnTo>
                  <a:lnTo>
                    <a:pt x="0" y="48"/>
                  </a:lnTo>
                  <a:lnTo>
                    <a:pt x="0" y="30"/>
                  </a:lnTo>
                  <a:lnTo>
                    <a:pt x="13" y="28"/>
                  </a:lnTo>
                  <a:lnTo>
                    <a:pt x="24" y="24"/>
                  </a:lnTo>
                  <a:lnTo>
                    <a:pt x="33" y="20"/>
                  </a:lnTo>
                  <a:lnTo>
                    <a:pt x="41" y="13"/>
                  </a:lnTo>
                  <a:lnTo>
                    <a:pt x="48" y="9"/>
                  </a:lnTo>
                  <a:lnTo>
                    <a:pt x="51" y="5"/>
                  </a:lnTo>
                  <a:lnTo>
                    <a:pt x="53" y="1"/>
                  </a:lnTo>
                  <a:lnTo>
                    <a:pt x="54" y="0"/>
                  </a:lnTo>
                  <a:lnTo>
                    <a:pt x="52" y="6"/>
                  </a:lnTo>
                  <a:lnTo>
                    <a:pt x="64" y="6"/>
                  </a:lnTo>
                  <a:lnTo>
                    <a:pt x="64" y="9"/>
                  </a:lnTo>
                  <a:lnTo>
                    <a:pt x="62" y="11"/>
                  </a:lnTo>
                  <a:lnTo>
                    <a:pt x="64" y="6"/>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4" name="Freeform 63"/>
            <p:cNvSpPr>
              <a:spLocks/>
            </p:cNvSpPr>
            <p:nvPr/>
          </p:nvSpPr>
          <p:spPr bwMode="auto">
            <a:xfrm>
              <a:off x="1217" y="2133"/>
              <a:ext cx="27" cy="152"/>
            </a:xfrm>
            <a:custGeom>
              <a:avLst/>
              <a:gdLst>
                <a:gd name="T0" fmla="*/ 26 w 27"/>
                <a:gd name="T1" fmla="*/ 138 h 152"/>
                <a:gd name="T2" fmla="*/ 3 w 27"/>
                <a:gd name="T3" fmla="*/ 151 h 152"/>
                <a:gd name="T4" fmla="*/ 0 w 27"/>
                <a:gd name="T5" fmla="*/ 3 h 152"/>
                <a:gd name="T6" fmla="*/ 23 w 27"/>
                <a:gd name="T7" fmla="*/ 0 h 152"/>
                <a:gd name="T8" fmla="*/ 26 w 27"/>
                <a:gd name="T9" fmla="*/ 138 h 152"/>
                <a:gd name="T10" fmla="*/ 0 60000 65536"/>
                <a:gd name="T11" fmla="*/ 0 60000 65536"/>
                <a:gd name="T12" fmla="*/ 0 60000 65536"/>
                <a:gd name="T13" fmla="*/ 0 60000 65536"/>
                <a:gd name="T14" fmla="*/ 0 60000 65536"/>
                <a:gd name="T15" fmla="*/ 0 w 27"/>
                <a:gd name="T16" fmla="*/ 0 h 152"/>
                <a:gd name="T17" fmla="*/ 27 w 27"/>
                <a:gd name="T18" fmla="*/ 152 h 152"/>
              </a:gdLst>
              <a:ahLst/>
              <a:cxnLst>
                <a:cxn ang="T10">
                  <a:pos x="T0" y="T1"/>
                </a:cxn>
                <a:cxn ang="T11">
                  <a:pos x="T2" y="T3"/>
                </a:cxn>
                <a:cxn ang="T12">
                  <a:pos x="T4" y="T5"/>
                </a:cxn>
                <a:cxn ang="T13">
                  <a:pos x="T6" y="T7"/>
                </a:cxn>
                <a:cxn ang="T14">
                  <a:pos x="T8" y="T9"/>
                </a:cxn>
              </a:cxnLst>
              <a:rect l="T15" t="T16" r="T17" b="T18"/>
              <a:pathLst>
                <a:path w="27" h="152">
                  <a:moveTo>
                    <a:pt x="26" y="138"/>
                  </a:moveTo>
                  <a:lnTo>
                    <a:pt x="3" y="151"/>
                  </a:lnTo>
                  <a:lnTo>
                    <a:pt x="0" y="3"/>
                  </a:lnTo>
                  <a:lnTo>
                    <a:pt x="23" y="0"/>
                  </a:lnTo>
                  <a:lnTo>
                    <a:pt x="26" y="138"/>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5" name="Freeform 64"/>
            <p:cNvSpPr>
              <a:spLocks/>
            </p:cNvSpPr>
            <p:nvPr/>
          </p:nvSpPr>
          <p:spPr bwMode="auto">
            <a:xfrm>
              <a:off x="1141" y="1880"/>
              <a:ext cx="31" cy="73"/>
            </a:xfrm>
            <a:custGeom>
              <a:avLst/>
              <a:gdLst>
                <a:gd name="T0" fmla="*/ 0 w 31"/>
                <a:gd name="T1" fmla="*/ 69 h 73"/>
                <a:gd name="T2" fmla="*/ 23 w 31"/>
                <a:gd name="T3" fmla="*/ 72 h 73"/>
                <a:gd name="T4" fmla="*/ 30 w 31"/>
                <a:gd name="T5" fmla="*/ 0 h 73"/>
                <a:gd name="T6" fmla="*/ 24 w 31"/>
                <a:gd name="T7" fmla="*/ 0 h 73"/>
                <a:gd name="T8" fmla="*/ 0 w 31"/>
                <a:gd name="T9" fmla="*/ 69 h 73"/>
                <a:gd name="T10" fmla="*/ 0 60000 65536"/>
                <a:gd name="T11" fmla="*/ 0 60000 65536"/>
                <a:gd name="T12" fmla="*/ 0 60000 65536"/>
                <a:gd name="T13" fmla="*/ 0 60000 65536"/>
                <a:gd name="T14" fmla="*/ 0 60000 65536"/>
                <a:gd name="T15" fmla="*/ 0 w 31"/>
                <a:gd name="T16" fmla="*/ 0 h 73"/>
                <a:gd name="T17" fmla="*/ 31 w 31"/>
                <a:gd name="T18" fmla="*/ 73 h 73"/>
              </a:gdLst>
              <a:ahLst/>
              <a:cxnLst>
                <a:cxn ang="T10">
                  <a:pos x="T0" y="T1"/>
                </a:cxn>
                <a:cxn ang="T11">
                  <a:pos x="T2" y="T3"/>
                </a:cxn>
                <a:cxn ang="T12">
                  <a:pos x="T4" y="T5"/>
                </a:cxn>
                <a:cxn ang="T13">
                  <a:pos x="T6" y="T7"/>
                </a:cxn>
                <a:cxn ang="T14">
                  <a:pos x="T8" y="T9"/>
                </a:cxn>
              </a:cxnLst>
              <a:rect l="T15" t="T16" r="T17" b="T18"/>
              <a:pathLst>
                <a:path w="31" h="73">
                  <a:moveTo>
                    <a:pt x="0" y="69"/>
                  </a:moveTo>
                  <a:lnTo>
                    <a:pt x="23" y="72"/>
                  </a:lnTo>
                  <a:lnTo>
                    <a:pt x="30" y="0"/>
                  </a:lnTo>
                  <a:lnTo>
                    <a:pt x="24" y="0"/>
                  </a:lnTo>
                  <a:lnTo>
                    <a:pt x="0" y="69"/>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6" name="Freeform 65"/>
            <p:cNvSpPr>
              <a:spLocks/>
            </p:cNvSpPr>
            <p:nvPr/>
          </p:nvSpPr>
          <p:spPr bwMode="auto">
            <a:xfrm>
              <a:off x="1109" y="1880"/>
              <a:ext cx="28" cy="71"/>
            </a:xfrm>
            <a:custGeom>
              <a:avLst/>
              <a:gdLst>
                <a:gd name="T0" fmla="*/ 0 w 28"/>
                <a:gd name="T1" fmla="*/ 68 h 71"/>
                <a:gd name="T2" fmla="*/ 19 w 28"/>
                <a:gd name="T3" fmla="*/ 70 h 71"/>
                <a:gd name="T4" fmla="*/ 27 w 28"/>
                <a:gd name="T5" fmla="*/ 0 h 71"/>
                <a:gd name="T6" fmla="*/ 20 w 28"/>
                <a:gd name="T7" fmla="*/ 0 h 71"/>
                <a:gd name="T8" fmla="*/ 0 w 28"/>
                <a:gd name="T9" fmla="*/ 68 h 71"/>
                <a:gd name="T10" fmla="*/ 0 60000 65536"/>
                <a:gd name="T11" fmla="*/ 0 60000 65536"/>
                <a:gd name="T12" fmla="*/ 0 60000 65536"/>
                <a:gd name="T13" fmla="*/ 0 60000 65536"/>
                <a:gd name="T14" fmla="*/ 0 60000 65536"/>
                <a:gd name="T15" fmla="*/ 0 w 28"/>
                <a:gd name="T16" fmla="*/ 0 h 71"/>
                <a:gd name="T17" fmla="*/ 28 w 28"/>
                <a:gd name="T18" fmla="*/ 71 h 71"/>
              </a:gdLst>
              <a:ahLst/>
              <a:cxnLst>
                <a:cxn ang="T10">
                  <a:pos x="T0" y="T1"/>
                </a:cxn>
                <a:cxn ang="T11">
                  <a:pos x="T2" y="T3"/>
                </a:cxn>
                <a:cxn ang="T12">
                  <a:pos x="T4" y="T5"/>
                </a:cxn>
                <a:cxn ang="T13">
                  <a:pos x="T6" y="T7"/>
                </a:cxn>
                <a:cxn ang="T14">
                  <a:pos x="T8" y="T9"/>
                </a:cxn>
              </a:cxnLst>
              <a:rect l="T15" t="T16" r="T17" b="T18"/>
              <a:pathLst>
                <a:path w="28" h="71">
                  <a:moveTo>
                    <a:pt x="0" y="68"/>
                  </a:moveTo>
                  <a:lnTo>
                    <a:pt x="19" y="70"/>
                  </a:lnTo>
                  <a:lnTo>
                    <a:pt x="27" y="0"/>
                  </a:lnTo>
                  <a:lnTo>
                    <a:pt x="20" y="0"/>
                  </a:lnTo>
                  <a:lnTo>
                    <a:pt x="0" y="68"/>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7" name="Freeform 66"/>
            <p:cNvSpPr>
              <a:spLocks/>
            </p:cNvSpPr>
            <p:nvPr/>
          </p:nvSpPr>
          <p:spPr bwMode="auto">
            <a:xfrm>
              <a:off x="936" y="1898"/>
              <a:ext cx="44" cy="100"/>
            </a:xfrm>
            <a:custGeom>
              <a:avLst/>
              <a:gdLst>
                <a:gd name="T0" fmla="*/ 43 w 44"/>
                <a:gd name="T1" fmla="*/ 93 h 100"/>
                <a:gd name="T2" fmla="*/ 29 w 44"/>
                <a:gd name="T3" fmla="*/ 0 h 100"/>
                <a:gd name="T4" fmla="*/ 0 w 44"/>
                <a:gd name="T5" fmla="*/ 5 h 100"/>
                <a:gd name="T6" fmla="*/ 34 w 44"/>
                <a:gd name="T7" fmla="*/ 99 h 100"/>
                <a:gd name="T8" fmla="*/ 43 w 44"/>
                <a:gd name="T9" fmla="*/ 93 h 100"/>
                <a:gd name="T10" fmla="*/ 0 60000 65536"/>
                <a:gd name="T11" fmla="*/ 0 60000 65536"/>
                <a:gd name="T12" fmla="*/ 0 60000 65536"/>
                <a:gd name="T13" fmla="*/ 0 60000 65536"/>
                <a:gd name="T14" fmla="*/ 0 60000 65536"/>
                <a:gd name="T15" fmla="*/ 0 w 44"/>
                <a:gd name="T16" fmla="*/ 0 h 100"/>
                <a:gd name="T17" fmla="*/ 44 w 44"/>
                <a:gd name="T18" fmla="*/ 100 h 100"/>
              </a:gdLst>
              <a:ahLst/>
              <a:cxnLst>
                <a:cxn ang="T10">
                  <a:pos x="T0" y="T1"/>
                </a:cxn>
                <a:cxn ang="T11">
                  <a:pos x="T2" y="T3"/>
                </a:cxn>
                <a:cxn ang="T12">
                  <a:pos x="T4" y="T5"/>
                </a:cxn>
                <a:cxn ang="T13">
                  <a:pos x="T6" y="T7"/>
                </a:cxn>
                <a:cxn ang="T14">
                  <a:pos x="T8" y="T9"/>
                </a:cxn>
              </a:cxnLst>
              <a:rect l="T15" t="T16" r="T17" b="T18"/>
              <a:pathLst>
                <a:path w="44" h="100">
                  <a:moveTo>
                    <a:pt x="43" y="93"/>
                  </a:moveTo>
                  <a:lnTo>
                    <a:pt x="29" y="0"/>
                  </a:lnTo>
                  <a:lnTo>
                    <a:pt x="0" y="5"/>
                  </a:lnTo>
                  <a:lnTo>
                    <a:pt x="34" y="99"/>
                  </a:lnTo>
                  <a:lnTo>
                    <a:pt x="43" y="93"/>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8" name="Freeform 67"/>
            <p:cNvSpPr>
              <a:spLocks/>
            </p:cNvSpPr>
            <p:nvPr/>
          </p:nvSpPr>
          <p:spPr bwMode="auto">
            <a:xfrm>
              <a:off x="897" y="1923"/>
              <a:ext cx="69" cy="93"/>
            </a:xfrm>
            <a:custGeom>
              <a:avLst/>
              <a:gdLst>
                <a:gd name="T0" fmla="*/ 68 w 69"/>
                <a:gd name="T1" fmla="*/ 82 h 93"/>
                <a:gd name="T2" fmla="*/ 14 w 69"/>
                <a:gd name="T3" fmla="*/ 0 h 93"/>
                <a:gd name="T4" fmla="*/ 0 w 69"/>
                <a:gd name="T5" fmla="*/ 40 h 93"/>
                <a:gd name="T6" fmla="*/ 58 w 69"/>
                <a:gd name="T7" fmla="*/ 92 h 93"/>
                <a:gd name="T8" fmla="*/ 68 w 69"/>
                <a:gd name="T9" fmla="*/ 82 h 93"/>
                <a:gd name="T10" fmla="*/ 0 60000 65536"/>
                <a:gd name="T11" fmla="*/ 0 60000 65536"/>
                <a:gd name="T12" fmla="*/ 0 60000 65536"/>
                <a:gd name="T13" fmla="*/ 0 60000 65536"/>
                <a:gd name="T14" fmla="*/ 0 60000 65536"/>
                <a:gd name="T15" fmla="*/ 0 w 69"/>
                <a:gd name="T16" fmla="*/ 0 h 93"/>
                <a:gd name="T17" fmla="*/ 69 w 69"/>
                <a:gd name="T18" fmla="*/ 93 h 93"/>
              </a:gdLst>
              <a:ahLst/>
              <a:cxnLst>
                <a:cxn ang="T10">
                  <a:pos x="T0" y="T1"/>
                </a:cxn>
                <a:cxn ang="T11">
                  <a:pos x="T2" y="T3"/>
                </a:cxn>
                <a:cxn ang="T12">
                  <a:pos x="T4" y="T5"/>
                </a:cxn>
                <a:cxn ang="T13">
                  <a:pos x="T6" y="T7"/>
                </a:cxn>
                <a:cxn ang="T14">
                  <a:pos x="T8" y="T9"/>
                </a:cxn>
              </a:cxnLst>
              <a:rect l="T15" t="T16" r="T17" b="T18"/>
              <a:pathLst>
                <a:path w="69" h="93">
                  <a:moveTo>
                    <a:pt x="68" y="82"/>
                  </a:moveTo>
                  <a:lnTo>
                    <a:pt x="14" y="0"/>
                  </a:lnTo>
                  <a:lnTo>
                    <a:pt x="0" y="40"/>
                  </a:lnTo>
                  <a:lnTo>
                    <a:pt x="58" y="92"/>
                  </a:lnTo>
                  <a:lnTo>
                    <a:pt x="68" y="8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89" name="Freeform 68"/>
            <p:cNvSpPr>
              <a:spLocks/>
            </p:cNvSpPr>
            <p:nvPr/>
          </p:nvSpPr>
          <p:spPr bwMode="auto">
            <a:xfrm>
              <a:off x="894" y="1998"/>
              <a:ext cx="60" cy="49"/>
            </a:xfrm>
            <a:custGeom>
              <a:avLst/>
              <a:gdLst>
                <a:gd name="T0" fmla="*/ 59 w 60"/>
                <a:gd name="T1" fmla="*/ 37 h 49"/>
                <a:gd name="T2" fmla="*/ 0 w 60"/>
                <a:gd name="T3" fmla="*/ 0 h 49"/>
                <a:gd name="T4" fmla="*/ 0 w 60"/>
                <a:gd name="T5" fmla="*/ 46 h 49"/>
                <a:gd name="T6" fmla="*/ 59 w 60"/>
                <a:gd name="T7" fmla="*/ 48 h 49"/>
                <a:gd name="T8" fmla="*/ 59 w 60"/>
                <a:gd name="T9" fmla="*/ 37 h 49"/>
                <a:gd name="T10" fmla="*/ 0 60000 65536"/>
                <a:gd name="T11" fmla="*/ 0 60000 65536"/>
                <a:gd name="T12" fmla="*/ 0 60000 65536"/>
                <a:gd name="T13" fmla="*/ 0 60000 65536"/>
                <a:gd name="T14" fmla="*/ 0 60000 65536"/>
                <a:gd name="T15" fmla="*/ 0 w 60"/>
                <a:gd name="T16" fmla="*/ 0 h 49"/>
                <a:gd name="T17" fmla="*/ 60 w 60"/>
                <a:gd name="T18" fmla="*/ 49 h 49"/>
              </a:gdLst>
              <a:ahLst/>
              <a:cxnLst>
                <a:cxn ang="T10">
                  <a:pos x="T0" y="T1"/>
                </a:cxn>
                <a:cxn ang="T11">
                  <a:pos x="T2" y="T3"/>
                </a:cxn>
                <a:cxn ang="T12">
                  <a:pos x="T4" y="T5"/>
                </a:cxn>
                <a:cxn ang="T13">
                  <a:pos x="T6" y="T7"/>
                </a:cxn>
                <a:cxn ang="T14">
                  <a:pos x="T8" y="T9"/>
                </a:cxn>
              </a:cxnLst>
              <a:rect l="T15" t="T16" r="T17" b="T18"/>
              <a:pathLst>
                <a:path w="60" h="49">
                  <a:moveTo>
                    <a:pt x="59" y="37"/>
                  </a:moveTo>
                  <a:lnTo>
                    <a:pt x="0" y="0"/>
                  </a:lnTo>
                  <a:lnTo>
                    <a:pt x="0" y="46"/>
                  </a:lnTo>
                  <a:lnTo>
                    <a:pt x="59" y="48"/>
                  </a:lnTo>
                  <a:lnTo>
                    <a:pt x="59" y="37"/>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90" name="Freeform 69"/>
            <p:cNvSpPr>
              <a:spLocks/>
            </p:cNvSpPr>
            <p:nvPr/>
          </p:nvSpPr>
          <p:spPr bwMode="auto">
            <a:xfrm>
              <a:off x="749" y="2493"/>
              <a:ext cx="49" cy="102"/>
            </a:xfrm>
            <a:custGeom>
              <a:avLst/>
              <a:gdLst>
                <a:gd name="T0" fmla="*/ 48 w 49"/>
                <a:gd name="T1" fmla="*/ 96 h 102"/>
                <a:gd name="T2" fmla="*/ 36 w 49"/>
                <a:gd name="T3" fmla="*/ 0 h 102"/>
                <a:gd name="T4" fmla="*/ 0 w 49"/>
                <a:gd name="T5" fmla="*/ 0 h 102"/>
                <a:gd name="T6" fmla="*/ 38 w 49"/>
                <a:gd name="T7" fmla="*/ 101 h 102"/>
                <a:gd name="T8" fmla="*/ 48 w 49"/>
                <a:gd name="T9" fmla="*/ 96 h 102"/>
                <a:gd name="T10" fmla="*/ 0 60000 65536"/>
                <a:gd name="T11" fmla="*/ 0 60000 65536"/>
                <a:gd name="T12" fmla="*/ 0 60000 65536"/>
                <a:gd name="T13" fmla="*/ 0 60000 65536"/>
                <a:gd name="T14" fmla="*/ 0 60000 65536"/>
                <a:gd name="T15" fmla="*/ 0 w 49"/>
                <a:gd name="T16" fmla="*/ 0 h 102"/>
                <a:gd name="T17" fmla="*/ 49 w 49"/>
                <a:gd name="T18" fmla="*/ 102 h 102"/>
              </a:gdLst>
              <a:ahLst/>
              <a:cxnLst>
                <a:cxn ang="T10">
                  <a:pos x="T0" y="T1"/>
                </a:cxn>
                <a:cxn ang="T11">
                  <a:pos x="T2" y="T3"/>
                </a:cxn>
                <a:cxn ang="T12">
                  <a:pos x="T4" y="T5"/>
                </a:cxn>
                <a:cxn ang="T13">
                  <a:pos x="T6" y="T7"/>
                </a:cxn>
                <a:cxn ang="T14">
                  <a:pos x="T8" y="T9"/>
                </a:cxn>
              </a:cxnLst>
              <a:rect l="T15" t="T16" r="T17" b="T18"/>
              <a:pathLst>
                <a:path w="49" h="102">
                  <a:moveTo>
                    <a:pt x="48" y="96"/>
                  </a:moveTo>
                  <a:lnTo>
                    <a:pt x="36" y="0"/>
                  </a:lnTo>
                  <a:lnTo>
                    <a:pt x="0" y="0"/>
                  </a:lnTo>
                  <a:lnTo>
                    <a:pt x="38" y="101"/>
                  </a:lnTo>
                  <a:lnTo>
                    <a:pt x="48" y="96"/>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91" name="Freeform 70"/>
            <p:cNvSpPr>
              <a:spLocks/>
            </p:cNvSpPr>
            <p:nvPr/>
          </p:nvSpPr>
          <p:spPr bwMode="auto">
            <a:xfrm>
              <a:off x="712" y="2514"/>
              <a:ext cx="68" cy="95"/>
            </a:xfrm>
            <a:custGeom>
              <a:avLst/>
              <a:gdLst>
                <a:gd name="T0" fmla="*/ 67 w 68"/>
                <a:gd name="T1" fmla="*/ 85 h 95"/>
                <a:gd name="T2" fmla="*/ 20 w 68"/>
                <a:gd name="T3" fmla="*/ 0 h 95"/>
                <a:gd name="T4" fmla="*/ 0 w 68"/>
                <a:gd name="T5" fmla="*/ 37 h 95"/>
                <a:gd name="T6" fmla="*/ 57 w 68"/>
                <a:gd name="T7" fmla="*/ 94 h 95"/>
                <a:gd name="T8" fmla="*/ 67 w 68"/>
                <a:gd name="T9" fmla="*/ 85 h 95"/>
                <a:gd name="T10" fmla="*/ 0 60000 65536"/>
                <a:gd name="T11" fmla="*/ 0 60000 65536"/>
                <a:gd name="T12" fmla="*/ 0 60000 65536"/>
                <a:gd name="T13" fmla="*/ 0 60000 65536"/>
                <a:gd name="T14" fmla="*/ 0 60000 65536"/>
                <a:gd name="T15" fmla="*/ 0 w 68"/>
                <a:gd name="T16" fmla="*/ 0 h 95"/>
                <a:gd name="T17" fmla="*/ 68 w 68"/>
                <a:gd name="T18" fmla="*/ 95 h 95"/>
              </a:gdLst>
              <a:ahLst/>
              <a:cxnLst>
                <a:cxn ang="T10">
                  <a:pos x="T0" y="T1"/>
                </a:cxn>
                <a:cxn ang="T11">
                  <a:pos x="T2" y="T3"/>
                </a:cxn>
                <a:cxn ang="T12">
                  <a:pos x="T4" y="T5"/>
                </a:cxn>
                <a:cxn ang="T13">
                  <a:pos x="T6" y="T7"/>
                </a:cxn>
                <a:cxn ang="T14">
                  <a:pos x="T8" y="T9"/>
                </a:cxn>
              </a:cxnLst>
              <a:rect l="T15" t="T16" r="T17" b="T18"/>
              <a:pathLst>
                <a:path w="68" h="95">
                  <a:moveTo>
                    <a:pt x="67" y="85"/>
                  </a:moveTo>
                  <a:lnTo>
                    <a:pt x="20" y="0"/>
                  </a:lnTo>
                  <a:lnTo>
                    <a:pt x="0" y="37"/>
                  </a:lnTo>
                  <a:lnTo>
                    <a:pt x="57" y="94"/>
                  </a:lnTo>
                  <a:lnTo>
                    <a:pt x="67" y="85"/>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92" name="Freeform 71"/>
            <p:cNvSpPr>
              <a:spLocks/>
            </p:cNvSpPr>
            <p:nvPr/>
          </p:nvSpPr>
          <p:spPr bwMode="auto">
            <a:xfrm>
              <a:off x="708" y="2588"/>
              <a:ext cx="61" cy="47"/>
            </a:xfrm>
            <a:custGeom>
              <a:avLst/>
              <a:gdLst>
                <a:gd name="T0" fmla="*/ 59 w 61"/>
                <a:gd name="T1" fmla="*/ 35 h 47"/>
                <a:gd name="T2" fmla="*/ 0 w 61"/>
                <a:gd name="T3" fmla="*/ 0 h 47"/>
                <a:gd name="T4" fmla="*/ 0 w 61"/>
                <a:gd name="T5" fmla="*/ 45 h 47"/>
                <a:gd name="T6" fmla="*/ 60 w 61"/>
                <a:gd name="T7" fmla="*/ 46 h 47"/>
                <a:gd name="T8" fmla="*/ 59 w 61"/>
                <a:gd name="T9" fmla="*/ 35 h 47"/>
                <a:gd name="T10" fmla="*/ 0 60000 65536"/>
                <a:gd name="T11" fmla="*/ 0 60000 65536"/>
                <a:gd name="T12" fmla="*/ 0 60000 65536"/>
                <a:gd name="T13" fmla="*/ 0 60000 65536"/>
                <a:gd name="T14" fmla="*/ 0 60000 65536"/>
                <a:gd name="T15" fmla="*/ 0 w 61"/>
                <a:gd name="T16" fmla="*/ 0 h 47"/>
                <a:gd name="T17" fmla="*/ 61 w 61"/>
                <a:gd name="T18" fmla="*/ 47 h 47"/>
              </a:gdLst>
              <a:ahLst/>
              <a:cxnLst>
                <a:cxn ang="T10">
                  <a:pos x="T0" y="T1"/>
                </a:cxn>
                <a:cxn ang="T11">
                  <a:pos x="T2" y="T3"/>
                </a:cxn>
                <a:cxn ang="T12">
                  <a:pos x="T4" y="T5"/>
                </a:cxn>
                <a:cxn ang="T13">
                  <a:pos x="T6" y="T7"/>
                </a:cxn>
                <a:cxn ang="T14">
                  <a:pos x="T8" y="T9"/>
                </a:cxn>
              </a:cxnLst>
              <a:rect l="T15" t="T16" r="T17" b="T18"/>
              <a:pathLst>
                <a:path w="61" h="47">
                  <a:moveTo>
                    <a:pt x="59" y="35"/>
                  </a:moveTo>
                  <a:lnTo>
                    <a:pt x="0" y="0"/>
                  </a:lnTo>
                  <a:lnTo>
                    <a:pt x="0" y="45"/>
                  </a:lnTo>
                  <a:lnTo>
                    <a:pt x="60" y="46"/>
                  </a:lnTo>
                  <a:lnTo>
                    <a:pt x="59" y="35"/>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93" name="Freeform 72"/>
            <p:cNvSpPr>
              <a:spLocks/>
            </p:cNvSpPr>
            <p:nvPr/>
          </p:nvSpPr>
          <p:spPr bwMode="auto">
            <a:xfrm>
              <a:off x="705" y="2657"/>
              <a:ext cx="62" cy="37"/>
            </a:xfrm>
            <a:custGeom>
              <a:avLst/>
              <a:gdLst>
                <a:gd name="T0" fmla="*/ 61 w 62"/>
                <a:gd name="T1" fmla="*/ 12 h 37"/>
                <a:gd name="T2" fmla="*/ 0 w 62"/>
                <a:gd name="T3" fmla="*/ 0 h 37"/>
                <a:gd name="T4" fmla="*/ 0 w 62"/>
                <a:gd name="T5" fmla="*/ 36 h 37"/>
                <a:gd name="T6" fmla="*/ 59 w 62"/>
                <a:gd name="T7" fmla="*/ 28 h 37"/>
                <a:gd name="T8" fmla="*/ 61 w 62"/>
                <a:gd name="T9" fmla="*/ 12 h 37"/>
                <a:gd name="T10" fmla="*/ 0 60000 65536"/>
                <a:gd name="T11" fmla="*/ 0 60000 65536"/>
                <a:gd name="T12" fmla="*/ 0 60000 65536"/>
                <a:gd name="T13" fmla="*/ 0 60000 65536"/>
                <a:gd name="T14" fmla="*/ 0 60000 65536"/>
                <a:gd name="T15" fmla="*/ 0 w 62"/>
                <a:gd name="T16" fmla="*/ 0 h 37"/>
                <a:gd name="T17" fmla="*/ 62 w 62"/>
                <a:gd name="T18" fmla="*/ 37 h 37"/>
              </a:gdLst>
              <a:ahLst/>
              <a:cxnLst>
                <a:cxn ang="T10">
                  <a:pos x="T0" y="T1"/>
                </a:cxn>
                <a:cxn ang="T11">
                  <a:pos x="T2" y="T3"/>
                </a:cxn>
                <a:cxn ang="T12">
                  <a:pos x="T4" y="T5"/>
                </a:cxn>
                <a:cxn ang="T13">
                  <a:pos x="T6" y="T7"/>
                </a:cxn>
                <a:cxn ang="T14">
                  <a:pos x="T8" y="T9"/>
                </a:cxn>
              </a:cxnLst>
              <a:rect l="T15" t="T16" r="T17" b="T18"/>
              <a:pathLst>
                <a:path w="62" h="37">
                  <a:moveTo>
                    <a:pt x="61" y="12"/>
                  </a:moveTo>
                  <a:lnTo>
                    <a:pt x="0" y="0"/>
                  </a:lnTo>
                  <a:lnTo>
                    <a:pt x="0" y="36"/>
                  </a:lnTo>
                  <a:lnTo>
                    <a:pt x="59" y="28"/>
                  </a:lnTo>
                  <a:lnTo>
                    <a:pt x="61" y="1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94" name="Freeform 73"/>
            <p:cNvSpPr>
              <a:spLocks/>
            </p:cNvSpPr>
            <p:nvPr/>
          </p:nvSpPr>
          <p:spPr bwMode="auto">
            <a:xfrm>
              <a:off x="707" y="2712"/>
              <a:ext cx="61" cy="35"/>
            </a:xfrm>
            <a:custGeom>
              <a:avLst/>
              <a:gdLst>
                <a:gd name="T0" fmla="*/ 60 w 61"/>
                <a:gd name="T1" fmla="*/ 11 h 35"/>
                <a:gd name="T2" fmla="*/ 0 w 61"/>
                <a:gd name="T3" fmla="*/ 0 h 35"/>
                <a:gd name="T4" fmla="*/ 0 w 61"/>
                <a:gd name="T5" fmla="*/ 34 h 35"/>
                <a:gd name="T6" fmla="*/ 58 w 61"/>
                <a:gd name="T7" fmla="*/ 27 h 35"/>
                <a:gd name="T8" fmla="*/ 60 w 61"/>
                <a:gd name="T9" fmla="*/ 11 h 35"/>
                <a:gd name="T10" fmla="*/ 0 60000 65536"/>
                <a:gd name="T11" fmla="*/ 0 60000 65536"/>
                <a:gd name="T12" fmla="*/ 0 60000 65536"/>
                <a:gd name="T13" fmla="*/ 0 60000 65536"/>
                <a:gd name="T14" fmla="*/ 0 60000 65536"/>
                <a:gd name="T15" fmla="*/ 0 w 61"/>
                <a:gd name="T16" fmla="*/ 0 h 35"/>
                <a:gd name="T17" fmla="*/ 61 w 61"/>
                <a:gd name="T18" fmla="*/ 35 h 35"/>
              </a:gdLst>
              <a:ahLst/>
              <a:cxnLst>
                <a:cxn ang="T10">
                  <a:pos x="T0" y="T1"/>
                </a:cxn>
                <a:cxn ang="T11">
                  <a:pos x="T2" y="T3"/>
                </a:cxn>
                <a:cxn ang="T12">
                  <a:pos x="T4" y="T5"/>
                </a:cxn>
                <a:cxn ang="T13">
                  <a:pos x="T6" y="T7"/>
                </a:cxn>
                <a:cxn ang="T14">
                  <a:pos x="T8" y="T9"/>
                </a:cxn>
              </a:cxnLst>
              <a:rect l="T15" t="T16" r="T17" b="T18"/>
              <a:pathLst>
                <a:path w="61" h="35">
                  <a:moveTo>
                    <a:pt x="60" y="11"/>
                  </a:moveTo>
                  <a:lnTo>
                    <a:pt x="0" y="0"/>
                  </a:lnTo>
                  <a:lnTo>
                    <a:pt x="0" y="34"/>
                  </a:lnTo>
                  <a:lnTo>
                    <a:pt x="58" y="27"/>
                  </a:lnTo>
                  <a:lnTo>
                    <a:pt x="60" y="11"/>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95" name="Freeform 74"/>
            <p:cNvSpPr>
              <a:spLocks/>
            </p:cNvSpPr>
            <p:nvPr/>
          </p:nvSpPr>
          <p:spPr bwMode="auto">
            <a:xfrm>
              <a:off x="995" y="1843"/>
              <a:ext cx="22" cy="136"/>
            </a:xfrm>
            <a:custGeom>
              <a:avLst/>
              <a:gdLst>
                <a:gd name="T0" fmla="*/ 21 w 22"/>
                <a:gd name="T1" fmla="*/ 130 h 136"/>
                <a:gd name="T2" fmla="*/ 4 w 22"/>
                <a:gd name="T3" fmla="*/ 135 h 136"/>
                <a:gd name="T4" fmla="*/ 0 w 22"/>
                <a:gd name="T5" fmla="*/ 3 h 136"/>
                <a:gd name="T6" fmla="*/ 19 w 22"/>
                <a:gd name="T7" fmla="*/ 0 h 136"/>
                <a:gd name="T8" fmla="*/ 21 w 22"/>
                <a:gd name="T9" fmla="*/ 130 h 136"/>
                <a:gd name="T10" fmla="*/ 0 60000 65536"/>
                <a:gd name="T11" fmla="*/ 0 60000 65536"/>
                <a:gd name="T12" fmla="*/ 0 60000 65536"/>
                <a:gd name="T13" fmla="*/ 0 60000 65536"/>
                <a:gd name="T14" fmla="*/ 0 60000 65536"/>
                <a:gd name="T15" fmla="*/ 0 w 22"/>
                <a:gd name="T16" fmla="*/ 0 h 136"/>
                <a:gd name="T17" fmla="*/ 22 w 22"/>
                <a:gd name="T18" fmla="*/ 136 h 136"/>
              </a:gdLst>
              <a:ahLst/>
              <a:cxnLst>
                <a:cxn ang="T10">
                  <a:pos x="T0" y="T1"/>
                </a:cxn>
                <a:cxn ang="T11">
                  <a:pos x="T2" y="T3"/>
                </a:cxn>
                <a:cxn ang="T12">
                  <a:pos x="T4" y="T5"/>
                </a:cxn>
                <a:cxn ang="T13">
                  <a:pos x="T6" y="T7"/>
                </a:cxn>
                <a:cxn ang="T14">
                  <a:pos x="T8" y="T9"/>
                </a:cxn>
              </a:cxnLst>
              <a:rect l="T15" t="T16" r="T17" b="T18"/>
              <a:pathLst>
                <a:path w="22" h="136">
                  <a:moveTo>
                    <a:pt x="21" y="130"/>
                  </a:moveTo>
                  <a:lnTo>
                    <a:pt x="4" y="135"/>
                  </a:lnTo>
                  <a:lnTo>
                    <a:pt x="0" y="3"/>
                  </a:lnTo>
                  <a:lnTo>
                    <a:pt x="19" y="0"/>
                  </a:lnTo>
                  <a:lnTo>
                    <a:pt x="21" y="13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96" name="Freeform 75"/>
            <p:cNvSpPr>
              <a:spLocks/>
            </p:cNvSpPr>
            <p:nvPr/>
          </p:nvSpPr>
          <p:spPr bwMode="auto">
            <a:xfrm>
              <a:off x="865" y="2458"/>
              <a:ext cx="24" cy="137"/>
            </a:xfrm>
            <a:custGeom>
              <a:avLst/>
              <a:gdLst>
                <a:gd name="T0" fmla="*/ 23 w 24"/>
                <a:gd name="T1" fmla="*/ 130 h 137"/>
                <a:gd name="T2" fmla="*/ 3 w 24"/>
                <a:gd name="T3" fmla="*/ 136 h 137"/>
                <a:gd name="T4" fmla="*/ 0 w 24"/>
                <a:gd name="T5" fmla="*/ 0 h 137"/>
                <a:gd name="T6" fmla="*/ 20 w 24"/>
                <a:gd name="T7" fmla="*/ 0 h 137"/>
                <a:gd name="T8" fmla="*/ 23 w 24"/>
                <a:gd name="T9" fmla="*/ 130 h 137"/>
                <a:gd name="T10" fmla="*/ 0 60000 65536"/>
                <a:gd name="T11" fmla="*/ 0 60000 65536"/>
                <a:gd name="T12" fmla="*/ 0 60000 65536"/>
                <a:gd name="T13" fmla="*/ 0 60000 65536"/>
                <a:gd name="T14" fmla="*/ 0 60000 65536"/>
                <a:gd name="T15" fmla="*/ 0 w 24"/>
                <a:gd name="T16" fmla="*/ 0 h 137"/>
                <a:gd name="T17" fmla="*/ 24 w 24"/>
                <a:gd name="T18" fmla="*/ 137 h 137"/>
              </a:gdLst>
              <a:ahLst/>
              <a:cxnLst>
                <a:cxn ang="T10">
                  <a:pos x="T0" y="T1"/>
                </a:cxn>
                <a:cxn ang="T11">
                  <a:pos x="T2" y="T3"/>
                </a:cxn>
                <a:cxn ang="T12">
                  <a:pos x="T4" y="T5"/>
                </a:cxn>
                <a:cxn ang="T13">
                  <a:pos x="T6" y="T7"/>
                </a:cxn>
                <a:cxn ang="T14">
                  <a:pos x="T8" y="T9"/>
                </a:cxn>
              </a:cxnLst>
              <a:rect l="T15" t="T16" r="T17" b="T18"/>
              <a:pathLst>
                <a:path w="24" h="137">
                  <a:moveTo>
                    <a:pt x="23" y="130"/>
                  </a:moveTo>
                  <a:lnTo>
                    <a:pt x="3" y="136"/>
                  </a:lnTo>
                  <a:lnTo>
                    <a:pt x="0" y="0"/>
                  </a:lnTo>
                  <a:lnTo>
                    <a:pt x="20" y="0"/>
                  </a:lnTo>
                  <a:lnTo>
                    <a:pt x="23" y="130"/>
                  </a:lnTo>
                </a:path>
              </a:pathLst>
            </a:custGeom>
            <a:solidFill>
              <a:srgbClr val="FFFFCC"/>
            </a:solidFill>
            <a:ln w="12700" cap="rnd" cmpd="sng">
              <a:noFill/>
              <a:prstDash val="solid"/>
              <a:round/>
              <a:headEnd type="none" w="med" len="med"/>
              <a:tailEnd type="none" w="med" len="med"/>
            </a:ln>
          </p:spPr>
          <p:txBody>
            <a:bodyPr/>
            <a:lstStyle/>
            <a:p>
              <a:endParaRPr lang="en-US" dirty="0"/>
            </a:p>
          </p:txBody>
        </p:sp>
      </p:grpSp>
      <p:sp>
        <p:nvSpPr>
          <p:cNvPr id="5152" name="Rectangle 77"/>
          <p:cNvSpPr>
            <a:spLocks noChangeArrowheads="1"/>
          </p:cNvSpPr>
          <p:nvPr/>
        </p:nvSpPr>
        <p:spPr bwMode="auto">
          <a:xfrm>
            <a:off x="1477963" y="1903413"/>
            <a:ext cx="682625" cy="488950"/>
          </a:xfrm>
          <a:prstGeom prst="rect">
            <a:avLst/>
          </a:prstGeom>
          <a:solidFill>
            <a:schemeClr val="bg1"/>
          </a:solidFill>
          <a:ln w="12700">
            <a:noFill/>
            <a:miter lim="800000"/>
            <a:headEnd/>
            <a:tailEnd/>
          </a:ln>
        </p:spPr>
        <p:txBody>
          <a:bodyPr wrap="none" anchor="ctr"/>
          <a:lstStyle/>
          <a:p>
            <a:endParaRPr lang="en-US" dirty="0"/>
          </a:p>
        </p:txBody>
      </p:sp>
      <p:sp>
        <p:nvSpPr>
          <p:cNvPr id="5153" name="Rectangle 78"/>
          <p:cNvSpPr>
            <a:spLocks noChangeArrowheads="1"/>
          </p:cNvSpPr>
          <p:nvPr/>
        </p:nvSpPr>
        <p:spPr bwMode="auto">
          <a:xfrm>
            <a:off x="2716213" y="1781175"/>
            <a:ext cx="808037" cy="338138"/>
          </a:xfrm>
          <a:prstGeom prst="rect">
            <a:avLst/>
          </a:prstGeom>
          <a:solidFill>
            <a:schemeClr val="bg1"/>
          </a:solidFill>
          <a:ln w="12700">
            <a:noFill/>
            <a:miter lim="800000"/>
            <a:headEnd/>
            <a:tailEnd/>
          </a:ln>
        </p:spPr>
        <p:txBody>
          <a:bodyPr wrap="none" anchor="ctr"/>
          <a:lstStyle/>
          <a:p>
            <a:endParaRPr lang="en-US" dirty="0"/>
          </a:p>
        </p:txBody>
      </p:sp>
      <p:sp>
        <p:nvSpPr>
          <p:cNvPr id="5154" name="Rectangle 79"/>
          <p:cNvSpPr>
            <a:spLocks noChangeArrowheads="1"/>
          </p:cNvSpPr>
          <p:nvPr/>
        </p:nvSpPr>
        <p:spPr bwMode="auto">
          <a:xfrm>
            <a:off x="3074988" y="1990725"/>
            <a:ext cx="779462" cy="388938"/>
          </a:xfrm>
          <a:prstGeom prst="rect">
            <a:avLst/>
          </a:prstGeom>
          <a:solidFill>
            <a:schemeClr val="bg1"/>
          </a:solidFill>
          <a:ln w="12700">
            <a:noFill/>
            <a:miter lim="800000"/>
            <a:headEnd/>
            <a:tailEnd/>
          </a:ln>
        </p:spPr>
        <p:txBody>
          <a:bodyPr wrap="none" anchor="ctr"/>
          <a:lstStyle/>
          <a:p>
            <a:endParaRPr lang="en-US" dirty="0"/>
          </a:p>
        </p:txBody>
      </p:sp>
      <p:sp>
        <p:nvSpPr>
          <p:cNvPr id="5155" name="Rectangle 80"/>
          <p:cNvSpPr>
            <a:spLocks noChangeArrowheads="1"/>
          </p:cNvSpPr>
          <p:nvPr/>
        </p:nvSpPr>
        <p:spPr bwMode="auto">
          <a:xfrm>
            <a:off x="4633913" y="2508250"/>
            <a:ext cx="777875" cy="390525"/>
          </a:xfrm>
          <a:prstGeom prst="rect">
            <a:avLst/>
          </a:prstGeom>
          <a:solidFill>
            <a:schemeClr val="bg1"/>
          </a:solidFill>
          <a:ln w="12700">
            <a:noFill/>
            <a:miter lim="800000"/>
            <a:headEnd/>
            <a:tailEnd/>
          </a:ln>
        </p:spPr>
        <p:txBody>
          <a:bodyPr wrap="none" anchor="ctr"/>
          <a:lstStyle/>
          <a:p>
            <a:endParaRPr lang="en-US" dirty="0"/>
          </a:p>
        </p:txBody>
      </p:sp>
      <p:sp>
        <p:nvSpPr>
          <p:cNvPr id="4177" name="Rectangle 81"/>
          <p:cNvSpPr>
            <a:spLocks noChangeArrowheads="1"/>
          </p:cNvSpPr>
          <p:nvPr/>
        </p:nvSpPr>
        <p:spPr bwMode="auto">
          <a:xfrm>
            <a:off x="6383338" y="5514975"/>
            <a:ext cx="2720975" cy="803275"/>
          </a:xfrm>
          <a:prstGeom prst="rect">
            <a:avLst/>
          </a:prstGeom>
          <a:noFill/>
          <a:ln w="12700">
            <a:noFill/>
            <a:miter lim="800000"/>
            <a:headEnd/>
            <a:tailEnd/>
          </a:ln>
          <a:effectLst/>
        </p:spPr>
        <p:txBody>
          <a:bodyPr lIns="77491" tIns="39476" rIns="77491" bIns="39476">
            <a:spAutoFit/>
          </a:bodyPr>
          <a:lstStyle/>
          <a:p>
            <a:pPr defTabSz="704850">
              <a:defRPr/>
            </a:pPr>
            <a:r>
              <a:rPr lang="en-US" sz="1300" b="1" dirty="0">
                <a:solidFill>
                  <a:srgbClr val="003399"/>
                </a:solidFill>
                <a:effectLst>
                  <a:outerShdw blurRad="38100" dist="38100" dir="2700000" algn="tl">
                    <a:srgbClr val="C0C0C0"/>
                  </a:outerShdw>
                </a:effectLst>
                <a:latin typeface="Arial" charset="0"/>
                <a:cs typeface="Arial" charset="0"/>
              </a:rPr>
              <a:t>Restricted Gifts</a:t>
            </a:r>
            <a:endParaRPr lang="en-US" sz="800" dirty="0">
              <a:solidFill>
                <a:srgbClr val="003399"/>
              </a:solidFill>
              <a:latin typeface="Photina Casual Black" charset="0"/>
              <a:cs typeface="Arial" charset="0"/>
            </a:endParaRPr>
          </a:p>
          <a:p>
            <a:pPr defTabSz="704850">
              <a:defRPr/>
            </a:pPr>
            <a:r>
              <a:rPr lang="en-US" sz="900" b="1" dirty="0">
                <a:solidFill>
                  <a:srgbClr val="336600"/>
                </a:solidFill>
                <a:latin typeface="Arial" charset="0"/>
                <a:cs typeface="Arial" charset="0"/>
              </a:rPr>
              <a:t>Restricted to specific projects.</a:t>
            </a:r>
          </a:p>
          <a:p>
            <a:pPr defTabSz="704850">
              <a:defRPr/>
            </a:pPr>
            <a:r>
              <a:rPr lang="en-US" sz="900" b="1" dirty="0">
                <a:solidFill>
                  <a:srgbClr val="336600"/>
                </a:solidFill>
                <a:latin typeface="Arial" charset="0"/>
                <a:cs typeface="Arial" charset="0"/>
              </a:rPr>
              <a:t>(Get Paul Harris Fellow credit)</a:t>
            </a:r>
            <a:endParaRPr lang="en-US" sz="800" dirty="0">
              <a:latin typeface="Arial" charset="0"/>
              <a:cs typeface="Arial" charset="0"/>
            </a:endParaRPr>
          </a:p>
          <a:p>
            <a:pPr defTabSz="704850">
              <a:defRPr/>
            </a:pPr>
            <a:r>
              <a:rPr lang="en-US" sz="800" b="1" dirty="0">
                <a:latin typeface="Arial" charset="0"/>
                <a:cs typeface="Arial" charset="0"/>
              </a:rPr>
              <a:t>•No 50% back to District</a:t>
            </a:r>
          </a:p>
          <a:p>
            <a:pPr defTabSz="704850">
              <a:buClr>
                <a:srgbClr val="33CC33"/>
              </a:buClr>
              <a:buFont typeface="Wingdings" pitchFamily="2" charset="2"/>
              <a:buChar char="n"/>
              <a:defRPr/>
            </a:pPr>
            <a:r>
              <a:rPr lang="en-US" sz="800" b="1" dirty="0">
                <a:latin typeface="Arial" charset="0"/>
                <a:cs typeface="Arial" charset="0"/>
              </a:rPr>
              <a:t>Polio Plus  </a:t>
            </a:r>
          </a:p>
        </p:txBody>
      </p:sp>
      <p:sp>
        <p:nvSpPr>
          <p:cNvPr id="4178" name="Rectangle 82"/>
          <p:cNvSpPr>
            <a:spLocks noChangeArrowheads="1"/>
          </p:cNvSpPr>
          <p:nvPr/>
        </p:nvSpPr>
        <p:spPr bwMode="auto">
          <a:xfrm>
            <a:off x="228600" y="533400"/>
            <a:ext cx="2163763" cy="1419225"/>
          </a:xfrm>
          <a:prstGeom prst="rect">
            <a:avLst/>
          </a:prstGeom>
          <a:noFill/>
          <a:ln w="12700">
            <a:noFill/>
            <a:miter lim="800000"/>
            <a:headEnd/>
            <a:tailEnd/>
          </a:ln>
          <a:effectLst/>
        </p:spPr>
        <p:txBody>
          <a:bodyPr wrap="none" lIns="77491" tIns="39476" rIns="77491" bIns="39476">
            <a:spAutoFit/>
          </a:bodyPr>
          <a:lstStyle/>
          <a:p>
            <a:pPr defTabSz="704850">
              <a:defRPr/>
            </a:pPr>
            <a:r>
              <a:rPr lang="en-US" sz="1200" b="1" dirty="0">
                <a:solidFill>
                  <a:srgbClr val="003399"/>
                </a:solidFill>
                <a:effectLst>
                  <a:outerShdw blurRad="38100" dist="38100" dir="2700000" algn="tl">
                    <a:srgbClr val="C0C0C0"/>
                  </a:outerShdw>
                </a:effectLst>
                <a:latin typeface="Arial" charset="0"/>
                <a:cs typeface="Arial" charset="0"/>
              </a:rPr>
              <a:t>Annual Fund</a:t>
            </a:r>
            <a:endParaRPr lang="en-US" sz="800" dirty="0">
              <a:solidFill>
                <a:srgbClr val="003399"/>
              </a:solidFill>
              <a:latin typeface="Photina Casual Black" charset="0"/>
              <a:cs typeface="Arial" charset="0"/>
            </a:endParaRPr>
          </a:p>
          <a:p>
            <a:pPr defTabSz="704850">
              <a:defRPr/>
            </a:pPr>
            <a:r>
              <a:rPr lang="en-US" sz="900" b="1" dirty="0">
                <a:solidFill>
                  <a:srgbClr val="336600"/>
                </a:solidFill>
                <a:latin typeface="Arial" charset="0"/>
                <a:cs typeface="Arial" charset="0"/>
              </a:rPr>
              <a:t>(Get Paul Harris Fellow credit)</a:t>
            </a:r>
          </a:p>
          <a:p>
            <a:pPr defTabSz="704850">
              <a:buFont typeface="Arial" pitchFamily="34" charset="0"/>
              <a:buChar char="•"/>
              <a:defRPr/>
            </a:pPr>
            <a:r>
              <a:rPr lang="en-US" sz="900" b="1" dirty="0">
                <a:latin typeface="Arial" charset="0"/>
                <a:cs typeface="Arial" charset="0"/>
              </a:rPr>
              <a:t>Every Rotarian Every Year</a:t>
            </a:r>
          </a:p>
          <a:p>
            <a:pPr defTabSz="704850">
              <a:buFont typeface="Arial" pitchFamily="34" charset="0"/>
              <a:buChar char="•"/>
              <a:defRPr/>
            </a:pPr>
            <a:r>
              <a:rPr lang="en-US" sz="900" b="1" dirty="0">
                <a:latin typeface="Arial" charset="0"/>
                <a:cs typeface="Arial" charset="0"/>
              </a:rPr>
              <a:t>Paul Harris Society</a:t>
            </a:r>
            <a:endParaRPr lang="en-US" sz="800" dirty="0">
              <a:latin typeface="Arial" charset="0"/>
              <a:cs typeface="Arial" charset="0"/>
            </a:endParaRPr>
          </a:p>
          <a:p>
            <a:pPr defTabSz="704850">
              <a:defRPr/>
            </a:pPr>
            <a:r>
              <a:rPr lang="en-US" sz="800" b="1" dirty="0">
                <a:latin typeface="Arial" charset="0"/>
                <a:cs typeface="Arial" charset="0"/>
              </a:rPr>
              <a:t>•Unrestricted gifts</a:t>
            </a:r>
          </a:p>
          <a:p>
            <a:pPr defTabSz="704850">
              <a:defRPr/>
            </a:pPr>
            <a:r>
              <a:rPr lang="en-US" sz="800" b="1" dirty="0">
                <a:latin typeface="Arial" charset="0"/>
                <a:cs typeface="Arial" charset="0"/>
              </a:rPr>
              <a:t>•Foundation uses earnings for 3 years</a:t>
            </a:r>
          </a:p>
          <a:p>
            <a:pPr defTabSz="704850">
              <a:defRPr/>
            </a:pPr>
            <a:r>
              <a:rPr lang="en-US" sz="800" b="1" dirty="0">
                <a:latin typeface="Arial" charset="0"/>
                <a:cs typeface="Arial" charset="0"/>
              </a:rPr>
              <a:t>  to operate Foundation. (See yellow box)</a:t>
            </a:r>
          </a:p>
          <a:p>
            <a:pPr defTabSz="704850">
              <a:defRPr/>
            </a:pPr>
            <a:r>
              <a:rPr lang="en-US" sz="800" b="1" dirty="0">
                <a:latin typeface="Arial" charset="0"/>
                <a:cs typeface="Arial" charset="0"/>
              </a:rPr>
              <a:t>•At the end of 3 years:</a:t>
            </a:r>
          </a:p>
          <a:p>
            <a:pPr defTabSz="704850">
              <a:defRPr/>
            </a:pPr>
            <a:r>
              <a:rPr lang="en-US" sz="800" b="1" dirty="0">
                <a:latin typeface="Arial" charset="0"/>
                <a:cs typeface="Arial" charset="0"/>
              </a:rPr>
              <a:t>    50% to DDF</a:t>
            </a:r>
          </a:p>
          <a:p>
            <a:pPr defTabSz="704850">
              <a:defRPr/>
            </a:pPr>
            <a:r>
              <a:rPr lang="en-US" sz="800" b="1" dirty="0">
                <a:latin typeface="Arial" charset="0"/>
                <a:cs typeface="Arial" charset="0"/>
              </a:rPr>
              <a:t>    50% to WF</a:t>
            </a:r>
          </a:p>
        </p:txBody>
      </p:sp>
      <p:sp>
        <p:nvSpPr>
          <p:cNvPr id="5158" name="Rectangle 83"/>
          <p:cNvSpPr>
            <a:spLocks noChangeArrowheads="1"/>
          </p:cNvSpPr>
          <p:nvPr/>
        </p:nvSpPr>
        <p:spPr bwMode="auto">
          <a:xfrm>
            <a:off x="1720850" y="2590800"/>
            <a:ext cx="461963" cy="264391"/>
          </a:xfrm>
          <a:prstGeom prst="rect">
            <a:avLst/>
          </a:prstGeom>
          <a:noFill/>
          <a:ln w="12700">
            <a:noFill/>
            <a:miter lim="800000"/>
            <a:headEnd/>
            <a:tailEnd/>
          </a:ln>
        </p:spPr>
        <p:txBody>
          <a:bodyPr wrap="square" lIns="77491" tIns="39476" rIns="77491" bIns="39476">
            <a:spAutoFit/>
          </a:bodyPr>
          <a:lstStyle/>
          <a:p>
            <a:pPr defTabSz="704850"/>
            <a:r>
              <a:rPr lang="en-US" sz="1200" b="1" dirty="0">
                <a:solidFill>
                  <a:schemeClr val="bg1"/>
                </a:solidFill>
              </a:rPr>
              <a:t>50%</a:t>
            </a:r>
          </a:p>
        </p:txBody>
      </p:sp>
      <p:sp>
        <p:nvSpPr>
          <p:cNvPr id="5159" name="Rectangle 84"/>
          <p:cNvSpPr>
            <a:spLocks noChangeArrowheads="1"/>
          </p:cNvSpPr>
          <p:nvPr/>
        </p:nvSpPr>
        <p:spPr bwMode="auto">
          <a:xfrm>
            <a:off x="2508250" y="2327275"/>
            <a:ext cx="842963" cy="265113"/>
          </a:xfrm>
          <a:prstGeom prst="rect">
            <a:avLst/>
          </a:prstGeom>
          <a:noFill/>
          <a:ln w="12700">
            <a:noFill/>
            <a:miter lim="800000"/>
            <a:headEnd/>
            <a:tailEnd/>
          </a:ln>
        </p:spPr>
        <p:txBody>
          <a:bodyPr lIns="77491" tIns="39476" rIns="77491" bIns="39476">
            <a:spAutoFit/>
          </a:bodyPr>
          <a:lstStyle/>
          <a:p>
            <a:pPr defTabSz="704850"/>
            <a:r>
              <a:rPr lang="en-US" sz="1200" b="1" dirty="0">
                <a:solidFill>
                  <a:schemeClr val="bg1"/>
                </a:solidFill>
              </a:rPr>
              <a:t>50%</a:t>
            </a:r>
          </a:p>
        </p:txBody>
      </p:sp>
      <p:sp>
        <p:nvSpPr>
          <p:cNvPr id="5160" name="Rectangle 85"/>
          <p:cNvSpPr>
            <a:spLocks noChangeArrowheads="1"/>
          </p:cNvSpPr>
          <p:nvPr/>
        </p:nvSpPr>
        <p:spPr bwMode="auto">
          <a:xfrm>
            <a:off x="1371600" y="3124200"/>
            <a:ext cx="1263650" cy="633412"/>
          </a:xfrm>
          <a:prstGeom prst="rect">
            <a:avLst/>
          </a:prstGeom>
          <a:noFill/>
          <a:ln w="12700">
            <a:noFill/>
            <a:miter lim="800000"/>
            <a:headEnd/>
            <a:tailEnd/>
          </a:ln>
        </p:spPr>
        <p:txBody>
          <a:bodyPr wrap="none" lIns="77491" tIns="39476" rIns="77491" bIns="39476">
            <a:spAutoFit/>
          </a:bodyPr>
          <a:lstStyle/>
          <a:p>
            <a:pPr algn="ctr" defTabSz="704850"/>
            <a:r>
              <a:rPr lang="en-US" sz="1200" dirty="0">
                <a:solidFill>
                  <a:srgbClr val="FFFF00"/>
                </a:solidFill>
                <a:latin typeface="Arial Black" pitchFamily="34" charset="0"/>
              </a:rPr>
              <a:t>DISTRICT</a:t>
            </a:r>
          </a:p>
          <a:p>
            <a:pPr algn="ctr" defTabSz="704850"/>
            <a:r>
              <a:rPr lang="en-US" sz="1200" dirty="0">
                <a:solidFill>
                  <a:srgbClr val="FFFF00"/>
                </a:solidFill>
                <a:latin typeface="Arial Black" pitchFamily="34" charset="0"/>
              </a:rPr>
              <a:t>DESIGNATED</a:t>
            </a:r>
          </a:p>
          <a:p>
            <a:pPr algn="ctr" defTabSz="704850"/>
            <a:r>
              <a:rPr lang="en-US" sz="1200" dirty="0">
                <a:solidFill>
                  <a:srgbClr val="FFFF00"/>
                </a:solidFill>
                <a:latin typeface="Arial Black" pitchFamily="34" charset="0"/>
              </a:rPr>
              <a:t>FUND (DDF)</a:t>
            </a:r>
          </a:p>
        </p:txBody>
      </p:sp>
      <p:sp>
        <p:nvSpPr>
          <p:cNvPr id="5161" name="Rectangle 86"/>
          <p:cNvSpPr>
            <a:spLocks noChangeArrowheads="1"/>
          </p:cNvSpPr>
          <p:nvPr/>
        </p:nvSpPr>
        <p:spPr bwMode="auto">
          <a:xfrm>
            <a:off x="3876675" y="3892550"/>
            <a:ext cx="1308100" cy="449263"/>
          </a:xfrm>
          <a:prstGeom prst="rect">
            <a:avLst/>
          </a:prstGeom>
          <a:noFill/>
          <a:ln w="12700">
            <a:noFill/>
            <a:miter lim="800000"/>
            <a:headEnd/>
            <a:tailEnd/>
          </a:ln>
        </p:spPr>
        <p:txBody>
          <a:bodyPr wrap="none" lIns="77491" tIns="39476" rIns="77491" bIns="39476">
            <a:spAutoFit/>
          </a:bodyPr>
          <a:lstStyle/>
          <a:p>
            <a:pPr algn="ctr" defTabSz="704850"/>
            <a:r>
              <a:rPr lang="en-US" sz="1200" dirty="0">
                <a:solidFill>
                  <a:srgbClr val="FFFF00"/>
                </a:solidFill>
                <a:latin typeface="Arial Black" pitchFamily="34" charset="0"/>
              </a:rPr>
              <a:t>WORLD FUND</a:t>
            </a:r>
          </a:p>
          <a:p>
            <a:pPr algn="ctr" defTabSz="704850"/>
            <a:r>
              <a:rPr lang="en-US" sz="1200" dirty="0">
                <a:solidFill>
                  <a:srgbClr val="FFFF00"/>
                </a:solidFill>
                <a:latin typeface="Arial Black" pitchFamily="34" charset="0"/>
              </a:rPr>
              <a:t>(WF)</a:t>
            </a:r>
          </a:p>
        </p:txBody>
      </p:sp>
      <p:grpSp>
        <p:nvGrpSpPr>
          <p:cNvPr id="4" name="Group 108"/>
          <p:cNvGrpSpPr>
            <a:grpSpLocks/>
          </p:cNvGrpSpPr>
          <p:nvPr/>
        </p:nvGrpSpPr>
        <p:grpSpPr bwMode="auto">
          <a:xfrm>
            <a:off x="2559050" y="2447925"/>
            <a:ext cx="2017713" cy="609600"/>
            <a:chOff x="1322" y="2221"/>
            <a:chExt cx="1042" cy="553"/>
          </a:xfrm>
        </p:grpSpPr>
        <p:sp>
          <p:nvSpPr>
            <p:cNvPr id="5255" name="Freeform 87"/>
            <p:cNvSpPr>
              <a:spLocks/>
            </p:cNvSpPr>
            <p:nvPr/>
          </p:nvSpPr>
          <p:spPr bwMode="auto">
            <a:xfrm>
              <a:off x="1322" y="2238"/>
              <a:ext cx="1042" cy="536"/>
            </a:xfrm>
            <a:custGeom>
              <a:avLst/>
              <a:gdLst>
                <a:gd name="T0" fmla="*/ 902 w 1042"/>
                <a:gd name="T1" fmla="*/ 12 h 536"/>
                <a:gd name="T2" fmla="*/ 932 w 1042"/>
                <a:gd name="T3" fmla="*/ 15 h 536"/>
                <a:gd name="T4" fmla="*/ 975 w 1042"/>
                <a:gd name="T5" fmla="*/ 26 h 536"/>
                <a:gd name="T6" fmla="*/ 1008 w 1042"/>
                <a:gd name="T7" fmla="*/ 50 h 536"/>
                <a:gd name="T8" fmla="*/ 1015 w 1042"/>
                <a:gd name="T9" fmla="*/ 83 h 536"/>
                <a:gd name="T10" fmla="*/ 1010 w 1042"/>
                <a:gd name="T11" fmla="*/ 109 h 536"/>
                <a:gd name="T12" fmla="*/ 1035 w 1042"/>
                <a:gd name="T13" fmla="*/ 240 h 536"/>
                <a:gd name="T14" fmla="*/ 1041 w 1042"/>
                <a:gd name="T15" fmla="*/ 266 h 536"/>
                <a:gd name="T16" fmla="*/ 1036 w 1042"/>
                <a:gd name="T17" fmla="*/ 310 h 536"/>
                <a:gd name="T18" fmla="*/ 1007 w 1042"/>
                <a:gd name="T19" fmla="*/ 345 h 536"/>
                <a:gd name="T20" fmla="*/ 938 w 1042"/>
                <a:gd name="T21" fmla="*/ 365 h 536"/>
                <a:gd name="T22" fmla="*/ 870 w 1042"/>
                <a:gd name="T23" fmla="*/ 369 h 536"/>
                <a:gd name="T24" fmla="*/ 833 w 1042"/>
                <a:gd name="T25" fmla="*/ 367 h 536"/>
                <a:gd name="T26" fmla="*/ 685 w 1042"/>
                <a:gd name="T27" fmla="*/ 356 h 536"/>
                <a:gd name="T28" fmla="*/ 669 w 1042"/>
                <a:gd name="T29" fmla="*/ 308 h 536"/>
                <a:gd name="T30" fmla="*/ 686 w 1042"/>
                <a:gd name="T31" fmla="*/ 262 h 536"/>
                <a:gd name="T32" fmla="*/ 696 w 1042"/>
                <a:gd name="T33" fmla="*/ 255 h 536"/>
                <a:gd name="T34" fmla="*/ 729 w 1042"/>
                <a:gd name="T35" fmla="*/ 256 h 536"/>
                <a:gd name="T36" fmla="*/ 774 w 1042"/>
                <a:gd name="T37" fmla="*/ 257 h 536"/>
                <a:gd name="T38" fmla="*/ 814 w 1042"/>
                <a:gd name="T39" fmla="*/ 256 h 536"/>
                <a:gd name="T40" fmla="*/ 836 w 1042"/>
                <a:gd name="T41" fmla="*/ 235 h 536"/>
                <a:gd name="T42" fmla="*/ 845 w 1042"/>
                <a:gd name="T43" fmla="*/ 230 h 536"/>
                <a:gd name="T44" fmla="*/ 868 w 1042"/>
                <a:gd name="T45" fmla="*/ 228 h 536"/>
                <a:gd name="T46" fmla="*/ 871 w 1042"/>
                <a:gd name="T47" fmla="*/ 182 h 536"/>
                <a:gd name="T48" fmla="*/ 873 w 1042"/>
                <a:gd name="T49" fmla="*/ 133 h 536"/>
                <a:gd name="T50" fmla="*/ 873 w 1042"/>
                <a:gd name="T51" fmla="*/ 105 h 536"/>
                <a:gd name="T52" fmla="*/ 873 w 1042"/>
                <a:gd name="T53" fmla="*/ 97 h 536"/>
                <a:gd name="T54" fmla="*/ 852 w 1042"/>
                <a:gd name="T55" fmla="*/ 90 h 536"/>
                <a:gd name="T56" fmla="*/ 806 w 1042"/>
                <a:gd name="T57" fmla="*/ 90 h 536"/>
                <a:gd name="T58" fmla="*/ 729 w 1042"/>
                <a:gd name="T59" fmla="*/ 88 h 536"/>
                <a:gd name="T60" fmla="*/ 634 w 1042"/>
                <a:gd name="T61" fmla="*/ 86 h 536"/>
                <a:gd name="T62" fmla="*/ 540 w 1042"/>
                <a:gd name="T63" fmla="*/ 84 h 536"/>
                <a:gd name="T64" fmla="*/ 460 w 1042"/>
                <a:gd name="T65" fmla="*/ 82 h 536"/>
                <a:gd name="T66" fmla="*/ 414 w 1042"/>
                <a:gd name="T67" fmla="*/ 81 h 536"/>
                <a:gd name="T68" fmla="*/ 377 w 1042"/>
                <a:gd name="T69" fmla="*/ 88 h 536"/>
                <a:gd name="T70" fmla="*/ 364 w 1042"/>
                <a:gd name="T71" fmla="*/ 109 h 536"/>
                <a:gd name="T72" fmla="*/ 362 w 1042"/>
                <a:gd name="T73" fmla="*/ 186 h 536"/>
                <a:gd name="T74" fmla="*/ 354 w 1042"/>
                <a:gd name="T75" fmla="*/ 293 h 536"/>
                <a:gd name="T76" fmla="*/ 352 w 1042"/>
                <a:gd name="T77" fmla="*/ 346 h 536"/>
                <a:gd name="T78" fmla="*/ 379 w 1042"/>
                <a:gd name="T79" fmla="*/ 368 h 536"/>
                <a:gd name="T80" fmla="*/ 377 w 1042"/>
                <a:gd name="T81" fmla="*/ 415 h 536"/>
                <a:gd name="T82" fmla="*/ 374 w 1042"/>
                <a:gd name="T83" fmla="*/ 452 h 536"/>
                <a:gd name="T84" fmla="*/ 371 w 1042"/>
                <a:gd name="T85" fmla="*/ 483 h 536"/>
                <a:gd name="T86" fmla="*/ 345 w 1042"/>
                <a:gd name="T87" fmla="*/ 515 h 536"/>
                <a:gd name="T88" fmla="*/ 289 w 1042"/>
                <a:gd name="T89" fmla="*/ 534 h 536"/>
                <a:gd name="T90" fmla="*/ 12 w 1042"/>
                <a:gd name="T91" fmla="*/ 526 h 536"/>
                <a:gd name="T92" fmla="*/ 1 w 1042"/>
                <a:gd name="T93" fmla="*/ 487 h 536"/>
                <a:gd name="T94" fmla="*/ 9 w 1042"/>
                <a:gd name="T95" fmla="*/ 425 h 536"/>
                <a:gd name="T96" fmla="*/ 156 w 1042"/>
                <a:gd name="T97" fmla="*/ 407 h 536"/>
                <a:gd name="T98" fmla="*/ 183 w 1042"/>
                <a:gd name="T99" fmla="*/ 403 h 536"/>
                <a:gd name="T100" fmla="*/ 188 w 1042"/>
                <a:gd name="T101" fmla="*/ 377 h 536"/>
                <a:gd name="T102" fmla="*/ 189 w 1042"/>
                <a:gd name="T103" fmla="*/ 343 h 536"/>
                <a:gd name="T104" fmla="*/ 221 w 1042"/>
                <a:gd name="T105" fmla="*/ 320 h 536"/>
                <a:gd name="T106" fmla="*/ 226 w 1042"/>
                <a:gd name="T107" fmla="*/ 229 h 536"/>
                <a:gd name="T108" fmla="*/ 230 w 1042"/>
                <a:gd name="T109" fmla="*/ 128 h 536"/>
                <a:gd name="T110" fmla="*/ 235 w 1042"/>
                <a:gd name="T111" fmla="*/ 61 h 536"/>
                <a:gd name="T112" fmla="*/ 281 w 1042"/>
                <a:gd name="T113" fmla="*/ 14 h 536"/>
                <a:gd name="T114" fmla="*/ 338 w 1042"/>
                <a:gd name="T115" fmla="*/ 1 h 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42"/>
                <a:gd name="T175" fmla="*/ 0 h 536"/>
                <a:gd name="T176" fmla="*/ 1042 w 1042"/>
                <a:gd name="T177" fmla="*/ 536 h 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42" h="536">
                  <a:moveTo>
                    <a:pt x="358" y="0"/>
                  </a:moveTo>
                  <a:lnTo>
                    <a:pt x="895" y="12"/>
                  </a:lnTo>
                  <a:lnTo>
                    <a:pt x="896" y="12"/>
                  </a:lnTo>
                  <a:lnTo>
                    <a:pt x="899" y="12"/>
                  </a:lnTo>
                  <a:lnTo>
                    <a:pt x="902" y="12"/>
                  </a:lnTo>
                  <a:lnTo>
                    <a:pt x="908" y="12"/>
                  </a:lnTo>
                  <a:lnTo>
                    <a:pt x="913" y="12"/>
                  </a:lnTo>
                  <a:lnTo>
                    <a:pt x="919" y="13"/>
                  </a:lnTo>
                  <a:lnTo>
                    <a:pt x="925" y="14"/>
                  </a:lnTo>
                  <a:lnTo>
                    <a:pt x="932" y="15"/>
                  </a:lnTo>
                  <a:lnTo>
                    <a:pt x="940" y="17"/>
                  </a:lnTo>
                  <a:lnTo>
                    <a:pt x="949" y="18"/>
                  </a:lnTo>
                  <a:lnTo>
                    <a:pt x="957" y="20"/>
                  </a:lnTo>
                  <a:lnTo>
                    <a:pt x="966" y="23"/>
                  </a:lnTo>
                  <a:lnTo>
                    <a:pt x="975" y="26"/>
                  </a:lnTo>
                  <a:lnTo>
                    <a:pt x="982" y="30"/>
                  </a:lnTo>
                  <a:lnTo>
                    <a:pt x="993" y="35"/>
                  </a:lnTo>
                  <a:lnTo>
                    <a:pt x="1000" y="39"/>
                  </a:lnTo>
                  <a:lnTo>
                    <a:pt x="1005" y="44"/>
                  </a:lnTo>
                  <a:lnTo>
                    <a:pt x="1008" y="50"/>
                  </a:lnTo>
                  <a:lnTo>
                    <a:pt x="1010" y="56"/>
                  </a:lnTo>
                  <a:lnTo>
                    <a:pt x="1014" y="62"/>
                  </a:lnTo>
                  <a:lnTo>
                    <a:pt x="1015" y="69"/>
                  </a:lnTo>
                  <a:lnTo>
                    <a:pt x="1015" y="76"/>
                  </a:lnTo>
                  <a:lnTo>
                    <a:pt x="1015" y="83"/>
                  </a:lnTo>
                  <a:lnTo>
                    <a:pt x="1015" y="89"/>
                  </a:lnTo>
                  <a:lnTo>
                    <a:pt x="1014" y="95"/>
                  </a:lnTo>
                  <a:lnTo>
                    <a:pt x="1011" y="100"/>
                  </a:lnTo>
                  <a:lnTo>
                    <a:pt x="1011" y="105"/>
                  </a:lnTo>
                  <a:lnTo>
                    <a:pt x="1010" y="109"/>
                  </a:lnTo>
                  <a:lnTo>
                    <a:pt x="1008" y="112"/>
                  </a:lnTo>
                  <a:lnTo>
                    <a:pt x="1008" y="114"/>
                  </a:lnTo>
                  <a:lnTo>
                    <a:pt x="1003" y="237"/>
                  </a:lnTo>
                  <a:lnTo>
                    <a:pt x="1035" y="239"/>
                  </a:lnTo>
                  <a:lnTo>
                    <a:pt x="1035" y="240"/>
                  </a:lnTo>
                  <a:lnTo>
                    <a:pt x="1036" y="243"/>
                  </a:lnTo>
                  <a:lnTo>
                    <a:pt x="1037" y="247"/>
                  </a:lnTo>
                  <a:lnTo>
                    <a:pt x="1038" y="253"/>
                  </a:lnTo>
                  <a:lnTo>
                    <a:pt x="1039" y="258"/>
                  </a:lnTo>
                  <a:lnTo>
                    <a:pt x="1041" y="266"/>
                  </a:lnTo>
                  <a:lnTo>
                    <a:pt x="1041" y="273"/>
                  </a:lnTo>
                  <a:lnTo>
                    <a:pt x="1041" y="282"/>
                  </a:lnTo>
                  <a:lnTo>
                    <a:pt x="1039" y="291"/>
                  </a:lnTo>
                  <a:lnTo>
                    <a:pt x="1038" y="300"/>
                  </a:lnTo>
                  <a:lnTo>
                    <a:pt x="1036" y="310"/>
                  </a:lnTo>
                  <a:lnTo>
                    <a:pt x="1033" y="317"/>
                  </a:lnTo>
                  <a:lnTo>
                    <a:pt x="1028" y="326"/>
                  </a:lnTo>
                  <a:lnTo>
                    <a:pt x="1022" y="333"/>
                  </a:lnTo>
                  <a:lnTo>
                    <a:pt x="1015" y="339"/>
                  </a:lnTo>
                  <a:lnTo>
                    <a:pt x="1007" y="345"/>
                  </a:lnTo>
                  <a:lnTo>
                    <a:pt x="994" y="352"/>
                  </a:lnTo>
                  <a:lnTo>
                    <a:pt x="980" y="355"/>
                  </a:lnTo>
                  <a:lnTo>
                    <a:pt x="966" y="359"/>
                  </a:lnTo>
                  <a:lnTo>
                    <a:pt x="952" y="363"/>
                  </a:lnTo>
                  <a:lnTo>
                    <a:pt x="938" y="365"/>
                  </a:lnTo>
                  <a:lnTo>
                    <a:pt x="922" y="367"/>
                  </a:lnTo>
                  <a:lnTo>
                    <a:pt x="909" y="367"/>
                  </a:lnTo>
                  <a:lnTo>
                    <a:pt x="895" y="369"/>
                  </a:lnTo>
                  <a:lnTo>
                    <a:pt x="882" y="369"/>
                  </a:lnTo>
                  <a:lnTo>
                    <a:pt x="870" y="369"/>
                  </a:lnTo>
                  <a:lnTo>
                    <a:pt x="858" y="368"/>
                  </a:lnTo>
                  <a:lnTo>
                    <a:pt x="851" y="368"/>
                  </a:lnTo>
                  <a:lnTo>
                    <a:pt x="842" y="368"/>
                  </a:lnTo>
                  <a:lnTo>
                    <a:pt x="837" y="367"/>
                  </a:lnTo>
                  <a:lnTo>
                    <a:pt x="833" y="367"/>
                  </a:lnTo>
                  <a:lnTo>
                    <a:pt x="831" y="367"/>
                  </a:lnTo>
                  <a:lnTo>
                    <a:pt x="692" y="364"/>
                  </a:lnTo>
                  <a:lnTo>
                    <a:pt x="691" y="363"/>
                  </a:lnTo>
                  <a:lnTo>
                    <a:pt x="688" y="360"/>
                  </a:lnTo>
                  <a:lnTo>
                    <a:pt x="685" y="356"/>
                  </a:lnTo>
                  <a:lnTo>
                    <a:pt x="680" y="349"/>
                  </a:lnTo>
                  <a:lnTo>
                    <a:pt x="676" y="341"/>
                  </a:lnTo>
                  <a:lnTo>
                    <a:pt x="672" y="332"/>
                  </a:lnTo>
                  <a:lnTo>
                    <a:pt x="672" y="320"/>
                  </a:lnTo>
                  <a:lnTo>
                    <a:pt x="669" y="308"/>
                  </a:lnTo>
                  <a:lnTo>
                    <a:pt x="670" y="296"/>
                  </a:lnTo>
                  <a:lnTo>
                    <a:pt x="673" y="285"/>
                  </a:lnTo>
                  <a:lnTo>
                    <a:pt x="677" y="275"/>
                  </a:lnTo>
                  <a:lnTo>
                    <a:pt x="681" y="269"/>
                  </a:lnTo>
                  <a:lnTo>
                    <a:pt x="686" y="262"/>
                  </a:lnTo>
                  <a:lnTo>
                    <a:pt x="689" y="258"/>
                  </a:lnTo>
                  <a:lnTo>
                    <a:pt x="691" y="256"/>
                  </a:lnTo>
                  <a:lnTo>
                    <a:pt x="692" y="255"/>
                  </a:lnTo>
                  <a:lnTo>
                    <a:pt x="693" y="255"/>
                  </a:lnTo>
                  <a:lnTo>
                    <a:pt x="696" y="255"/>
                  </a:lnTo>
                  <a:lnTo>
                    <a:pt x="701" y="255"/>
                  </a:lnTo>
                  <a:lnTo>
                    <a:pt x="705" y="255"/>
                  </a:lnTo>
                  <a:lnTo>
                    <a:pt x="713" y="255"/>
                  </a:lnTo>
                  <a:lnTo>
                    <a:pt x="720" y="255"/>
                  </a:lnTo>
                  <a:lnTo>
                    <a:pt x="729" y="256"/>
                  </a:lnTo>
                  <a:lnTo>
                    <a:pt x="737" y="256"/>
                  </a:lnTo>
                  <a:lnTo>
                    <a:pt x="748" y="257"/>
                  </a:lnTo>
                  <a:lnTo>
                    <a:pt x="756" y="257"/>
                  </a:lnTo>
                  <a:lnTo>
                    <a:pt x="764" y="257"/>
                  </a:lnTo>
                  <a:lnTo>
                    <a:pt x="774" y="257"/>
                  </a:lnTo>
                  <a:lnTo>
                    <a:pt x="783" y="257"/>
                  </a:lnTo>
                  <a:lnTo>
                    <a:pt x="789" y="257"/>
                  </a:lnTo>
                  <a:lnTo>
                    <a:pt x="797" y="257"/>
                  </a:lnTo>
                  <a:lnTo>
                    <a:pt x="802" y="257"/>
                  </a:lnTo>
                  <a:lnTo>
                    <a:pt x="814" y="256"/>
                  </a:lnTo>
                  <a:lnTo>
                    <a:pt x="823" y="252"/>
                  </a:lnTo>
                  <a:lnTo>
                    <a:pt x="828" y="248"/>
                  </a:lnTo>
                  <a:lnTo>
                    <a:pt x="831" y="243"/>
                  </a:lnTo>
                  <a:lnTo>
                    <a:pt x="833" y="238"/>
                  </a:lnTo>
                  <a:lnTo>
                    <a:pt x="836" y="235"/>
                  </a:lnTo>
                  <a:lnTo>
                    <a:pt x="834" y="232"/>
                  </a:lnTo>
                  <a:lnTo>
                    <a:pt x="834" y="231"/>
                  </a:lnTo>
                  <a:lnTo>
                    <a:pt x="837" y="230"/>
                  </a:lnTo>
                  <a:lnTo>
                    <a:pt x="840" y="230"/>
                  </a:lnTo>
                  <a:lnTo>
                    <a:pt x="845" y="230"/>
                  </a:lnTo>
                  <a:lnTo>
                    <a:pt x="852" y="231"/>
                  </a:lnTo>
                  <a:lnTo>
                    <a:pt x="858" y="230"/>
                  </a:lnTo>
                  <a:lnTo>
                    <a:pt x="864" y="229"/>
                  </a:lnTo>
                  <a:lnTo>
                    <a:pt x="867" y="229"/>
                  </a:lnTo>
                  <a:lnTo>
                    <a:pt x="868" y="228"/>
                  </a:lnTo>
                  <a:lnTo>
                    <a:pt x="869" y="220"/>
                  </a:lnTo>
                  <a:lnTo>
                    <a:pt x="869" y="211"/>
                  </a:lnTo>
                  <a:lnTo>
                    <a:pt x="869" y="202"/>
                  </a:lnTo>
                  <a:lnTo>
                    <a:pt x="870" y="193"/>
                  </a:lnTo>
                  <a:lnTo>
                    <a:pt x="871" y="182"/>
                  </a:lnTo>
                  <a:lnTo>
                    <a:pt x="871" y="172"/>
                  </a:lnTo>
                  <a:lnTo>
                    <a:pt x="871" y="162"/>
                  </a:lnTo>
                  <a:lnTo>
                    <a:pt x="872" y="152"/>
                  </a:lnTo>
                  <a:lnTo>
                    <a:pt x="873" y="143"/>
                  </a:lnTo>
                  <a:lnTo>
                    <a:pt x="873" y="133"/>
                  </a:lnTo>
                  <a:lnTo>
                    <a:pt x="873" y="124"/>
                  </a:lnTo>
                  <a:lnTo>
                    <a:pt x="872" y="117"/>
                  </a:lnTo>
                  <a:lnTo>
                    <a:pt x="873" y="111"/>
                  </a:lnTo>
                  <a:lnTo>
                    <a:pt x="873" y="107"/>
                  </a:lnTo>
                  <a:lnTo>
                    <a:pt x="873" y="105"/>
                  </a:lnTo>
                  <a:lnTo>
                    <a:pt x="872" y="103"/>
                  </a:lnTo>
                  <a:lnTo>
                    <a:pt x="873" y="102"/>
                  </a:lnTo>
                  <a:lnTo>
                    <a:pt x="873" y="101"/>
                  </a:lnTo>
                  <a:lnTo>
                    <a:pt x="874" y="100"/>
                  </a:lnTo>
                  <a:lnTo>
                    <a:pt x="873" y="97"/>
                  </a:lnTo>
                  <a:lnTo>
                    <a:pt x="873" y="95"/>
                  </a:lnTo>
                  <a:lnTo>
                    <a:pt x="870" y="94"/>
                  </a:lnTo>
                  <a:lnTo>
                    <a:pt x="864" y="91"/>
                  </a:lnTo>
                  <a:lnTo>
                    <a:pt x="855" y="90"/>
                  </a:lnTo>
                  <a:lnTo>
                    <a:pt x="852" y="90"/>
                  </a:lnTo>
                  <a:lnTo>
                    <a:pt x="846" y="91"/>
                  </a:lnTo>
                  <a:lnTo>
                    <a:pt x="838" y="91"/>
                  </a:lnTo>
                  <a:lnTo>
                    <a:pt x="829" y="90"/>
                  </a:lnTo>
                  <a:lnTo>
                    <a:pt x="818" y="90"/>
                  </a:lnTo>
                  <a:lnTo>
                    <a:pt x="806" y="90"/>
                  </a:lnTo>
                  <a:lnTo>
                    <a:pt x="793" y="90"/>
                  </a:lnTo>
                  <a:lnTo>
                    <a:pt x="777" y="90"/>
                  </a:lnTo>
                  <a:lnTo>
                    <a:pt x="762" y="90"/>
                  </a:lnTo>
                  <a:lnTo>
                    <a:pt x="746" y="89"/>
                  </a:lnTo>
                  <a:lnTo>
                    <a:pt x="729" y="88"/>
                  </a:lnTo>
                  <a:lnTo>
                    <a:pt x="710" y="88"/>
                  </a:lnTo>
                  <a:lnTo>
                    <a:pt x="692" y="88"/>
                  </a:lnTo>
                  <a:lnTo>
                    <a:pt x="673" y="87"/>
                  </a:lnTo>
                  <a:lnTo>
                    <a:pt x="654" y="86"/>
                  </a:lnTo>
                  <a:lnTo>
                    <a:pt x="634" y="86"/>
                  </a:lnTo>
                  <a:lnTo>
                    <a:pt x="614" y="85"/>
                  </a:lnTo>
                  <a:lnTo>
                    <a:pt x="596" y="85"/>
                  </a:lnTo>
                  <a:lnTo>
                    <a:pt x="577" y="85"/>
                  </a:lnTo>
                  <a:lnTo>
                    <a:pt x="557" y="85"/>
                  </a:lnTo>
                  <a:lnTo>
                    <a:pt x="540" y="84"/>
                  </a:lnTo>
                  <a:lnTo>
                    <a:pt x="522" y="83"/>
                  </a:lnTo>
                  <a:lnTo>
                    <a:pt x="504" y="83"/>
                  </a:lnTo>
                  <a:lnTo>
                    <a:pt x="489" y="82"/>
                  </a:lnTo>
                  <a:lnTo>
                    <a:pt x="474" y="82"/>
                  </a:lnTo>
                  <a:lnTo>
                    <a:pt x="460" y="82"/>
                  </a:lnTo>
                  <a:lnTo>
                    <a:pt x="448" y="81"/>
                  </a:lnTo>
                  <a:lnTo>
                    <a:pt x="437" y="82"/>
                  </a:lnTo>
                  <a:lnTo>
                    <a:pt x="428" y="81"/>
                  </a:lnTo>
                  <a:lnTo>
                    <a:pt x="420" y="81"/>
                  </a:lnTo>
                  <a:lnTo>
                    <a:pt x="414" y="81"/>
                  </a:lnTo>
                  <a:lnTo>
                    <a:pt x="409" y="81"/>
                  </a:lnTo>
                  <a:lnTo>
                    <a:pt x="399" y="81"/>
                  </a:lnTo>
                  <a:lnTo>
                    <a:pt x="390" y="82"/>
                  </a:lnTo>
                  <a:lnTo>
                    <a:pt x="384" y="85"/>
                  </a:lnTo>
                  <a:lnTo>
                    <a:pt x="377" y="88"/>
                  </a:lnTo>
                  <a:lnTo>
                    <a:pt x="372" y="91"/>
                  </a:lnTo>
                  <a:lnTo>
                    <a:pt x="367" y="94"/>
                  </a:lnTo>
                  <a:lnTo>
                    <a:pt x="366" y="99"/>
                  </a:lnTo>
                  <a:lnTo>
                    <a:pt x="364" y="104"/>
                  </a:lnTo>
                  <a:lnTo>
                    <a:pt x="364" y="109"/>
                  </a:lnTo>
                  <a:lnTo>
                    <a:pt x="364" y="118"/>
                  </a:lnTo>
                  <a:lnTo>
                    <a:pt x="364" y="131"/>
                  </a:lnTo>
                  <a:lnTo>
                    <a:pt x="363" y="148"/>
                  </a:lnTo>
                  <a:lnTo>
                    <a:pt x="362" y="166"/>
                  </a:lnTo>
                  <a:lnTo>
                    <a:pt x="362" y="186"/>
                  </a:lnTo>
                  <a:lnTo>
                    <a:pt x="360" y="208"/>
                  </a:lnTo>
                  <a:lnTo>
                    <a:pt x="359" y="230"/>
                  </a:lnTo>
                  <a:lnTo>
                    <a:pt x="357" y="252"/>
                  </a:lnTo>
                  <a:lnTo>
                    <a:pt x="357" y="272"/>
                  </a:lnTo>
                  <a:lnTo>
                    <a:pt x="354" y="293"/>
                  </a:lnTo>
                  <a:lnTo>
                    <a:pt x="354" y="310"/>
                  </a:lnTo>
                  <a:lnTo>
                    <a:pt x="353" y="325"/>
                  </a:lnTo>
                  <a:lnTo>
                    <a:pt x="352" y="336"/>
                  </a:lnTo>
                  <a:lnTo>
                    <a:pt x="352" y="343"/>
                  </a:lnTo>
                  <a:lnTo>
                    <a:pt x="352" y="346"/>
                  </a:lnTo>
                  <a:lnTo>
                    <a:pt x="380" y="348"/>
                  </a:lnTo>
                  <a:lnTo>
                    <a:pt x="380" y="352"/>
                  </a:lnTo>
                  <a:lnTo>
                    <a:pt x="380" y="356"/>
                  </a:lnTo>
                  <a:lnTo>
                    <a:pt x="379" y="363"/>
                  </a:lnTo>
                  <a:lnTo>
                    <a:pt x="379" y="368"/>
                  </a:lnTo>
                  <a:lnTo>
                    <a:pt x="379" y="377"/>
                  </a:lnTo>
                  <a:lnTo>
                    <a:pt x="377" y="386"/>
                  </a:lnTo>
                  <a:lnTo>
                    <a:pt x="377" y="396"/>
                  </a:lnTo>
                  <a:lnTo>
                    <a:pt x="376" y="405"/>
                  </a:lnTo>
                  <a:lnTo>
                    <a:pt x="377" y="415"/>
                  </a:lnTo>
                  <a:lnTo>
                    <a:pt x="376" y="424"/>
                  </a:lnTo>
                  <a:lnTo>
                    <a:pt x="375" y="432"/>
                  </a:lnTo>
                  <a:lnTo>
                    <a:pt x="374" y="439"/>
                  </a:lnTo>
                  <a:lnTo>
                    <a:pt x="374" y="446"/>
                  </a:lnTo>
                  <a:lnTo>
                    <a:pt x="374" y="452"/>
                  </a:lnTo>
                  <a:lnTo>
                    <a:pt x="374" y="455"/>
                  </a:lnTo>
                  <a:lnTo>
                    <a:pt x="375" y="463"/>
                  </a:lnTo>
                  <a:lnTo>
                    <a:pt x="374" y="470"/>
                  </a:lnTo>
                  <a:lnTo>
                    <a:pt x="372" y="477"/>
                  </a:lnTo>
                  <a:lnTo>
                    <a:pt x="371" y="483"/>
                  </a:lnTo>
                  <a:lnTo>
                    <a:pt x="367" y="491"/>
                  </a:lnTo>
                  <a:lnTo>
                    <a:pt x="363" y="496"/>
                  </a:lnTo>
                  <a:lnTo>
                    <a:pt x="359" y="503"/>
                  </a:lnTo>
                  <a:lnTo>
                    <a:pt x="353" y="509"/>
                  </a:lnTo>
                  <a:lnTo>
                    <a:pt x="345" y="515"/>
                  </a:lnTo>
                  <a:lnTo>
                    <a:pt x="337" y="520"/>
                  </a:lnTo>
                  <a:lnTo>
                    <a:pt x="327" y="525"/>
                  </a:lnTo>
                  <a:lnTo>
                    <a:pt x="316" y="530"/>
                  </a:lnTo>
                  <a:lnTo>
                    <a:pt x="303" y="531"/>
                  </a:lnTo>
                  <a:lnTo>
                    <a:pt x="289" y="534"/>
                  </a:lnTo>
                  <a:lnTo>
                    <a:pt x="272" y="535"/>
                  </a:lnTo>
                  <a:lnTo>
                    <a:pt x="255" y="535"/>
                  </a:lnTo>
                  <a:lnTo>
                    <a:pt x="15" y="530"/>
                  </a:lnTo>
                  <a:lnTo>
                    <a:pt x="14" y="528"/>
                  </a:lnTo>
                  <a:lnTo>
                    <a:pt x="12" y="526"/>
                  </a:lnTo>
                  <a:lnTo>
                    <a:pt x="9" y="522"/>
                  </a:lnTo>
                  <a:lnTo>
                    <a:pt x="8" y="515"/>
                  </a:lnTo>
                  <a:lnTo>
                    <a:pt x="5" y="507"/>
                  </a:lnTo>
                  <a:lnTo>
                    <a:pt x="2" y="498"/>
                  </a:lnTo>
                  <a:lnTo>
                    <a:pt x="1" y="487"/>
                  </a:lnTo>
                  <a:lnTo>
                    <a:pt x="0" y="473"/>
                  </a:lnTo>
                  <a:lnTo>
                    <a:pt x="1" y="459"/>
                  </a:lnTo>
                  <a:lnTo>
                    <a:pt x="3" y="446"/>
                  </a:lnTo>
                  <a:lnTo>
                    <a:pt x="6" y="434"/>
                  </a:lnTo>
                  <a:lnTo>
                    <a:pt x="9" y="425"/>
                  </a:lnTo>
                  <a:lnTo>
                    <a:pt x="15" y="416"/>
                  </a:lnTo>
                  <a:lnTo>
                    <a:pt x="19" y="410"/>
                  </a:lnTo>
                  <a:lnTo>
                    <a:pt x="21" y="406"/>
                  </a:lnTo>
                  <a:lnTo>
                    <a:pt x="21" y="405"/>
                  </a:lnTo>
                  <a:lnTo>
                    <a:pt x="156" y="407"/>
                  </a:lnTo>
                  <a:lnTo>
                    <a:pt x="162" y="407"/>
                  </a:lnTo>
                  <a:lnTo>
                    <a:pt x="168" y="407"/>
                  </a:lnTo>
                  <a:lnTo>
                    <a:pt x="173" y="406"/>
                  </a:lnTo>
                  <a:lnTo>
                    <a:pt x="179" y="405"/>
                  </a:lnTo>
                  <a:lnTo>
                    <a:pt x="183" y="403"/>
                  </a:lnTo>
                  <a:lnTo>
                    <a:pt x="184" y="400"/>
                  </a:lnTo>
                  <a:lnTo>
                    <a:pt x="187" y="396"/>
                  </a:lnTo>
                  <a:lnTo>
                    <a:pt x="187" y="391"/>
                  </a:lnTo>
                  <a:lnTo>
                    <a:pt x="188" y="384"/>
                  </a:lnTo>
                  <a:lnTo>
                    <a:pt x="188" y="377"/>
                  </a:lnTo>
                  <a:lnTo>
                    <a:pt x="189" y="368"/>
                  </a:lnTo>
                  <a:lnTo>
                    <a:pt x="189" y="361"/>
                  </a:lnTo>
                  <a:lnTo>
                    <a:pt x="190" y="353"/>
                  </a:lnTo>
                  <a:lnTo>
                    <a:pt x="190" y="348"/>
                  </a:lnTo>
                  <a:lnTo>
                    <a:pt x="189" y="343"/>
                  </a:lnTo>
                  <a:lnTo>
                    <a:pt x="189" y="342"/>
                  </a:lnTo>
                  <a:lnTo>
                    <a:pt x="218" y="341"/>
                  </a:lnTo>
                  <a:lnTo>
                    <a:pt x="218" y="339"/>
                  </a:lnTo>
                  <a:lnTo>
                    <a:pt x="220" y="331"/>
                  </a:lnTo>
                  <a:lnTo>
                    <a:pt x="221" y="320"/>
                  </a:lnTo>
                  <a:lnTo>
                    <a:pt x="221" y="306"/>
                  </a:lnTo>
                  <a:lnTo>
                    <a:pt x="222" y="290"/>
                  </a:lnTo>
                  <a:lnTo>
                    <a:pt x="224" y="271"/>
                  </a:lnTo>
                  <a:lnTo>
                    <a:pt x="225" y="250"/>
                  </a:lnTo>
                  <a:lnTo>
                    <a:pt x="226" y="229"/>
                  </a:lnTo>
                  <a:lnTo>
                    <a:pt x="227" y="207"/>
                  </a:lnTo>
                  <a:lnTo>
                    <a:pt x="229" y="185"/>
                  </a:lnTo>
                  <a:lnTo>
                    <a:pt x="229" y="165"/>
                  </a:lnTo>
                  <a:lnTo>
                    <a:pt x="230" y="145"/>
                  </a:lnTo>
                  <a:lnTo>
                    <a:pt x="230" y="128"/>
                  </a:lnTo>
                  <a:lnTo>
                    <a:pt x="231" y="113"/>
                  </a:lnTo>
                  <a:lnTo>
                    <a:pt x="231" y="100"/>
                  </a:lnTo>
                  <a:lnTo>
                    <a:pt x="231" y="92"/>
                  </a:lnTo>
                  <a:lnTo>
                    <a:pt x="233" y="75"/>
                  </a:lnTo>
                  <a:lnTo>
                    <a:pt x="235" y="61"/>
                  </a:lnTo>
                  <a:lnTo>
                    <a:pt x="241" y="48"/>
                  </a:lnTo>
                  <a:lnTo>
                    <a:pt x="249" y="38"/>
                  </a:lnTo>
                  <a:lnTo>
                    <a:pt x="257" y="29"/>
                  </a:lnTo>
                  <a:lnTo>
                    <a:pt x="268" y="21"/>
                  </a:lnTo>
                  <a:lnTo>
                    <a:pt x="281" y="14"/>
                  </a:lnTo>
                  <a:lnTo>
                    <a:pt x="293" y="10"/>
                  </a:lnTo>
                  <a:lnTo>
                    <a:pt x="304" y="6"/>
                  </a:lnTo>
                  <a:lnTo>
                    <a:pt x="317" y="4"/>
                  </a:lnTo>
                  <a:lnTo>
                    <a:pt x="329" y="3"/>
                  </a:lnTo>
                  <a:lnTo>
                    <a:pt x="338" y="1"/>
                  </a:lnTo>
                  <a:lnTo>
                    <a:pt x="347" y="0"/>
                  </a:lnTo>
                  <a:lnTo>
                    <a:pt x="352" y="0"/>
                  </a:lnTo>
                  <a:lnTo>
                    <a:pt x="357" y="0"/>
                  </a:lnTo>
                  <a:lnTo>
                    <a:pt x="358" y="0"/>
                  </a:lnTo>
                </a:path>
              </a:pathLst>
            </a:custGeom>
            <a:solidFill>
              <a:srgbClr val="C63A56"/>
            </a:solidFill>
            <a:ln w="12700" cap="rnd" cmpd="sng">
              <a:noFill/>
              <a:prstDash val="solid"/>
              <a:round/>
              <a:headEnd type="none" w="med" len="med"/>
              <a:tailEnd type="none" w="med" len="med"/>
            </a:ln>
          </p:spPr>
          <p:txBody>
            <a:bodyPr/>
            <a:lstStyle/>
            <a:p>
              <a:endParaRPr lang="en-US" dirty="0"/>
            </a:p>
          </p:txBody>
        </p:sp>
        <p:sp>
          <p:nvSpPr>
            <p:cNvPr id="5256" name="Freeform 88"/>
            <p:cNvSpPr>
              <a:spLocks/>
            </p:cNvSpPr>
            <p:nvPr/>
          </p:nvSpPr>
          <p:spPr bwMode="auto">
            <a:xfrm>
              <a:off x="1832" y="2226"/>
              <a:ext cx="228" cy="111"/>
            </a:xfrm>
            <a:custGeom>
              <a:avLst/>
              <a:gdLst>
                <a:gd name="T0" fmla="*/ 33 w 228"/>
                <a:gd name="T1" fmla="*/ 0 h 111"/>
                <a:gd name="T2" fmla="*/ 227 w 228"/>
                <a:gd name="T3" fmla="*/ 4 h 111"/>
                <a:gd name="T4" fmla="*/ 225 w 228"/>
                <a:gd name="T5" fmla="*/ 4 h 111"/>
                <a:gd name="T6" fmla="*/ 221 w 228"/>
                <a:gd name="T7" fmla="*/ 7 h 111"/>
                <a:gd name="T8" fmla="*/ 216 w 228"/>
                <a:gd name="T9" fmla="*/ 10 h 111"/>
                <a:gd name="T10" fmla="*/ 210 w 228"/>
                <a:gd name="T11" fmla="*/ 15 h 111"/>
                <a:gd name="T12" fmla="*/ 203 w 228"/>
                <a:gd name="T13" fmla="*/ 23 h 111"/>
                <a:gd name="T14" fmla="*/ 198 w 228"/>
                <a:gd name="T15" fmla="*/ 32 h 111"/>
                <a:gd name="T16" fmla="*/ 195 w 228"/>
                <a:gd name="T17" fmla="*/ 44 h 111"/>
                <a:gd name="T18" fmla="*/ 193 w 228"/>
                <a:gd name="T19" fmla="*/ 57 h 111"/>
                <a:gd name="T20" fmla="*/ 191 w 228"/>
                <a:gd name="T21" fmla="*/ 63 h 111"/>
                <a:gd name="T22" fmla="*/ 193 w 228"/>
                <a:gd name="T23" fmla="*/ 69 h 111"/>
                <a:gd name="T24" fmla="*/ 194 w 228"/>
                <a:gd name="T25" fmla="*/ 75 h 111"/>
                <a:gd name="T26" fmla="*/ 196 w 228"/>
                <a:gd name="T27" fmla="*/ 80 h 111"/>
                <a:gd name="T28" fmla="*/ 198 w 228"/>
                <a:gd name="T29" fmla="*/ 84 h 111"/>
                <a:gd name="T30" fmla="*/ 199 w 228"/>
                <a:gd name="T31" fmla="*/ 89 h 111"/>
                <a:gd name="T32" fmla="*/ 203 w 228"/>
                <a:gd name="T33" fmla="*/ 93 h 111"/>
                <a:gd name="T34" fmla="*/ 205 w 228"/>
                <a:gd name="T35" fmla="*/ 96 h 111"/>
                <a:gd name="T36" fmla="*/ 208 w 228"/>
                <a:gd name="T37" fmla="*/ 100 h 111"/>
                <a:gd name="T38" fmla="*/ 211 w 228"/>
                <a:gd name="T39" fmla="*/ 102 h 111"/>
                <a:gd name="T40" fmla="*/ 214 w 228"/>
                <a:gd name="T41" fmla="*/ 105 h 111"/>
                <a:gd name="T42" fmla="*/ 215 w 228"/>
                <a:gd name="T43" fmla="*/ 106 h 111"/>
                <a:gd name="T44" fmla="*/ 217 w 228"/>
                <a:gd name="T45" fmla="*/ 108 h 111"/>
                <a:gd name="T46" fmla="*/ 218 w 228"/>
                <a:gd name="T47" fmla="*/ 109 h 111"/>
                <a:gd name="T48" fmla="*/ 220 w 228"/>
                <a:gd name="T49" fmla="*/ 110 h 111"/>
                <a:gd name="T50" fmla="*/ 27 w 228"/>
                <a:gd name="T51" fmla="*/ 105 h 111"/>
                <a:gd name="T52" fmla="*/ 26 w 228"/>
                <a:gd name="T53" fmla="*/ 105 h 111"/>
                <a:gd name="T54" fmla="*/ 26 w 228"/>
                <a:gd name="T55" fmla="*/ 104 h 111"/>
                <a:gd name="T56" fmla="*/ 25 w 228"/>
                <a:gd name="T57" fmla="*/ 101 h 111"/>
                <a:gd name="T58" fmla="*/ 21 w 228"/>
                <a:gd name="T59" fmla="*/ 100 h 111"/>
                <a:gd name="T60" fmla="*/ 20 w 228"/>
                <a:gd name="T61" fmla="*/ 97 h 111"/>
                <a:gd name="T62" fmla="*/ 16 w 228"/>
                <a:gd name="T63" fmla="*/ 94 h 111"/>
                <a:gd name="T64" fmla="*/ 13 w 228"/>
                <a:gd name="T65" fmla="*/ 91 h 111"/>
                <a:gd name="T66" fmla="*/ 10 w 228"/>
                <a:gd name="T67" fmla="*/ 87 h 111"/>
                <a:gd name="T68" fmla="*/ 7 w 228"/>
                <a:gd name="T69" fmla="*/ 83 h 111"/>
                <a:gd name="T70" fmla="*/ 5 w 228"/>
                <a:gd name="T71" fmla="*/ 78 h 111"/>
                <a:gd name="T72" fmla="*/ 3 w 228"/>
                <a:gd name="T73" fmla="*/ 72 h 111"/>
                <a:gd name="T74" fmla="*/ 2 w 228"/>
                <a:gd name="T75" fmla="*/ 68 h 111"/>
                <a:gd name="T76" fmla="*/ 0 w 228"/>
                <a:gd name="T77" fmla="*/ 63 h 111"/>
                <a:gd name="T78" fmla="*/ 0 w 228"/>
                <a:gd name="T79" fmla="*/ 56 h 111"/>
                <a:gd name="T80" fmla="*/ 0 w 228"/>
                <a:gd name="T81" fmla="*/ 50 h 111"/>
                <a:gd name="T82" fmla="*/ 2 w 228"/>
                <a:gd name="T83" fmla="*/ 38 h 111"/>
                <a:gd name="T84" fmla="*/ 5 w 228"/>
                <a:gd name="T85" fmla="*/ 27 h 111"/>
                <a:gd name="T86" fmla="*/ 11 w 228"/>
                <a:gd name="T87" fmla="*/ 19 h 111"/>
                <a:gd name="T88" fmla="*/ 16 w 228"/>
                <a:gd name="T89" fmla="*/ 12 h 111"/>
                <a:gd name="T90" fmla="*/ 24 w 228"/>
                <a:gd name="T91" fmla="*/ 6 h 111"/>
                <a:gd name="T92" fmla="*/ 29 w 228"/>
                <a:gd name="T93" fmla="*/ 2 h 111"/>
                <a:gd name="T94" fmla="*/ 32 w 228"/>
                <a:gd name="T95" fmla="*/ 0 h 111"/>
                <a:gd name="T96" fmla="*/ 33 w 228"/>
                <a:gd name="T97" fmla="*/ 0 h 11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28"/>
                <a:gd name="T148" fmla="*/ 0 h 111"/>
                <a:gd name="T149" fmla="*/ 228 w 228"/>
                <a:gd name="T150" fmla="*/ 111 h 11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28" h="111">
                  <a:moveTo>
                    <a:pt x="33" y="0"/>
                  </a:moveTo>
                  <a:lnTo>
                    <a:pt x="227" y="4"/>
                  </a:lnTo>
                  <a:lnTo>
                    <a:pt x="225" y="4"/>
                  </a:lnTo>
                  <a:lnTo>
                    <a:pt x="221" y="7"/>
                  </a:lnTo>
                  <a:lnTo>
                    <a:pt x="216" y="10"/>
                  </a:lnTo>
                  <a:lnTo>
                    <a:pt x="210" y="15"/>
                  </a:lnTo>
                  <a:lnTo>
                    <a:pt x="203" y="23"/>
                  </a:lnTo>
                  <a:lnTo>
                    <a:pt x="198" y="32"/>
                  </a:lnTo>
                  <a:lnTo>
                    <a:pt x="195" y="44"/>
                  </a:lnTo>
                  <a:lnTo>
                    <a:pt x="193" y="57"/>
                  </a:lnTo>
                  <a:lnTo>
                    <a:pt x="191" y="63"/>
                  </a:lnTo>
                  <a:lnTo>
                    <a:pt x="193" y="69"/>
                  </a:lnTo>
                  <a:lnTo>
                    <a:pt x="194" y="75"/>
                  </a:lnTo>
                  <a:lnTo>
                    <a:pt x="196" y="80"/>
                  </a:lnTo>
                  <a:lnTo>
                    <a:pt x="198" y="84"/>
                  </a:lnTo>
                  <a:lnTo>
                    <a:pt x="199" y="89"/>
                  </a:lnTo>
                  <a:lnTo>
                    <a:pt x="203" y="93"/>
                  </a:lnTo>
                  <a:lnTo>
                    <a:pt x="205" y="96"/>
                  </a:lnTo>
                  <a:lnTo>
                    <a:pt x="208" y="100"/>
                  </a:lnTo>
                  <a:lnTo>
                    <a:pt x="211" y="102"/>
                  </a:lnTo>
                  <a:lnTo>
                    <a:pt x="214" y="105"/>
                  </a:lnTo>
                  <a:lnTo>
                    <a:pt x="215" y="106"/>
                  </a:lnTo>
                  <a:lnTo>
                    <a:pt x="217" y="108"/>
                  </a:lnTo>
                  <a:lnTo>
                    <a:pt x="218" y="109"/>
                  </a:lnTo>
                  <a:lnTo>
                    <a:pt x="220" y="110"/>
                  </a:lnTo>
                  <a:lnTo>
                    <a:pt x="27" y="105"/>
                  </a:lnTo>
                  <a:lnTo>
                    <a:pt x="26" y="105"/>
                  </a:lnTo>
                  <a:lnTo>
                    <a:pt x="26" y="104"/>
                  </a:lnTo>
                  <a:lnTo>
                    <a:pt x="25" y="101"/>
                  </a:lnTo>
                  <a:lnTo>
                    <a:pt x="21" y="100"/>
                  </a:lnTo>
                  <a:lnTo>
                    <a:pt x="20" y="97"/>
                  </a:lnTo>
                  <a:lnTo>
                    <a:pt x="16" y="94"/>
                  </a:lnTo>
                  <a:lnTo>
                    <a:pt x="13" y="91"/>
                  </a:lnTo>
                  <a:lnTo>
                    <a:pt x="10" y="87"/>
                  </a:lnTo>
                  <a:lnTo>
                    <a:pt x="7" y="83"/>
                  </a:lnTo>
                  <a:lnTo>
                    <a:pt x="5" y="78"/>
                  </a:lnTo>
                  <a:lnTo>
                    <a:pt x="3" y="72"/>
                  </a:lnTo>
                  <a:lnTo>
                    <a:pt x="2" y="68"/>
                  </a:lnTo>
                  <a:lnTo>
                    <a:pt x="0" y="63"/>
                  </a:lnTo>
                  <a:lnTo>
                    <a:pt x="0" y="56"/>
                  </a:lnTo>
                  <a:lnTo>
                    <a:pt x="0" y="50"/>
                  </a:lnTo>
                  <a:lnTo>
                    <a:pt x="2" y="38"/>
                  </a:lnTo>
                  <a:lnTo>
                    <a:pt x="5" y="27"/>
                  </a:lnTo>
                  <a:lnTo>
                    <a:pt x="11" y="19"/>
                  </a:lnTo>
                  <a:lnTo>
                    <a:pt x="16" y="12"/>
                  </a:lnTo>
                  <a:lnTo>
                    <a:pt x="24" y="6"/>
                  </a:lnTo>
                  <a:lnTo>
                    <a:pt x="29" y="2"/>
                  </a:lnTo>
                  <a:lnTo>
                    <a:pt x="32" y="0"/>
                  </a:lnTo>
                  <a:lnTo>
                    <a:pt x="33" y="0"/>
                  </a:lnTo>
                </a:path>
              </a:pathLst>
            </a:custGeom>
            <a:solidFill>
              <a:srgbClr val="C63A56"/>
            </a:solidFill>
            <a:ln w="12700" cap="rnd" cmpd="sng">
              <a:noFill/>
              <a:prstDash val="solid"/>
              <a:round/>
              <a:headEnd type="none" w="med" len="med"/>
              <a:tailEnd type="none" w="med" len="med"/>
            </a:ln>
          </p:spPr>
          <p:txBody>
            <a:bodyPr/>
            <a:lstStyle/>
            <a:p>
              <a:endParaRPr lang="en-US" dirty="0"/>
            </a:p>
          </p:txBody>
        </p:sp>
        <p:sp>
          <p:nvSpPr>
            <p:cNvPr id="5257" name="Freeform 89"/>
            <p:cNvSpPr>
              <a:spLocks/>
            </p:cNvSpPr>
            <p:nvPr/>
          </p:nvSpPr>
          <p:spPr bwMode="auto">
            <a:xfrm>
              <a:off x="1866" y="2221"/>
              <a:ext cx="222" cy="22"/>
            </a:xfrm>
            <a:custGeom>
              <a:avLst/>
              <a:gdLst>
                <a:gd name="T0" fmla="*/ 199 w 222"/>
                <a:gd name="T1" fmla="*/ 21 h 22"/>
                <a:gd name="T2" fmla="*/ 195 w 222"/>
                <a:gd name="T3" fmla="*/ 6 h 22"/>
                <a:gd name="T4" fmla="*/ 0 w 222"/>
                <a:gd name="T5" fmla="*/ 0 h 22"/>
                <a:gd name="T6" fmla="*/ 0 w 222"/>
                <a:gd name="T7" fmla="*/ 15 h 22"/>
                <a:gd name="T8" fmla="*/ 194 w 222"/>
                <a:gd name="T9" fmla="*/ 21 h 22"/>
                <a:gd name="T10" fmla="*/ 188 w 222"/>
                <a:gd name="T11" fmla="*/ 8 h 22"/>
                <a:gd name="T12" fmla="*/ 199 w 222"/>
                <a:gd name="T13" fmla="*/ 21 h 22"/>
                <a:gd name="T14" fmla="*/ 221 w 222"/>
                <a:gd name="T15" fmla="*/ 7 h 22"/>
                <a:gd name="T16" fmla="*/ 195 w 222"/>
                <a:gd name="T17" fmla="*/ 6 h 22"/>
                <a:gd name="T18" fmla="*/ 199 w 222"/>
                <a:gd name="T19" fmla="*/ 21 h 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22"/>
                <a:gd name="T31" fmla="*/ 0 h 22"/>
                <a:gd name="T32" fmla="*/ 222 w 222"/>
                <a:gd name="T33" fmla="*/ 22 h 2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22" h="22">
                  <a:moveTo>
                    <a:pt x="199" y="21"/>
                  </a:moveTo>
                  <a:lnTo>
                    <a:pt x="195" y="6"/>
                  </a:lnTo>
                  <a:lnTo>
                    <a:pt x="0" y="0"/>
                  </a:lnTo>
                  <a:lnTo>
                    <a:pt x="0" y="15"/>
                  </a:lnTo>
                  <a:lnTo>
                    <a:pt x="194" y="21"/>
                  </a:lnTo>
                  <a:lnTo>
                    <a:pt x="188" y="8"/>
                  </a:lnTo>
                  <a:lnTo>
                    <a:pt x="199" y="21"/>
                  </a:lnTo>
                  <a:lnTo>
                    <a:pt x="221" y="7"/>
                  </a:lnTo>
                  <a:lnTo>
                    <a:pt x="195" y="6"/>
                  </a:lnTo>
                  <a:lnTo>
                    <a:pt x="199" y="21"/>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58" name="Freeform 90"/>
            <p:cNvSpPr>
              <a:spLocks/>
            </p:cNvSpPr>
            <p:nvPr/>
          </p:nvSpPr>
          <p:spPr bwMode="auto">
            <a:xfrm>
              <a:off x="2017" y="2226"/>
              <a:ext cx="49" cy="59"/>
            </a:xfrm>
            <a:custGeom>
              <a:avLst/>
              <a:gdLst>
                <a:gd name="T0" fmla="*/ 16 w 49"/>
                <a:gd name="T1" fmla="*/ 58 h 59"/>
                <a:gd name="T2" fmla="*/ 18 w 49"/>
                <a:gd name="T3" fmla="*/ 44 h 59"/>
                <a:gd name="T4" fmla="*/ 22 w 49"/>
                <a:gd name="T5" fmla="*/ 33 h 59"/>
                <a:gd name="T6" fmla="*/ 27 w 49"/>
                <a:gd name="T7" fmla="*/ 24 h 59"/>
                <a:gd name="T8" fmla="*/ 32 w 49"/>
                <a:gd name="T9" fmla="*/ 17 h 59"/>
                <a:gd name="T10" fmla="*/ 38 w 49"/>
                <a:gd name="T11" fmla="*/ 12 h 59"/>
                <a:gd name="T12" fmla="*/ 44 w 49"/>
                <a:gd name="T13" fmla="*/ 9 h 59"/>
                <a:gd name="T14" fmla="*/ 48 w 49"/>
                <a:gd name="T15" fmla="*/ 8 h 59"/>
                <a:gd name="T16" fmla="*/ 37 w 49"/>
                <a:gd name="T17" fmla="*/ 0 h 59"/>
                <a:gd name="T18" fmla="*/ 36 w 49"/>
                <a:gd name="T19" fmla="*/ 0 h 59"/>
                <a:gd name="T20" fmla="*/ 30 w 49"/>
                <a:gd name="T21" fmla="*/ 3 h 59"/>
                <a:gd name="T22" fmla="*/ 25 w 49"/>
                <a:gd name="T23" fmla="*/ 7 h 59"/>
                <a:gd name="T24" fmla="*/ 18 w 49"/>
                <a:gd name="T25" fmla="*/ 13 h 59"/>
                <a:gd name="T26" fmla="*/ 10 w 49"/>
                <a:gd name="T27" fmla="*/ 21 h 59"/>
                <a:gd name="T28" fmla="*/ 4 w 49"/>
                <a:gd name="T29" fmla="*/ 30 h 59"/>
                <a:gd name="T30" fmla="*/ 0 w 49"/>
                <a:gd name="T31" fmla="*/ 43 h 59"/>
                <a:gd name="T32" fmla="*/ 0 w 49"/>
                <a:gd name="T33" fmla="*/ 58 h 59"/>
                <a:gd name="T34" fmla="*/ 16 w 49"/>
                <a:gd name="T35" fmla="*/ 58 h 5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
                <a:gd name="T55" fmla="*/ 0 h 59"/>
                <a:gd name="T56" fmla="*/ 49 w 49"/>
                <a:gd name="T57" fmla="*/ 59 h 5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 h="59">
                  <a:moveTo>
                    <a:pt x="16" y="58"/>
                  </a:moveTo>
                  <a:lnTo>
                    <a:pt x="18" y="44"/>
                  </a:lnTo>
                  <a:lnTo>
                    <a:pt x="22" y="33"/>
                  </a:lnTo>
                  <a:lnTo>
                    <a:pt x="27" y="24"/>
                  </a:lnTo>
                  <a:lnTo>
                    <a:pt x="32" y="17"/>
                  </a:lnTo>
                  <a:lnTo>
                    <a:pt x="38" y="12"/>
                  </a:lnTo>
                  <a:lnTo>
                    <a:pt x="44" y="9"/>
                  </a:lnTo>
                  <a:lnTo>
                    <a:pt x="48" y="8"/>
                  </a:lnTo>
                  <a:lnTo>
                    <a:pt x="37" y="0"/>
                  </a:lnTo>
                  <a:lnTo>
                    <a:pt x="36" y="0"/>
                  </a:lnTo>
                  <a:lnTo>
                    <a:pt x="30" y="3"/>
                  </a:lnTo>
                  <a:lnTo>
                    <a:pt x="25" y="7"/>
                  </a:lnTo>
                  <a:lnTo>
                    <a:pt x="18" y="13"/>
                  </a:lnTo>
                  <a:lnTo>
                    <a:pt x="10" y="21"/>
                  </a:lnTo>
                  <a:lnTo>
                    <a:pt x="4" y="30"/>
                  </a:lnTo>
                  <a:lnTo>
                    <a:pt x="0" y="43"/>
                  </a:lnTo>
                  <a:lnTo>
                    <a:pt x="0" y="58"/>
                  </a:lnTo>
                  <a:lnTo>
                    <a:pt x="16" y="58"/>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59" name="Freeform 91"/>
            <p:cNvSpPr>
              <a:spLocks/>
            </p:cNvSpPr>
            <p:nvPr/>
          </p:nvSpPr>
          <p:spPr bwMode="auto">
            <a:xfrm>
              <a:off x="2017" y="2284"/>
              <a:ext cx="58" cy="62"/>
            </a:xfrm>
            <a:custGeom>
              <a:avLst/>
              <a:gdLst>
                <a:gd name="T0" fmla="*/ 37 w 58"/>
                <a:gd name="T1" fmla="*/ 60 h 62"/>
                <a:gd name="T2" fmla="*/ 42 w 58"/>
                <a:gd name="T3" fmla="*/ 51 h 62"/>
                <a:gd name="T4" fmla="*/ 41 w 58"/>
                <a:gd name="T5" fmla="*/ 50 h 62"/>
                <a:gd name="T6" fmla="*/ 40 w 58"/>
                <a:gd name="T7" fmla="*/ 49 h 62"/>
                <a:gd name="T8" fmla="*/ 38 w 58"/>
                <a:gd name="T9" fmla="*/ 46 h 62"/>
                <a:gd name="T10" fmla="*/ 36 w 58"/>
                <a:gd name="T11" fmla="*/ 45 h 62"/>
                <a:gd name="T12" fmla="*/ 32 w 58"/>
                <a:gd name="T13" fmla="*/ 42 h 62"/>
                <a:gd name="T14" fmla="*/ 29 w 58"/>
                <a:gd name="T15" fmla="*/ 39 h 62"/>
                <a:gd name="T16" fmla="*/ 27 w 58"/>
                <a:gd name="T17" fmla="*/ 35 h 62"/>
                <a:gd name="T18" fmla="*/ 25 w 58"/>
                <a:gd name="T19" fmla="*/ 31 h 62"/>
                <a:gd name="T20" fmla="*/ 21 w 58"/>
                <a:gd name="T21" fmla="*/ 27 h 62"/>
                <a:gd name="T22" fmla="*/ 20 w 58"/>
                <a:gd name="T23" fmla="*/ 22 h 62"/>
                <a:gd name="T24" fmla="*/ 17 w 58"/>
                <a:gd name="T25" fmla="*/ 17 h 62"/>
                <a:gd name="T26" fmla="*/ 17 w 58"/>
                <a:gd name="T27" fmla="*/ 13 h 62"/>
                <a:gd name="T28" fmla="*/ 15 w 58"/>
                <a:gd name="T29" fmla="*/ 6 h 62"/>
                <a:gd name="T30" fmla="*/ 16 w 58"/>
                <a:gd name="T31" fmla="*/ 0 h 62"/>
                <a:gd name="T32" fmla="*/ 0 w 58"/>
                <a:gd name="T33" fmla="*/ 0 h 62"/>
                <a:gd name="T34" fmla="*/ 0 w 58"/>
                <a:gd name="T35" fmla="*/ 6 h 62"/>
                <a:gd name="T36" fmla="*/ 0 w 58"/>
                <a:gd name="T37" fmla="*/ 13 h 62"/>
                <a:gd name="T38" fmla="*/ 2 w 58"/>
                <a:gd name="T39" fmla="*/ 20 h 62"/>
                <a:gd name="T40" fmla="*/ 3 w 58"/>
                <a:gd name="T41" fmla="*/ 25 h 62"/>
                <a:gd name="T42" fmla="*/ 6 w 58"/>
                <a:gd name="T43" fmla="*/ 30 h 62"/>
                <a:gd name="T44" fmla="*/ 8 w 58"/>
                <a:gd name="T45" fmla="*/ 35 h 62"/>
                <a:gd name="T46" fmla="*/ 13 w 58"/>
                <a:gd name="T47" fmla="*/ 39 h 62"/>
                <a:gd name="T48" fmla="*/ 14 w 58"/>
                <a:gd name="T49" fmla="*/ 43 h 62"/>
                <a:gd name="T50" fmla="*/ 17 w 58"/>
                <a:gd name="T51" fmla="*/ 46 h 62"/>
                <a:gd name="T52" fmla="*/ 20 w 58"/>
                <a:gd name="T53" fmla="*/ 49 h 62"/>
                <a:gd name="T54" fmla="*/ 21 w 58"/>
                <a:gd name="T55" fmla="*/ 52 h 62"/>
                <a:gd name="T56" fmla="*/ 25 w 58"/>
                <a:gd name="T57" fmla="*/ 54 h 62"/>
                <a:gd name="T58" fmla="*/ 27 w 58"/>
                <a:gd name="T59" fmla="*/ 56 h 62"/>
                <a:gd name="T60" fmla="*/ 28 w 58"/>
                <a:gd name="T61" fmla="*/ 57 h 62"/>
                <a:gd name="T62" fmla="*/ 29 w 58"/>
                <a:gd name="T63" fmla="*/ 58 h 62"/>
                <a:gd name="T64" fmla="*/ 30 w 58"/>
                <a:gd name="T65" fmla="*/ 58 h 62"/>
                <a:gd name="T66" fmla="*/ 37 w 58"/>
                <a:gd name="T67" fmla="*/ 50 h 62"/>
                <a:gd name="T68" fmla="*/ 37 w 58"/>
                <a:gd name="T69" fmla="*/ 60 h 62"/>
                <a:gd name="T70" fmla="*/ 57 w 58"/>
                <a:gd name="T71" fmla="*/ 61 h 62"/>
                <a:gd name="T72" fmla="*/ 42 w 58"/>
                <a:gd name="T73" fmla="*/ 51 h 62"/>
                <a:gd name="T74" fmla="*/ 37 w 58"/>
                <a:gd name="T75" fmla="*/ 60 h 6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8"/>
                <a:gd name="T115" fmla="*/ 0 h 62"/>
                <a:gd name="T116" fmla="*/ 58 w 58"/>
                <a:gd name="T117" fmla="*/ 62 h 6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8" h="62">
                  <a:moveTo>
                    <a:pt x="37" y="60"/>
                  </a:moveTo>
                  <a:lnTo>
                    <a:pt x="42" y="51"/>
                  </a:lnTo>
                  <a:lnTo>
                    <a:pt x="41" y="50"/>
                  </a:lnTo>
                  <a:lnTo>
                    <a:pt x="40" y="49"/>
                  </a:lnTo>
                  <a:lnTo>
                    <a:pt x="38" y="46"/>
                  </a:lnTo>
                  <a:lnTo>
                    <a:pt x="36" y="45"/>
                  </a:lnTo>
                  <a:lnTo>
                    <a:pt x="32" y="42"/>
                  </a:lnTo>
                  <a:lnTo>
                    <a:pt x="29" y="39"/>
                  </a:lnTo>
                  <a:lnTo>
                    <a:pt x="27" y="35"/>
                  </a:lnTo>
                  <a:lnTo>
                    <a:pt x="25" y="31"/>
                  </a:lnTo>
                  <a:lnTo>
                    <a:pt x="21" y="27"/>
                  </a:lnTo>
                  <a:lnTo>
                    <a:pt x="20" y="22"/>
                  </a:lnTo>
                  <a:lnTo>
                    <a:pt x="17" y="17"/>
                  </a:lnTo>
                  <a:lnTo>
                    <a:pt x="17" y="13"/>
                  </a:lnTo>
                  <a:lnTo>
                    <a:pt x="15" y="6"/>
                  </a:lnTo>
                  <a:lnTo>
                    <a:pt x="16" y="0"/>
                  </a:lnTo>
                  <a:lnTo>
                    <a:pt x="0" y="0"/>
                  </a:lnTo>
                  <a:lnTo>
                    <a:pt x="0" y="6"/>
                  </a:lnTo>
                  <a:lnTo>
                    <a:pt x="0" y="13"/>
                  </a:lnTo>
                  <a:lnTo>
                    <a:pt x="2" y="20"/>
                  </a:lnTo>
                  <a:lnTo>
                    <a:pt x="3" y="25"/>
                  </a:lnTo>
                  <a:lnTo>
                    <a:pt x="6" y="30"/>
                  </a:lnTo>
                  <a:lnTo>
                    <a:pt x="8" y="35"/>
                  </a:lnTo>
                  <a:lnTo>
                    <a:pt x="13" y="39"/>
                  </a:lnTo>
                  <a:lnTo>
                    <a:pt x="14" y="43"/>
                  </a:lnTo>
                  <a:lnTo>
                    <a:pt x="17" y="46"/>
                  </a:lnTo>
                  <a:lnTo>
                    <a:pt x="20" y="49"/>
                  </a:lnTo>
                  <a:lnTo>
                    <a:pt x="21" y="52"/>
                  </a:lnTo>
                  <a:lnTo>
                    <a:pt x="25" y="54"/>
                  </a:lnTo>
                  <a:lnTo>
                    <a:pt x="27" y="56"/>
                  </a:lnTo>
                  <a:lnTo>
                    <a:pt x="28" y="57"/>
                  </a:lnTo>
                  <a:lnTo>
                    <a:pt x="29" y="58"/>
                  </a:lnTo>
                  <a:lnTo>
                    <a:pt x="30" y="58"/>
                  </a:lnTo>
                  <a:lnTo>
                    <a:pt x="37" y="50"/>
                  </a:lnTo>
                  <a:lnTo>
                    <a:pt x="37" y="60"/>
                  </a:lnTo>
                  <a:lnTo>
                    <a:pt x="57" y="61"/>
                  </a:lnTo>
                  <a:lnTo>
                    <a:pt x="42" y="51"/>
                  </a:lnTo>
                  <a:lnTo>
                    <a:pt x="37" y="6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0" name="Freeform 92"/>
            <p:cNvSpPr>
              <a:spLocks/>
            </p:cNvSpPr>
            <p:nvPr/>
          </p:nvSpPr>
          <p:spPr bwMode="auto">
            <a:xfrm>
              <a:off x="1852" y="2332"/>
              <a:ext cx="203" cy="21"/>
            </a:xfrm>
            <a:custGeom>
              <a:avLst/>
              <a:gdLst>
                <a:gd name="T0" fmla="*/ 0 w 203"/>
                <a:gd name="T1" fmla="*/ 11 h 21"/>
                <a:gd name="T2" fmla="*/ 6 w 203"/>
                <a:gd name="T3" fmla="*/ 13 h 21"/>
                <a:gd name="T4" fmla="*/ 202 w 203"/>
                <a:gd name="T5" fmla="*/ 20 h 21"/>
                <a:gd name="T6" fmla="*/ 202 w 203"/>
                <a:gd name="T7" fmla="*/ 5 h 21"/>
                <a:gd name="T8" fmla="*/ 8 w 203"/>
                <a:gd name="T9" fmla="*/ 0 h 21"/>
                <a:gd name="T10" fmla="*/ 15 w 203"/>
                <a:gd name="T11" fmla="*/ 2 h 21"/>
                <a:gd name="T12" fmla="*/ 0 w 203"/>
                <a:gd name="T13" fmla="*/ 11 h 21"/>
                <a:gd name="T14" fmla="*/ 3 w 203"/>
                <a:gd name="T15" fmla="*/ 13 h 21"/>
                <a:gd name="T16" fmla="*/ 6 w 203"/>
                <a:gd name="T17" fmla="*/ 13 h 21"/>
                <a:gd name="T18" fmla="*/ 0 w 203"/>
                <a:gd name="T19" fmla="*/ 11 h 2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03"/>
                <a:gd name="T31" fmla="*/ 0 h 21"/>
                <a:gd name="T32" fmla="*/ 203 w 203"/>
                <a:gd name="T33" fmla="*/ 21 h 2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03" h="21">
                  <a:moveTo>
                    <a:pt x="0" y="11"/>
                  </a:moveTo>
                  <a:lnTo>
                    <a:pt x="6" y="13"/>
                  </a:lnTo>
                  <a:lnTo>
                    <a:pt x="202" y="20"/>
                  </a:lnTo>
                  <a:lnTo>
                    <a:pt x="202" y="5"/>
                  </a:lnTo>
                  <a:lnTo>
                    <a:pt x="8" y="0"/>
                  </a:lnTo>
                  <a:lnTo>
                    <a:pt x="15" y="2"/>
                  </a:lnTo>
                  <a:lnTo>
                    <a:pt x="0" y="11"/>
                  </a:lnTo>
                  <a:lnTo>
                    <a:pt x="3" y="13"/>
                  </a:lnTo>
                  <a:lnTo>
                    <a:pt x="6" y="13"/>
                  </a:lnTo>
                  <a:lnTo>
                    <a:pt x="0" y="11"/>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1" name="Freeform 93"/>
            <p:cNvSpPr>
              <a:spLocks/>
            </p:cNvSpPr>
            <p:nvPr/>
          </p:nvSpPr>
          <p:spPr bwMode="auto">
            <a:xfrm>
              <a:off x="1821" y="2276"/>
              <a:ext cx="48" cy="61"/>
            </a:xfrm>
            <a:custGeom>
              <a:avLst/>
              <a:gdLst>
                <a:gd name="T0" fmla="*/ 0 w 48"/>
                <a:gd name="T1" fmla="*/ 0 h 61"/>
                <a:gd name="T2" fmla="*/ 1 w 48"/>
                <a:gd name="T3" fmla="*/ 7 h 61"/>
                <a:gd name="T4" fmla="*/ 1 w 48"/>
                <a:gd name="T5" fmla="*/ 13 h 61"/>
                <a:gd name="T6" fmla="*/ 2 w 48"/>
                <a:gd name="T7" fmla="*/ 20 h 61"/>
                <a:gd name="T8" fmla="*/ 4 w 48"/>
                <a:gd name="T9" fmla="*/ 25 h 61"/>
                <a:gd name="T10" fmla="*/ 6 w 48"/>
                <a:gd name="T11" fmla="*/ 30 h 61"/>
                <a:gd name="T12" fmla="*/ 8 w 48"/>
                <a:gd name="T13" fmla="*/ 35 h 61"/>
                <a:gd name="T14" fmla="*/ 13 w 48"/>
                <a:gd name="T15" fmla="*/ 40 h 61"/>
                <a:gd name="T16" fmla="*/ 15 w 48"/>
                <a:gd name="T17" fmla="*/ 44 h 61"/>
                <a:gd name="T18" fmla="*/ 18 w 48"/>
                <a:gd name="T19" fmla="*/ 48 h 61"/>
                <a:gd name="T20" fmla="*/ 21 w 48"/>
                <a:gd name="T21" fmla="*/ 51 h 61"/>
                <a:gd name="T22" fmla="*/ 25 w 48"/>
                <a:gd name="T23" fmla="*/ 54 h 61"/>
                <a:gd name="T24" fmla="*/ 27 w 48"/>
                <a:gd name="T25" fmla="*/ 55 h 61"/>
                <a:gd name="T26" fmla="*/ 28 w 48"/>
                <a:gd name="T27" fmla="*/ 58 h 61"/>
                <a:gd name="T28" fmla="*/ 30 w 48"/>
                <a:gd name="T29" fmla="*/ 60 h 61"/>
                <a:gd name="T30" fmla="*/ 31 w 48"/>
                <a:gd name="T31" fmla="*/ 60 h 61"/>
                <a:gd name="T32" fmla="*/ 47 w 48"/>
                <a:gd name="T33" fmla="*/ 54 h 61"/>
                <a:gd name="T34" fmla="*/ 47 w 48"/>
                <a:gd name="T35" fmla="*/ 55 h 61"/>
                <a:gd name="T36" fmla="*/ 45 w 48"/>
                <a:gd name="T37" fmla="*/ 54 h 61"/>
                <a:gd name="T38" fmla="*/ 43 w 48"/>
                <a:gd name="T39" fmla="*/ 52 h 61"/>
                <a:gd name="T40" fmla="*/ 42 w 48"/>
                <a:gd name="T41" fmla="*/ 50 h 61"/>
                <a:gd name="T42" fmla="*/ 39 w 48"/>
                <a:gd name="T43" fmla="*/ 49 h 61"/>
                <a:gd name="T44" fmla="*/ 37 w 48"/>
                <a:gd name="T45" fmla="*/ 45 h 61"/>
                <a:gd name="T46" fmla="*/ 34 w 48"/>
                <a:gd name="T47" fmla="*/ 43 h 61"/>
                <a:gd name="T48" fmla="*/ 31 w 48"/>
                <a:gd name="T49" fmla="*/ 40 h 61"/>
                <a:gd name="T50" fmla="*/ 28 w 48"/>
                <a:gd name="T51" fmla="*/ 37 h 61"/>
                <a:gd name="T52" fmla="*/ 26 w 48"/>
                <a:gd name="T53" fmla="*/ 33 h 61"/>
                <a:gd name="T54" fmla="*/ 24 w 48"/>
                <a:gd name="T55" fmla="*/ 27 h 61"/>
                <a:gd name="T56" fmla="*/ 21 w 48"/>
                <a:gd name="T57" fmla="*/ 24 h 61"/>
                <a:gd name="T58" fmla="*/ 19 w 48"/>
                <a:gd name="T59" fmla="*/ 18 h 61"/>
                <a:gd name="T60" fmla="*/ 18 w 48"/>
                <a:gd name="T61" fmla="*/ 12 h 61"/>
                <a:gd name="T62" fmla="*/ 18 w 48"/>
                <a:gd name="T63" fmla="*/ 6 h 61"/>
                <a:gd name="T64" fmla="*/ 18 w 48"/>
                <a:gd name="T65" fmla="*/ 0 h 61"/>
                <a:gd name="T66" fmla="*/ 0 w 48"/>
                <a:gd name="T67" fmla="*/ 0 h 6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
                <a:gd name="T103" fmla="*/ 0 h 61"/>
                <a:gd name="T104" fmla="*/ 48 w 48"/>
                <a:gd name="T105" fmla="*/ 61 h 6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 h="61">
                  <a:moveTo>
                    <a:pt x="0" y="0"/>
                  </a:moveTo>
                  <a:lnTo>
                    <a:pt x="1" y="7"/>
                  </a:lnTo>
                  <a:lnTo>
                    <a:pt x="1" y="13"/>
                  </a:lnTo>
                  <a:lnTo>
                    <a:pt x="2" y="20"/>
                  </a:lnTo>
                  <a:lnTo>
                    <a:pt x="4" y="25"/>
                  </a:lnTo>
                  <a:lnTo>
                    <a:pt x="6" y="30"/>
                  </a:lnTo>
                  <a:lnTo>
                    <a:pt x="8" y="35"/>
                  </a:lnTo>
                  <a:lnTo>
                    <a:pt x="13" y="40"/>
                  </a:lnTo>
                  <a:lnTo>
                    <a:pt x="15" y="44"/>
                  </a:lnTo>
                  <a:lnTo>
                    <a:pt x="18" y="48"/>
                  </a:lnTo>
                  <a:lnTo>
                    <a:pt x="21" y="51"/>
                  </a:lnTo>
                  <a:lnTo>
                    <a:pt x="25" y="54"/>
                  </a:lnTo>
                  <a:lnTo>
                    <a:pt x="27" y="55"/>
                  </a:lnTo>
                  <a:lnTo>
                    <a:pt x="28" y="58"/>
                  </a:lnTo>
                  <a:lnTo>
                    <a:pt x="30" y="60"/>
                  </a:lnTo>
                  <a:lnTo>
                    <a:pt x="31" y="60"/>
                  </a:lnTo>
                  <a:lnTo>
                    <a:pt x="47" y="54"/>
                  </a:lnTo>
                  <a:lnTo>
                    <a:pt x="47" y="55"/>
                  </a:lnTo>
                  <a:lnTo>
                    <a:pt x="45" y="54"/>
                  </a:lnTo>
                  <a:lnTo>
                    <a:pt x="43" y="52"/>
                  </a:lnTo>
                  <a:lnTo>
                    <a:pt x="42" y="50"/>
                  </a:lnTo>
                  <a:lnTo>
                    <a:pt x="39" y="49"/>
                  </a:lnTo>
                  <a:lnTo>
                    <a:pt x="37" y="45"/>
                  </a:lnTo>
                  <a:lnTo>
                    <a:pt x="34" y="43"/>
                  </a:lnTo>
                  <a:lnTo>
                    <a:pt x="31" y="40"/>
                  </a:lnTo>
                  <a:lnTo>
                    <a:pt x="28" y="37"/>
                  </a:lnTo>
                  <a:lnTo>
                    <a:pt x="26" y="33"/>
                  </a:lnTo>
                  <a:lnTo>
                    <a:pt x="24" y="27"/>
                  </a:lnTo>
                  <a:lnTo>
                    <a:pt x="21" y="24"/>
                  </a:lnTo>
                  <a:lnTo>
                    <a:pt x="19" y="18"/>
                  </a:lnTo>
                  <a:lnTo>
                    <a:pt x="18" y="12"/>
                  </a:lnTo>
                  <a:lnTo>
                    <a:pt x="18" y="6"/>
                  </a:lnTo>
                  <a:lnTo>
                    <a:pt x="18" y="0"/>
                  </a:lnTo>
                  <a:lnTo>
                    <a:pt x="0"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2" name="Freeform 94"/>
            <p:cNvSpPr>
              <a:spLocks/>
            </p:cNvSpPr>
            <p:nvPr/>
          </p:nvSpPr>
          <p:spPr bwMode="auto">
            <a:xfrm>
              <a:off x="1821" y="2221"/>
              <a:ext cx="50" cy="56"/>
            </a:xfrm>
            <a:custGeom>
              <a:avLst/>
              <a:gdLst>
                <a:gd name="T0" fmla="*/ 42 w 50"/>
                <a:gd name="T1" fmla="*/ 0 h 56"/>
                <a:gd name="T2" fmla="*/ 37 w 50"/>
                <a:gd name="T3" fmla="*/ 1 h 56"/>
                <a:gd name="T4" fmla="*/ 34 w 50"/>
                <a:gd name="T5" fmla="*/ 2 h 56"/>
                <a:gd name="T6" fmla="*/ 31 w 50"/>
                <a:gd name="T7" fmla="*/ 4 h 56"/>
                <a:gd name="T8" fmla="*/ 25 w 50"/>
                <a:gd name="T9" fmla="*/ 8 h 56"/>
                <a:gd name="T10" fmla="*/ 19 w 50"/>
                <a:gd name="T11" fmla="*/ 14 h 56"/>
                <a:gd name="T12" fmla="*/ 12 w 50"/>
                <a:gd name="T13" fmla="*/ 22 h 56"/>
                <a:gd name="T14" fmla="*/ 6 w 50"/>
                <a:gd name="T15" fmla="*/ 31 h 56"/>
                <a:gd name="T16" fmla="*/ 3 w 50"/>
                <a:gd name="T17" fmla="*/ 42 h 56"/>
                <a:gd name="T18" fmla="*/ 0 w 50"/>
                <a:gd name="T19" fmla="*/ 55 h 56"/>
                <a:gd name="T20" fmla="*/ 17 w 50"/>
                <a:gd name="T21" fmla="*/ 55 h 56"/>
                <a:gd name="T22" fmla="*/ 19 w 50"/>
                <a:gd name="T23" fmla="*/ 43 h 56"/>
                <a:gd name="T24" fmla="*/ 23 w 50"/>
                <a:gd name="T25" fmla="*/ 34 h 56"/>
                <a:gd name="T26" fmla="*/ 27 w 50"/>
                <a:gd name="T27" fmla="*/ 26 h 56"/>
                <a:gd name="T28" fmla="*/ 33 w 50"/>
                <a:gd name="T29" fmla="*/ 19 h 56"/>
                <a:gd name="T30" fmla="*/ 39 w 50"/>
                <a:gd name="T31" fmla="*/ 14 h 56"/>
                <a:gd name="T32" fmla="*/ 43 w 50"/>
                <a:gd name="T33" fmla="*/ 10 h 56"/>
                <a:gd name="T34" fmla="*/ 46 w 50"/>
                <a:gd name="T35" fmla="*/ 8 h 56"/>
                <a:gd name="T36" fmla="*/ 49 w 50"/>
                <a:gd name="T37" fmla="*/ 8 h 56"/>
                <a:gd name="T38" fmla="*/ 42 w 50"/>
                <a:gd name="T39" fmla="*/ 9 h 56"/>
                <a:gd name="T40" fmla="*/ 42 w 50"/>
                <a:gd name="T41" fmla="*/ 0 h 56"/>
                <a:gd name="T42" fmla="*/ 39 w 50"/>
                <a:gd name="T43" fmla="*/ 0 h 56"/>
                <a:gd name="T44" fmla="*/ 37 w 50"/>
                <a:gd name="T45" fmla="*/ 1 h 56"/>
                <a:gd name="T46" fmla="*/ 42 w 50"/>
                <a:gd name="T47" fmla="*/ 0 h 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0"/>
                <a:gd name="T73" fmla="*/ 0 h 56"/>
                <a:gd name="T74" fmla="*/ 50 w 50"/>
                <a:gd name="T75" fmla="*/ 56 h 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0" h="56">
                  <a:moveTo>
                    <a:pt x="42" y="0"/>
                  </a:moveTo>
                  <a:lnTo>
                    <a:pt x="37" y="1"/>
                  </a:lnTo>
                  <a:lnTo>
                    <a:pt x="34" y="2"/>
                  </a:lnTo>
                  <a:lnTo>
                    <a:pt x="31" y="4"/>
                  </a:lnTo>
                  <a:lnTo>
                    <a:pt x="25" y="8"/>
                  </a:lnTo>
                  <a:lnTo>
                    <a:pt x="19" y="14"/>
                  </a:lnTo>
                  <a:lnTo>
                    <a:pt x="12" y="22"/>
                  </a:lnTo>
                  <a:lnTo>
                    <a:pt x="6" y="31"/>
                  </a:lnTo>
                  <a:lnTo>
                    <a:pt x="3" y="42"/>
                  </a:lnTo>
                  <a:lnTo>
                    <a:pt x="0" y="55"/>
                  </a:lnTo>
                  <a:lnTo>
                    <a:pt x="17" y="55"/>
                  </a:lnTo>
                  <a:lnTo>
                    <a:pt x="19" y="43"/>
                  </a:lnTo>
                  <a:lnTo>
                    <a:pt x="23" y="34"/>
                  </a:lnTo>
                  <a:lnTo>
                    <a:pt x="27" y="26"/>
                  </a:lnTo>
                  <a:lnTo>
                    <a:pt x="33" y="19"/>
                  </a:lnTo>
                  <a:lnTo>
                    <a:pt x="39" y="14"/>
                  </a:lnTo>
                  <a:lnTo>
                    <a:pt x="43" y="10"/>
                  </a:lnTo>
                  <a:lnTo>
                    <a:pt x="46" y="8"/>
                  </a:lnTo>
                  <a:lnTo>
                    <a:pt x="49" y="8"/>
                  </a:lnTo>
                  <a:lnTo>
                    <a:pt x="42" y="9"/>
                  </a:lnTo>
                  <a:lnTo>
                    <a:pt x="42" y="0"/>
                  </a:lnTo>
                  <a:lnTo>
                    <a:pt x="39" y="0"/>
                  </a:lnTo>
                  <a:lnTo>
                    <a:pt x="37" y="1"/>
                  </a:lnTo>
                  <a:lnTo>
                    <a:pt x="42"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3" name="Freeform 95"/>
            <p:cNvSpPr>
              <a:spLocks/>
            </p:cNvSpPr>
            <p:nvPr/>
          </p:nvSpPr>
          <p:spPr bwMode="auto">
            <a:xfrm>
              <a:off x="1868" y="2251"/>
              <a:ext cx="160" cy="26"/>
            </a:xfrm>
            <a:custGeom>
              <a:avLst/>
              <a:gdLst>
                <a:gd name="T0" fmla="*/ 12 w 160"/>
                <a:gd name="T1" fmla="*/ 0 h 26"/>
                <a:gd name="T2" fmla="*/ 0 w 160"/>
                <a:gd name="T3" fmla="*/ 18 h 26"/>
                <a:gd name="T4" fmla="*/ 155 w 160"/>
                <a:gd name="T5" fmla="*/ 25 h 26"/>
                <a:gd name="T6" fmla="*/ 159 w 160"/>
                <a:gd name="T7" fmla="*/ 3 h 26"/>
                <a:gd name="T8" fmla="*/ 12 w 160"/>
                <a:gd name="T9" fmla="*/ 0 h 26"/>
                <a:gd name="T10" fmla="*/ 0 60000 65536"/>
                <a:gd name="T11" fmla="*/ 0 60000 65536"/>
                <a:gd name="T12" fmla="*/ 0 60000 65536"/>
                <a:gd name="T13" fmla="*/ 0 60000 65536"/>
                <a:gd name="T14" fmla="*/ 0 60000 65536"/>
                <a:gd name="T15" fmla="*/ 0 w 160"/>
                <a:gd name="T16" fmla="*/ 0 h 26"/>
                <a:gd name="T17" fmla="*/ 160 w 160"/>
                <a:gd name="T18" fmla="*/ 26 h 26"/>
              </a:gdLst>
              <a:ahLst/>
              <a:cxnLst>
                <a:cxn ang="T10">
                  <a:pos x="T0" y="T1"/>
                </a:cxn>
                <a:cxn ang="T11">
                  <a:pos x="T2" y="T3"/>
                </a:cxn>
                <a:cxn ang="T12">
                  <a:pos x="T4" y="T5"/>
                </a:cxn>
                <a:cxn ang="T13">
                  <a:pos x="T6" y="T7"/>
                </a:cxn>
                <a:cxn ang="T14">
                  <a:pos x="T8" y="T9"/>
                </a:cxn>
              </a:cxnLst>
              <a:rect l="T15" t="T16" r="T17" b="T18"/>
              <a:pathLst>
                <a:path w="160" h="26">
                  <a:moveTo>
                    <a:pt x="12" y="0"/>
                  </a:moveTo>
                  <a:lnTo>
                    <a:pt x="0" y="18"/>
                  </a:lnTo>
                  <a:lnTo>
                    <a:pt x="155" y="25"/>
                  </a:lnTo>
                  <a:lnTo>
                    <a:pt x="159" y="3"/>
                  </a:lnTo>
                  <a:lnTo>
                    <a:pt x="12"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4" name="Freeform 96"/>
            <p:cNvSpPr>
              <a:spLocks/>
            </p:cNvSpPr>
            <p:nvPr/>
          </p:nvSpPr>
          <p:spPr bwMode="auto">
            <a:xfrm>
              <a:off x="2218" y="2322"/>
              <a:ext cx="78" cy="23"/>
            </a:xfrm>
            <a:custGeom>
              <a:avLst/>
              <a:gdLst>
                <a:gd name="T0" fmla="*/ 1 w 78"/>
                <a:gd name="T1" fmla="*/ 22 h 23"/>
                <a:gd name="T2" fmla="*/ 0 w 78"/>
                <a:gd name="T3" fmla="*/ 3 h 23"/>
                <a:gd name="T4" fmla="*/ 77 w 78"/>
                <a:gd name="T5" fmla="*/ 0 h 23"/>
                <a:gd name="T6" fmla="*/ 77 w 78"/>
                <a:gd name="T7" fmla="*/ 4 h 23"/>
                <a:gd name="T8" fmla="*/ 1 w 78"/>
                <a:gd name="T9" fmla="*/ 22 h 23"/>
                <a:gd name="T10" fmla="*/ 0 60000 65536"/>
                <a:gd name="T11" fmla="*/ 0 60000 65536"/>
                <a:gd name="T12" fmla="*/ 0 60000 65536"/>
                <a:gd name="T13" fmla="*/ 0 60000 65536"/>
                <a:gd name="T14" fmla="*/ 0 60000 65536"/>
                <a:gd name="T15" fmla="*/ 0 w 78"/>
                <a:gd name="T16" fmla="*/ 0 h 23"/>
                <a:gd name="T17" fmla="*/ 78 w 78"/>
                <a:gd name="T18" fmla="*/ 23 h 23"/>
              </a:gdLst>
              <a:ahLst/>
              <a:cxnLst>
                <a:cxn ang="T10">
                  <a:pos x="T0" y="T1"/>
                </a:cxn>
                <a:cxn ang="T11">
                  <a:pos x="T2" y="T3"/>
                </a:cxn>
                <a:cxn ang="T12">
                  <a:pos x="T4" y="T5"/>
                </a:cxn>
                <a:cxn ang="T13">
                  <a:pos x="T6" y="T7"/>
                </a:cxn>
                <a:cxn ang="T14">
                  <a:pos x="T8" y="T9"/>
                </a:cxn>
              </a:cxnLst>
              <a:rect l="T15" t="T16" r="T17" b="T18"/>
              <a:pathLst>
                <a:path w="78" h="23">
                  <a:moveTo>
                    <a:pt x="1" y="22"/>
                  </a:moveTo>
                  <a:lnTo>
                    <a:pt x="0" y="3"/>
                  </a:lnTo>
                  <a:lnTo>
                    <a:pt x="77" y="0"/>
                  </a:lnTo>
                  <a:lnTo>
                    <a:pt x="77" y="4"/>
                  </a:lnTo>
                  <a:lnTo>
                    <a:pt x="1" y="2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5" name="Freeform 97"/>
            <p:cNvSpPr>
              <a:spLocks/>
            </p:cNvSpPr>
            <p:nvPr/>
          </p:nvSpPr>
          <p:spPr bwMode="auto">
            <a:xfrm>
              <a:off x="2220" y="2351"/>
              <a:ext cx="76" cy="24"/>
            </a:xfrm>
            <a:custGeom>
              <a:avLst/>
              <a:gdLst>
                <a:gd name="T0" fmla="*/ 2 w 76"/>
                <a:gd name="T1" fmla="*/ 23 h 24"/>
                <a:gd name="T2" fmla="*/ 0 w 76"/>
                <a:gd name="T3" fmla="*/ 5 h 24"/>
                <a:gd name="T4" fmla="*/ 75 w 76"/>
                <a:gd name="T5" fmla="*/ 0 h 24"/>
                <a:gd name="T6" fmla="*/ 75 w 76"/>
                <a:gd name="T7" fmla="*/ 5 h 24"/>
                <a:gd name="T8" fmla="*/ 2 w 76"/>
                <a:gd name="T9" fmla="*/ 23 h 24"/>
                <a:gd name="T10" fmla="*/ 0 60000 65536"/>
                <a:gd name="T11" fmla="*/ 0 60000 65536"/>
                <a:gd name="T12" fmla="*/ 0 60000 65536"/>
                <a:gd name="T13" fmla="*/ 0 60000 65536"/>
                <a:gd name="T14" fmla="*/ 0 60000 65536"/>
                <a:gd name="T15" fmla="*/ 0 w 76"/>
                <a:gd name="T16" fmla="*/ 0 h 24"/>
                <a:gd name="T17" fmla="*/ 76 w 76"/>
                <a:gd name="T18" fmla="*/ 24 h 24"/>
              </a:gdLst>
              <a:ahLst/>
              <a:cxnLst>
                <a:cxn ang="T10">
                  <a:pos x="T0" y="T1"/>
                </a:cxn>
                <a:cxn ang="T11">
                  <a:pos x="T2" y="T3"/>
                </a:cxn>
                <a:cxn ang="T12">
                  <a:pos x="T4" y="T5"/>
                </a:cxn>
                <a:cxn ang="T13">
                  <a:pos x="T6" y="T7"/>
                </a:cxn>
                <a:cxn ang="T14">
                  <a:pos x="T8" y="T9"/>
                </a:cxn>
              </a:cxnLst>
              <a:rect l="T15" t="T16" r="T17" b="T18"/>
              <a:pathLst>
                <a:path w="76" h="24">
                  <a:moveTo>
                    <a:pt x="2" y="23"/>
                  </a:moveTo>
                  <a:lnTo>
                    <a:pt x="0" y="5"/>
                  </a:lnTo>
                  <a:lnTo>
                    <a:pt x="75" y="0"/>
                  </a:lnTo>
                  <a:lnTo>
                    <a:pt x="75" y="5"/>
                  </a:lnTo>
                  <a:lnTo>
                    <a:pt x="2" y="23"/>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6" name="Freeform 98"/>
            <p:cNvSpPr>
              <a:spLocks/>
            </p:cNvSpPr>
            <p:nvPr/>
          </p:nvSpPr>
          <p:spPr bwMode="auto">
            <a:xfrm>
              <a:off x="2166" y="2484"/>
              <a:ext cx="105" cy="46"/>
            </a:xfrm>
            <a:custGeom>
              <a:avLst/>
              <a:gdLst>
                <a:gd name="T0" fmla="*/ 5 w 105"/>
                <a:gd name="T1" fmla="*/ 0 h 46"/>
                <a:gd name="T2" fmla="*/ 104 w 105"/>
                <a:gd name="T3" fmla="*/ 15 h 46"/>
                <a:gd name="T4" fmla="*/ 97 w 105"/>
                <a:gd name="T5" fmla="*/ 45 h 46"/>
                <a:gd name="T6" fmla="*/ 0 w 105"/>
                <a:gd name="T7" fmla="*/ 8 h 46"/>
                <a:gd name="T8" fmla="*/ 5 w 105"/>
                <a:gd name="T9" fmla="*/ 0 h 46"/>
                <a:gd name="T10" fmla="*/ 0 60000 65536"/>
                <a:gd name="T11" fmla="*/ 0 60000 65536"/>
                <a:gd name="T12" fmla="*/ 0 60000 65536"/>
                <a:gd name="T13" fmla="*/ 0 60000 65536"/>
                <a:gd name="T14" fmla="*/ 0 60000 65536"/>
                <a:gd name="T15" fmla="*/ 0 w 105"/>
                <a:gd name="T16" fmla="*/ 0 h 46"/>
                <a:gd name="T17" fmla="*/ 105 w 105"/>
                <a:gd name="T18" fmla="*/ 46 h 46"/>
              </a:gdLst>
              <a:ahLst/>
              <a:cxnLst>
                <a:cxn ang="T10">
                  <a:pos x="T0" y="T1"/>
                </a:cxn>
                <a:cxn ang="T11">
                  <a:pos x="T2" y="T3"/>
                </a:cxn>
                <a:cxn ang="T12">
                  <a:pos x="T4" y="T5"/>
                </a:cxn>
                <a:cxn ang="T13">
                  <a:pos x="T6" y="T7"/>
                </a:cxn>
                <a:cxn ang="T14">
                  <a:pos x="T8" y="T9"/>
                </a:cxn>
              </a:cxnLst>
              <a:rect l="T15" t="T16" r="T17" b="T18"/>
              <a:pathLst>
                <a:path w="105" h="46">
                  <a:moveTo>
                    <a:pt x="5" y="0"/>
                  </a:moveTo>
                  <a:lnTo>
                    <a:pt x="104" y="15"/>
                  </a:lnTo>
                  <a:lnTo>
                    <a:pt x="97" y="45"/>
                  </a:lnTo>
                  <a:lnTo>
                    <a:pt x="0" y="8"/>
                  </a:lnTo>
                  <a:lnTo>
                    <a:pt x="5"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7" name="Freeform 99"/>
            <p:cNvSpPr>
              <a:spLocks/>
            </p:cNvSpPr>
            <p:nvPr/>
          </p:nvSpPr>
          <p:spPr bwMode="auto">
            <a:xfrm>
              <a:off x="2143" y="2503"/>
              <a:ext cx="98" cy="57"/>
            </a:xfrm>
            <a:custGeom>
              <a:avLst/>
              <a:gdLst>
                <a:gd name="T0" fmla="*/ 9 w 98"/>
                <a:gd name="T1" fmla="*/ 0 h 57"/>
                <a:gd name="T2" fmla="*/ 97 w 98"/>
                <a:gd name="T3" fmla="*/ 44 h 57"/>
                <a:gd name="T4" fmla="*/ 53 w 98"/>
                <a:gd name="T5" fmla="*/ 56 h 57"/>
                <a:gd name="T6" fmla="*/ 0 w 98"/>
                <a:gd name="T7" fmla="*/ 7 h 57"/>
                <a:gd name="T8" fmla="*/ 9 w 98"/>
                <a:gd name="T9" fmla="*/ 0 h 57"/>
                <a:gd name="T10" fmla="*/ 0 60000 65536"/>
                <a:gd name="T11" fmla="*/ 0 60000 65536"/>
                <a:gd name="T12" fmla="*/ 0 60000 65536"/>
                <a:gd name="T13" fmla="*/ 0 60000 65536"/>
                <a:gd name="T14" fmla="*/ 0 60000 65536"/>
                <a:gd name="T15" fmla="*/ 0 w 98"/>
                <a:gd name="T16" fmla="*/ 0 h 57"/>
                <a:gd name="T17" fmla="*/ 98 w 98"/>
                <a:gd name="T18" fmla="*/ 57 h 57"/>
              </a:gdLst>
              <a:ahLst/>
              <a:cxnLst>
                <a:cxn ang="T10">
                  <a:pos x="T0" y="T1"/>
                </a:cxn>
                <a:cxn ang="T11">
                  <a:pos x="T2" y="T3"/>
                </a:cxn>
                <a:cxn ang="T12">
                  <a:pos x="T4" y="T5"/>
                </a:cxn>
                <a:cxn ang="T13">
                  <a:pos x="T6" y="T7"/>
                </a:cxn>
                <a:cxn ang="T14">
                  <a:pos x="T8" y="T9"/>
                </a:cxn>
              </a:cxnLst>
              <a:rect l="T15" t="T16" r="T17" b="T18"/>
              <a:pathLst>
                <a:path w="98" h="57">
                  <a:moveTo>
                    <a:pt x="9" y="0"/>
                  </a:moveTo>
                  <a:lnTo>
                    <a:pt x="97" y="44"/>
                  </a:lnTo>
                  <a:lnTo>
                    <a:pt x="53" y="56"/>
                  </a:lnTo>
                  <a:lnTo>
                    <a:pt x="0" y="7"/>
                  </a:lnTo>
                  <a:lnTo>
                    <a:pt x="9"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8" name="Freeform 100"/>
            <p:cNvSpPr>
              <a:spLocks/>
            </p:cNvSpPr>
            <p:nvPr/>
          </p:nvSpPr>
          <p:spPr bwMode="auto">
            <a:xfrm>
              <a:off x="2113" y="2510"/>
              <a:ext cx="51" cy="56"/>
            </a:xfrm>
            <a:custGeom>
              <a:avLst/>
              <a:gdLst>
                <a:gd name="T0" fmla="*/ 11 w 51"/>
                <a:gd name="T1" fmla="*/ 0 h 56"/>
                <a:gd name="T2" fmla="*/ 50 w 51"/>
                <a:gd name="T3" fmla="*/ 55 h 56"/>
                <a:gd name="T4" fmla="*/ 0 w 51"/>
                <a:gd name="T5" fmla="*/ 53 h 56"/>
                <a:gd name="T6" fmla="*/ 1 w 51"/>
                <a:gd name="T7" fmla="*/ 0 h 56"/>
                <a:gd name="T8" fmla="*/ 11 w 51"/>
                <a:gd name="T9" fmla="*/ 0 h 56"/>
                <a:gd name="T10" fmla="*/ 0 60000 65536"/>
                <a:gd name="T11" fmla="*/ 0 60000 65536"/>
                <a:gd name="T12" fmla="*/ 0 60000 65536"/>
                <a:gd name="T13" fmla="*/ 0 60000 65536"/>
                <a:gd name="T14" fmla="*/ 0 60000 65536"/>
                <a:gd name="T15" fmla="*/ 0 w 51"/>
                <a:gd name="T16" fmla="*/ 0 h 56"/>
                <a:gd name="T17" fmla="*/ 51 w 51"/>
                <a:gd name="T18" fmla="*/ 56 h 56"/>
              </a:gdLst>
              <a:ahLst/>
              <a:cxnLst>
                <a:cxn ang="T10">
                  <a:pos x="T0" y="T1"/>
                </a:cxn>
                <a:cxn ang="T11">
                  <a:pos x="T2" y="T3"/>
                </a:cxn>
                <a:cxn ang="T12">
                  <a:pos x="T4" y="T5"/>
                </a:cxn>
                <a:cxn ang="T13">
                  <a:pos x="T6" y="T7"/>
                </a:cxn>
                <a:cxn ang="T14">
                  <a:pos x="T8" y="T9"/>
                </a:cxn>
              </a:cxnLst>
              <a:rect l="T15" t="T16" r="T17" b="T18"/>
              <a:pathLst>
                <a:path w="51" h="56">
                  <a:moveTo>
                    <a:pt x="11" y="0"/>
                  </a:moveTo>
                  <a:lnTo>
                    <a:pt x="50" y="55"/>
                  </a:lnTo>
                  <a:lnTo>
                    <a:pt x="0" y="53"/>
                  </a:lnTo>
                  <a:lnTo>
                    <a:pt x="1" y="0"/>
                  </a:lnTo>
                  <a:lnTo>
                    <a:pt x="11"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69" name="Freeform 101"/>
            <p:cNvSpPr>
              <a:spLocks/>
            </p:cNvSpPr>
            <p:nvPr/>
          </p:nvSpPr>
          <p:spPr bwMode="auto">
            <a:xfrm>
              <a:off x="1531" y="2641"/>
              <a:ext cx="106" cy="43"/>
            </a:xfrm>
            <a:custGeom>
              <a:avLst/>
              <a:gdLst>
                <a:gd name="T0" fmla="*/ 4 w 106"/>
                <a:gd name="T1" fmla="*/ 0 h 43"/>
                <a:gd name="T2" fmla="*/ 105 w 106"/>
                <a:gd name="T3" fmla="*/ 11 h 43"/>
                <a:gd name="T4" fmla="*/ 102 w 106"/>
                <a:gd name="T5" fmla="*/ 42 h 43"/>
                <a:gd name="T6" fmla="*/ 0 w 106"/>
                <a:gd name="T7" fmla="*/ 8 h 43"/>
                <a:gd name="T8" fmla="*/ 4 w 106"/>
                <a:gd name="T9" fmla="*/ 0 h 43"/>
                <a:gd name="T10" fmla="*/ 0 60000 65536"/>
                <a:gd name="T11" fmla="*/ 0 60000 65536"/>
                <a:gd name="T12" fmla="*/ 0 60000 65536"/>
                <a:gd name="T13" fmla="*/ 0 60000 65536"/>
                <a:gd name="T14" fmla="*/ 0 60000 65536"/>
                <a:gd name="T15" fmla="*/ 0 w 106"/>
                <a:gd name="T16" fmla="*/ 0 h 43"/>
                <a:gd name="T17" fmla="*/ 106 w 106"/>
                <a:gd name="T18" fmla="*/ 43 h 43"/>
              </a:gdLst>
              <a:ahLst/>
              <a:cxnLst>
                <a:cxn ang="T10">
                  <a:pos x="T0" y="T1"/>
                </a:cxn>
                <a:cxn ang="T11">
                  <a:pos x="T2" y="T3"/>
                </a:cxn>
                <a:cxn ang="T12">
                  <a:pos x="T4" y="T5"/>
                </a:cxn>
                <a:cxn ang="T13">
                  <a:pos x="T6" y="T7"/>
                </a:cxn>
                <a:cxn ang="T14">
                  <a:pos x="T8" y="T9"/>
                </a:cxn>
              </a:cxnLst>
              <a:rect l="T15" t="T16" r="T17" b="T18"/>
              <a:pathLst>
                <a:path w="106" h="43">
                  <a:moveTo>
                    <a:pt x="4" y="0"/>
                  </a:moveTo>
                  <a:lnTo>
                    <a:pt x="105" y="11"/>
                  </a:lnTo>
                  <a:lnTo>
                    <a:pt x="102" y="42"/>
                  </a:lnTo>
                  <a:lnTo>
                    <a:pt x="0" y="8"/>
                  </a:lnTo>
                  <a:lnTo>
                    <a:pt x="4"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70" name="Freeform 102"/>
            <p:cNvSpPr>
              <a:spLocks/>
            </p:cNvSpPr>
            <p:nvPr/>
          </p:nvSpPr>
          <p:spPr bwMode="auto">
            <a:xfrm>
              <a:off x="1511" y="2658"/>
              <a:ext cx="104" cy="57"/>
            </a:xfrm>
            <a:custGeom>
              <a:avLst/>
              <a:gdLst>
                <a:gd name="T0" fmla="*/ 11 w 104"/>
                <a:gd name="T1" fmla="*/ 0 h 57"/>
                <a:gd name="T2" fmla="*/ 103 w 104"/>
                <a:gd name="T3" fmla="*/ 38 h 57"/>
                <a:gd name="T4" fmla="*/ 60 w 104"/>
                <a:gd name="T5" fmla="*/ 56 h 57"/>
                <a:gd name="T6" fmla="*/ 0 w 104"/>
                <a:gd name="T7" fmla="*/ 7 h 57"/>
                <a:gd name="T8" fmla="*/ 11 w 104"/>
                <a:gd name="T9" fmla="*/ 0 h 57"/>
                <a:gd name="T10" fmla="*/ 0 60000 65536"/>
                <a:gd name="T11" fmla="*/ 0 60000 65536"/>
                <a:gd name="T12" fmla="*/ 0 60000 65536"/>
                <a:gd name="T13" fmla="*/ 0 60000 65536"/>
                <a:gd name="T14" fmla="*/ 0 60000 65536"/>
                <a:gd name="T15" fmla="*/ 0 w 104"/>
                <a:gd name="T16" fmla="*/ 0 h 57"/>
                <a:gd name="T17" fmla="*/ 104 w 104"/>
                <a:gd name="T18" fmla="*/ 57 h 57"/>
              </a:gdLst>
              <a:ahLst/>
              <a:cxnLst>
                <a:cxn ang="T10">
                  <a:pos x="T0" y="T1"/>
                </a:cxn>
                <a:cxn ang="T11">
                  <a:pos x="T2" y="T3"/>
                </a:cxn>
                <a:cxn ang="T12">
                  <a:pos x="T4" y="T5"/>
                </a:cxn>
                <a:cxn ang="T13">
                  <a:pos x="T6" y="T7"/>
                </a:cxn>
                <a:cxn ang="T14">
                  <a:pos x="T8" y="T9"/>
                </a:cxn>
              </a:cxnLst>
              <a:rect l="T15" t="T16" r="T17" b="T18"/>
              <a:pathLst>
                <a:path w="104" h="57">
                  <a:moveTo>
                    <a:pt x="11" y="0"/>
                  </a:moveTo>
                  <a:lnTo>
                    <a:pt x="103" y="38"/>
                  </a:lnTo>
                  <a:lnTo>
                    <a:pt x="60" y="56"/>
                  </a:lnTo>
                  <a:lnTo>
                    <a:pt x="0" y="7"/>
                  </a:lnTo>
                  <a:lnTo>
                    <a:pt x="11"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71" name="Freeform 103"/>
            <p:cNvSpPr>
              <a:spLocks/>
            </p:cNvSpPr>
            <p:nvPr/>
          </p:nvSpPr>
          <p:spPr bwMode="auto">
            <a:xfrm>
              <a:off x="1484" y="2663"/>
              <a:ext cx="53" cy="56"/>
            </a:xfrm>
            <a:custGeom>
              <a:avLst/>
              <a:gdLst>
                <a:gd name="T0" fmla="*/ 12 w 53"/>
                <a:gd name="T1" fmla="*/ 0 h 56"/>
                <a:gd name="T2" fmla="*/ 52 w 53"/>
                <a:gd name="T3" fmla="*/ 55 h 56"/>
                <a:gd name="T4" fmla="*/ 0 w 53"/>
                <a:gd name="T5" fmla="*/ 54 h 56"/>
                <a:gd name="T6" fmla="*/ 1 w 53"/>
                <a:gd name="T7" fmla="*/ 0 h 56"/>
                <a:gd name="T8" fmla="*/ 12 w 53"/>
                <a:gd name="T9" fmla="*/ 0 h 56"/>
                <a:gd name="T10" fmla="*/ 0 60000 65536"/>
                <a:gd name="T11" fmla="*/ 0 60000 65536"/>
                <a:gd name="T12" fmla="*/ 0 60000 65536"/>
                <a:gd name="T13" fmla="*/ 0 60000 65536"/>
                <a:gd name="T14" fmla="*/ 0 60000 65536"/>
                <a:gd name="T15" fmla="*/ 0 w 53"/>
                <a:gd name="T16" fmla="*/ 0 h 56"/>
                <a:gd name="T17" fmla="*/ 53 w 53"/>
                <a:gd name="T18" fmla="*/ 56 h 56"/>
              </a:gdLst>
              <a:ahLst/>
              <a:cxnLst>
                <a:cxn ang="T10">
                  <a:pos x="T0" y="T1"/>
                </a:cxn>
                <a:cxn ang="T11">
                  <a:pos x="T2" y="T3"/>
                </a:cxn>
                <a:cxn ang="T12">
                  <a:pos x="T4" y="T5"/>
                </a:cxn>
                <a:cxn ang="T13">
                  <a:pos x="T6" y="T7"/>
                </a:cxn>
                <a:cxn ang="T14">
                  <a:pos x="T8" y="T9"/>
                </a:cxn>
              </a:cxnLst>
              <a:rect l="T15" t="T16" r="T17" b="T18"/>
              <a:pathLst>
                <a:path w="53" h="56">
                  <a:moveTo>
                    <a:pt x="12" y="0"/>
                  </a:moveTo>
                  <a:lnTo>
                    <a:pt x="52" y="55"/>
                  </a:lnTo>
                  <a:lnTo>
                    <a:pt x="0" y="54"/>
                  </a:lnTo>
                  <a:lnTo>
                    <a:pt x="1" y="0"/>
                  </a:lnTo>
                  <a:lnTo>
                    <a:pt x="12"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72" name="Freeform 104"/>
            <p:cNvSpPr>
              <a:spLocks/>
            </p:cNvSpPr>
            <p:nvPr/>
          </p:nvSpPr>
          <p:spPr bwMode="auto">
            <a:xfrm>
              <a:off x="1423" y="2665"/>
              <a:ext cx="37" cy="56"/>
            </a:xfrm>
            <a:custGeom>
              <a:avLst/>
              <a:gdLst>
                <a:gd name="T0" fmla="*/ 24 w 37"/>
                <a:gd name="T1" fmla="*/ 0 h 56"/>
                <a:gd name="T2" fmla="*/ 36 w 37"/>
                <a:gd name="T3" fmla="*/ 55 h 56"/>
                <a:gd name="T4" fmla="*/ 0 w 37"/>
                <a:gd name="T5" fmla="*/ 54 h 56"/>
                <a:gd name="T6" fmla="*/ 7 w 37"/>
                <a:gd name="T7" fmla="*/ 0 h 56"/>
                <a:gd name="T8" fmla="*/ 24 w 37"/>
                <a:gd name="T9" fmla="*/ 0 h 56"/>
                <a:gd name="T10" fmla="*/ 0 60000 65536"/>
                <a:gd name="T11" fmla="*/ 0 60000 65536"/>
                <a:gd name="T12" fmla="*/ 0 60000 65536"/>
                <a:gd name="T13" fmla="*/ 0 60000 65536"/>
                <a:gd name="T14" fmla="*/ 0 60000 65536"/>
                <a:gd name="T15" fmla="*/ 0 w 37"/>
                <a:gd name="T16" fmla="*/ 0 h 56"/>
                <a:gd name="T17" fmla="*/ 37 w 37"/>
                <a:gd name="T18" fmla="*/ 56 h 56"/>
              </a:gdLst>
              <a:ahLst/>
              <a:cxnLst>
                <a:cxn ang="T10">
                  <a:pos x="T0" y="T1"/>
                </a:cxn>
                <a:cxn ang="T11">
                  <a:pos x="T2" y="T3"/>
                </a:cxn>
                <a:cxn ang="T12">
                  <a:pos x="T4" y="T5"/>
                </a:cxn>
                <a:cxn ang="T13">
                  <a:pos x="T6" y="T7"/>
                </a:cxn>
                <a:cxn ang="T14">
                  <a:pos x="T8" y="T9"/>
                </a:cxn>
              </a:cxnLst>
              <a:rect l="T15" t="T16" r="T17" b="T18"/>
              <a:pathLst>
                <a:path w="37" h="56">
                  <a:moveTo>
                    <a:pt x="24" y="0"/>
                  </a:moveTo>
                  <a:lnTo>
                    <a:pt x="36" y="55"/>
                  </a:lnTo>
                  <a:lnTo>
                    <a:pt x="0" y="54"/>
                  </a:lnTo>
                  <a:lnTo>
                    <a:pt x="7" y="0"/>
                  </a:lnTo>
                  <a:lnTo>
                    <a:pt x="24"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73" name="Freeform 105"/>
            <p:cNvSpPr>
              <a:spLocks/>
            </p:cNvSpPr>
            <p:nvPr/>
          </p:nvSpPr>
          <p:spPr bwMode="auto">
            <a:xfrm>
              <a:off x="1367" y="2663"/>
              <a:ext cx="36" cy="56"/>
            </a:xfrm>
            <a:custGeom>
              <a:avLst/>
              <a:gdLst>
                <a:gd name="T0" fmla="*/ 23 w 36"/>
                <a:gd name="T1" fmla="*/ 0 h 56"/>
                <a:gd name="T2" fmla="*/ 35 w 36"/>
                <a:gd name="T3" fmla="*/ 55 h 56"/>
                <a:gd name="T4" fmla="*/ 0 w 36"/>
                <a:gd name="T5" fmla="*/ 54 h 56"/>
                <a:gd name="T6" fmla="*/ 7 w 36"/>
                <a:gd name="T7" fmla="*/ 0 h 56"/>
                <a:gd name="T8" fmla="*/ 23 w 36"/>
                <a:gd name="T9" fmla="*/ 0 h 56"/>
                <a:gd name="T10" fmla="*/ 0 60000 65536"/>
                <a:gd name="T11" fmla="*/ 0 60000 65536"/>
                <a:gd name="T12" fmla="*/ 0 60000 65536"/>
                <a:gd name="T13" fmla="*/ 0 60000 65536"/>
                <a:gd name="T14" fmla="*/ 0 60000 65536"/>
                <a:gd name="T15" fmla="*/ 0 w 36"/>
                <a:gd name="T16" fmla="*/ 0 h 56"/>
                <a:gd name="T17" fmla="*/ 36 w 36"/>
                <a:gd name="T18" fmla="*/ 56 h 56"/>
              </a:gdLst>
              <a:ahLst/>
              <a:cxnLst>
                <a:cxn ang="T10">
                  <a:pos x="T0" y="T1"/>
                </a:cxn>
                <a:cxn ang="T11">
                  <a:pos x="T2" y="T3"/>
                </a:cxn>
                <a:cxn ang="T12">
                  <a:pos x="T4" y="T5"/>
                </a:cxn>
                <a:cxn ang="T13">
                  <a:pos x="T6" y="T7"/>
                </a:cxn>
                <a:cxn ang="T14">
                  <a:pos x="T8" y="T9"/>
                </a:cxn>
              </a:cxnLst>
              <a:rect l="T15" t="T16" r="T17" b="T18"/>
              <a:pathLst>
                <a:path w="36" h="56">
                  <a:moveTo>
                    <a:pt x="23" y="0"/>
                  </a:moveTo>
                  <a:lnTo>
                    <a:pt x="35" y="55"/>
                  </a:lnTo>
                  <a:lnTo>
                    <a:pt x="0" y="54"/>
                  </a:lnTo>
                  <a:lnTo>
                    <a:pt x="7" y="0"/>
                  </a:lnTo>
                  <a:lnTo>
                    <a:pt x="23"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74" name="Freeform 106"/>
            <p:cNvSpPr>
              <a:spLocks/>
            </p:cNvSpPr>
            <p:nvPr/>
          </p:nvSpPr>
          <p:spPr bwMode="auto">
            <a:xfrm>
              <a:off x="2185" y="2459"/>
              <a:ext cx="146" cy="23"/>
            </a:xfrm>
            <a:custGeom>
              <a:avLst/>
              <a:gdLst>
                <a:gd name="T0" fmla="*/ 5 w 146"/>
                <a:gd name="T1" fmla="*/ 0 h 23"/>
                <a:gd name="T2" fmla="*/ 0 w 146"/>
                <a:gd name="T3" fmla="*/ 15 h 23"/>
                <a:gd name="T4" fmla="*/ 141 w 146"/>
                <a:gd name="T5" fmla="*/ 22 h 23"/>
                <a:gd name="T6" fmla="*/ 145 w 146"/>
                <a:gd name="T7" fmla="*/ 4 h 23"/>
                <a:gd name="T8" fmla="*/ 5 w 146"/>
                <a:gd name="T9" fmla="*/ 0 h 23"/>
                <a:gd name="T10" fmla="*/ 0 60000 65536"/>
                <a:gd name="T11" fmla="*/ 0 60000 65536"/>
                <a:gd name="T12" fmla="*/ 0 60000 65536"/>
                <a:gd name="T13" fmla="*/ 0 60000 65536"/>
                <a:gd name="T14" fmla="*/ 0 60000 65536"/>
                <a:gd name="T15" fmla="*/ 0 w 146"/>
                <a:gd name="T16" fmla="*/ 0 h 23"/>
                <a:gd name="T17" fmla="*/ 146 w 146"/>
                <a:gd name="T18" fmla="*/ 23 h 23"/>
              </a:gdLst>
              <a:ahLst/>
              <a:cxnLst>
                <a:cxn ang="T10">
                  <a:pos x="T0" y="T1"/>
                </a:cxn>
                <a:cxn ang="T11">
                  <a:pos x="T2" y="T3"/>
                </a:cxn>
                <a:cxn ang="T12">
                  <a:pos x="T4" y="T5"/>
                </a:cxn>
                <a:cxn ang="T13">
                  <a:pos x="T6" y="T7"/>
                </a:cxn>
                <a:cxn ang="T14">
                  <a:pos x="T8" y="T9"/>
                </a:cxn>
              </a:cxnLst>
              <a:rect l="T15" t="T16" r="T17" b="T18"/>
              <a:pathLst>
                <a:path w="146" h="23">
                  <a:moveTo>
                    <a:pt x="5" y="0"/>
                  </a:moveTo>
                  <a:lnTo>
                    <a:pt x="0" y="15"/>
                  </a:lnTo>
                  <a:lnTo>
                    <a:pt x="141" y="22"/>
                  </a:lnTo>
                  <a:lnTo>
                    <a:pt x="145" y="4"/>
                  </a:lnTo>
                  <a:lnTo>
                    <a:pt x="5" y="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75" name="Freeform 107"/>
            <p:cNvSpPr>
              <a:spLocks/>
            </p:cNvSpPr>
            <p:nvPr/>
          </p:nvSpPr>
          <p:spPr bwMode="auto">
            <a:xfrm>
              <a:off x="1534" y="2565"/>
              <a:ext cx="141" cy="25"/>
            </a:xfrm>
            <a:custGeom>
              <a:avLst/>
              <a:gdLst>
                <a:gd name="T0" fmla="*/ 5 w 141"/>
                <a:gd name="T1" fmla="*/ 0 h 25"/>
                <a:gd name="T2" fmla="*/ 0 w 141"/>
                <a:gd name="T3" fmla="*/ 18 h 25"/>
                <a:gd name="T4" fmla="*/ 140 w 141"/>
                <a:gd name="T5" fmla="*/ 24 h 25"/>
                <a:gd name="T6" fmla="*/ 140 w 141"/>
                <a:gd name="T7" fmla="*/ 6 h 25"/>
                <a:gd name="T8" fmla="*/ 5 w 141"/>
                <a:gd name="T9" fmla="*/ 0 h 25"/>
                <a:gd name="T10" fmla="*/ 0 60000 65536"/>
                <a:gd name="T11" fmla="*/ 0 60000 65536"/>
                <a:gd name="T12" fmla="*/ 0 60000 65536"/>
                <a:gd name="T13" fmla="*/ 0 60000 65536"/>
                <a:gd name="T14" fmla="*/ 0 60000 65536"/>
                <a:gd name="T15" fmla="*/ 0 w 141"/>
                <a:gd name="T16" fmla="*/ 0 h 25"/>
                <a:gd name="T17" fmla="*/ 141 w 141"/>
                <a:gd name="T18" fmla="*/ 25 h 25"/>
              </a:gdLst>
              <a:ahLst/>
              <a:cxnLst>
                <a:cxn ang="T10">
                  <a:pos x="T0" y="T1"/>
                </a:cxn>
                <a:cxn ang="T11">
                  <a:pos x="T2" y="T3"/>
                </a:cxn>
                <a:cxn ang="T12">
                  <a:pos x="T4" y="T5"/>
                </a:cxn>
                <a:cxn ang="T13">
                  <a:pos x="T6" y="T7"/>
                </a:cxn>
                <a:cxn ang="T14">
                  <a:pos x="T8" y="T9"/>
                </a:cxn>
              </a:cxnLst>
              <a:rect l="T15" t="T16" r="T17" b="T18"/>
              <a:pathLst>
                <a:path w="141" h="25">
                  <a:moveTo>
                    <a:pt x="5" y="0"/>
                  </a:moveTo>
                  <a:lnTo>
                    <a:pt x="0" y="18"/>
                  </a:lnTo>
                  <a:lnTo>
                    <a:pt x="140" y="24"/>
                  </a:lnTo>
                  <a:lnTo>
                    <a:pt x="140" y="6"/>
                  </a:lnTo>
                  <a:lnTo>
                    <a:pt x="5" y="0"/>
                  </a:lnTo>
                </a:path>
              </a:pathLst>
            </a:custGeom>
            <a:solidFill>
              <a:srgbClr val="FFFFCC"/>
            </a:solidFill>
            <a:ln w="12700" cap="rnd" cmpd="sng">
              <a:noFill/>
              <a:prstDash val="solid"/>
              <a:round/>
              <a:headEnd type="none" w="med" len="med"/>
              <a:tailEnd type="none" w="med" len="med"/>
            </a:ln>
          </p:spPr>
          <p:txBody>
            <a:bodyPr/>
            <a:lstStyle/>
            <a:p>
              <a:endParaRPr lang="en-US" dirty="0"/>
            </a:p>
          </p:txBody>
        </p:sp>
      </p:grpSp>
      <p:sp>
        <p:nvSpPr>
          <p:cNvPr id="5163" name="Rectangle 109"/>
          <p:cNvSpPr>
            <a:spLocks noChangeArrowheads="1"/>
          </p:cNvSpPr>
          <p:nvPr/>
        </p:nvSpPr>
        <p:spPr bwMode="auto">
          <a:xfrm>
            <a:off x="4094163" y="2424113"/>
            <a:ext cx="539750" cy="390525"/>
          </a:xfrm>
          <a:prstGeom prst="rect">
            <a:avLst/>
          </a:prstGeom>
          <a:solidFill>
            <a:schemeClr val="bg1"/>
          </a:solidFill>
          <a:ln w="12700">
            <a:noFill/>
            <a:miter lim="800000"/>
            <a:headEnd/>
            <a:tailEnd/>
          </a:ln>
        </p:spPr>
        <p:txBody>
          <a:bodyPr wrap="none" anchor="ctr"/>
          <a:lstStyle/>
          <a:p>
            <a:endParaRPr lang="en-US" dirty="0"/>
          </a:p>
        </p:txBody>
      </p:sp>
      <p:sp>
        <p:nvSpPr>
          <p:cNvPr id="5164" name="Freeform 110"/>
          <p:cNvSpPr>
            <a:spLocks/>
          </p:cNvSpPr>
          <p:nvPr/>
        </p:nvSpPr>
        <p:spPr bwMode="auto">
          <a:xfrm>
            <a:off x="4405313" y="2424113"/>
            <a:ext cx="269875" cy="1166812"/>
          </a:xfrm>
          <a:custGeom>
            <a:avLst/>
            <a:gdLst>
              <a:gd name="T0" fmla="*/ 0 w 140"/>
              <a:gd name="T1" fmla="*/ 0 h 1058"/>
              <a:gd name="T2" fmla="*/ 0 w 140"/>
              <a:gd name="T3" fmla="*/ 2147483647 h 1058"/>
              <a:gd name="T4" fmla="*/ 2147483647 w 140"/>
              <a:gd name="T5" fmla="*/ 2147483647 h 1058"/>
              <a:gd name="T6" fmla="*/ 2147483647 w 140"/>
              <a:gd name="T7" fmla="*/ 2147483647 h 1058"/>
              <a:gd name="T8" fmla="*/ 2147483647 w 140"/>
              <a:gd name="T9" fmla="*/ 2147483647 h 1058"/>
              <a:gd name="T10" fmla="*/ 2147483647 w 140"/>
              <a:gd name="T11" fmla="*/ 2147483647 h 1058"/>
              <a:gd name="T12" fmla="*/ 2147483647 w 140"/>
              <a:gd name="T13" fmla="*/ 0 h 1058"/>
              <a:gd name="T14" fmla="*/ 0 60000 65536"/>
              <a:gd name="T15" fmla="*/ 0 60000 65536"/>
              <a:gd name="T16" fmla="*/ 0 60000 65536"/>
              <a:gd name="T17" fmla="*/ 0 60000 65536"/>
              <a:gd name="T18" fmla="*/ 0 60000 65536"/>
              <a:gd name="T19" fmla="*/ 0 60000 65536"/>
              <a:gd name="T20" fmla="*/ 0 60000 65536"/>
              <a:gd name="T21" fmla="*/ 0 w 140"/>
              <a:gd name="T22" fmla="*/ 0 h 1058"/>
              <a:gd name="T23" fmla="*/ 140 w 140"/>
              <a:gd name="T24" fmla="*/ 1058 h 10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0" h="1058">
                <a:moveTo>
                  <a:pt x="0" y="0"/>
                </a:moveTo>
                <a:lnTo>
                  <a:pt x="0" y="1057"/>
                </a:lnTo>
                <a:lnTo>
                  <a:pt x="46" y="1057"/>
                </a:lnTo>
                <a:lnTo>
                  <a:pt x="92" y="1057"/>
                </a:lnTo>
                <a:lnTo>
                  <a:pt x="139" y="1057"/>
                </a:lnTo>
                <a:lnTo>
                  <a:pt x="139" y="975"/>
                </a:lnTo>
                <a:lnTo>
                  <a:pt x="139" y="0"/>
                </a:lnTo>
              </a:path>
            </a:pathLst>
          </a:custGeom>
          <a:solidFill>
            <a:srgbClr val="C63A56"/>
          </a:solidFill>
          <a:ln w="12700" cap="rnd" cmpd="sng">
            <a:noFill/>
            <a:prstDash val="solid"/>
            <a:round/>
            <a:headEnd type="none" w="med" len="med"/>
            <a:tailEnd type="none" w="med" len="med"/>
          </a:ln>
        </p:spPr>
        <p:txBody>
          <a:bodyPr/>
          <a:lstStyle/>
          <a:p>
            <a:endParaRPr lang="en-US" dirty="0"/>
          </a:p>
        </p:txBody>
      </p:sp>
      <p:sp>
        <p:nvSpPr>
          <p:cNvPr id="5165" name="Rectangle 111"/>
          <p:cNvSpPr>
            <a:spLocks noChangeArrowheads="1"/>
          </p:cNvSpPr>
          <p:nvPr/>
        </p:nvSpPr>
        <p:spPr bwMode="auto">
          <a:xfrm>
            <a:off x="5264150" y="3240088"/>
            <a:ext cx="547688" cy="263525"/>
          </a:xfrm>
          <a:prstGeom prst="rect">
            <a:avLst/>
          </a:prstGeom>
          <a:noFill/>
          <a:ln w="12700">
            <a:noFill/>
            <a:miter lim="800000"/>
            <a:headEnd/>
            <a:tailEnd/>
          </a:ln>
        </p:spPr>
        <p:txBody>
          <a:bodyPr wrap="none" lIns="77491" tIns="39476" rIns="77491" bIns="39476">
            <a:spAutoFit/>
          </a:bodyPr>
          <a:lstStyle/>
          <a:p>
            <a:pPr defTabSz="704850"/>
            <a:r>
              <a:rPr lang="en-US" sz="1200" b="1" dirty="0">
                <a:solidFill>
                  <a:schemeClr val="bg1"/>
                </a:solidFill>
              </a:rPr>
              <a:t>100%</a:t>
            </a:r>
          </a:p>
        </p:txBody>
      </p:sp>
      <p:sp>
        <p:nvSpPr>
          <p:cNvPr id="5166" name="Rectangle 112"/>
          <p:cNvSpPr>
            <a:spLocks noChangeArrowheads="1"/>
          </p:cNvSpPr>
          <p:nvPr/>
        </p:nvSpPr>
        <p:spPr bwMode="auto">
          <a:xfrm rot="5400000">
            <a:off x="4298951" y="3114675"/>
            <a:ext cx="463550" cy="263525"/>
          </a:xfrm>
          <a:prstGeom prst="rect">
            <a:avLst/>
          </a:prstGeom>
          <a:noFill/>
          <a:ln w="12700">
            <a:noFill/>
            <a:miter lim="800000"/>
            <a:headEnd/>
            <a:tailEnd/>
          </a:ln>
        </p:spPr>
        <p:txBody>
          <a:bodyPr wrap="none" lIns="77491" tIns="39476" rIns="77491" bIns="39476">
            <a:spAutoFit/>
          </a:bodyPr>
          <a:lstStyle/>
          <a:p>
            <a:pPr defTabSz="704850"/>
            <a:r>
              <a:rPr lang="en-US" sz="1200" b="1" dirty="0">
                <a:solidFill>
                  <a:schemeClr val="bg1"/>
                </a:solidFill>
              </a:rPr>
              <a:t>50%</a:t>
            </a:r>
          </a:p>
        </p:txBody>
      </p:sp>
      <p:sp>
        <p:nvSpPr>
          <p:cNvPr id="5167" name="Rectangle 113"/>
          <p:cNvSpPr>
            <a:spLocks noChangeArrowheads="1"/>
          </p:cNvSpPr>
          <p:nvPr/>
        </p:nvSpPr>
        <p:spPr bwMode="auto">
          <a:xfrm>
            <a:off x="4953000" y="4267200"/>
            <a:ext cx="2028825" cy="407988"/>
          </a:xfrm>
          <a:prstGeom prst="rect">
            <a:avLst/>
          </a:prstGeom>
          <a:gradFill rotWithShape="0">
            <a:gsLst>
              <a:gs pos="0">
                <a:srgbClr val="4C70B7"/>
              </a:gs>
              <a:gs pos="100000">
                <a:srgbClr val="003399"/>
              </a:gs>
            </a:gsLst>
            <a:lin ang="5400000" scaled="1"/>
          </a:gradFill>
          <a:ln w="12700">
            <a:solidFill>
              <a:schemeClr val="tx1"/>
            </a:solidFill>
            <a:miter lim="800000"/>
            <a:headEnd/>
            <a:tailEnd/>
          </a:ln>
        </p:spPr>
        <p:txBody>
          <a:bodyPr wrap="none" anchor="ctr"/>
          <a:lstStyle/>
          <a:p>
            <a:endParaRPr lang="en-US" dirty="0"/>
          </a:p>
        </p:txBody>
      </p:sp>
      <p:sp>
        <p:nvSpPr>
          <p:cNvPr id="4210" name="Rectangle 114"/>
          <p:cNvSpPr>
            <a:spLocks noChangeArrowheads="1"/>
          </p:cNvSpPr>
          <p:nvPr/>
        </p:nvSpPr>
        <p:spPr bwMode="auto">
          <a:xfrm>
            <a:off x="4953000" y="4267200"/>
            <a:ext cx="2173287" cy="419100"/>
          </a:xfrm>
          <a:prstGeom prst="rect">
            <a:avLst/>
          </a:prstGeom>
          <a:noFill/>
          <a:ln w="12700">
            <a:noFill/>
            <a:miter lim="800000"/>
            <a:headEnd/>
            <a:tailEnd/>
          </a:ln>
          <a:effectLst/>
        </p:spPr>
        <p:txBody>
          <a:bodyPr lIns="77491" tIns="39476" rIns="77491" bIns="39476">
            <a:spAutoFit/>
          </a:bodyPr>
          <a:lstStyle/>
          <a:p>
            <a:pPr algn="ctr" defTabSz="704850">
              <a:defRPr/>
            </a:pPr>
            <a:r>
              <a:rPr lang="en-US" sz="1100" b="1" dirty="0">
                <a:solidFill>
                  <a:srgbClr val="FFFF00"/>
                </a:solidFill>
                <a:effectLst>
                  <a:outerShdw blurRad="38100" dist="38100" dir="2700000" algn="tl">
                    <a:srgbClr val="C0C0C0"/>
                  </a:outerShdw>
                </a:effectLst>
                <a:latin typeface="Arial" charset="0"/>
                <a:cs typeface="Arial" charset="0"/>
              </a:rPr>
              <a:t>Controlled by Foundation Trustees</a:t>
            </a:r>
          </a:p>
        </p:txBody>
      </p:sp>
      <p:sp>
        <p:nvSpPr>
          <p:cNvPr id="5169" name="Rectangle 115"/>
          <p:cNvSpPr>
            <a:spLocks noChangeArrowheads="1"/>
          </p:cNvSpPr>
          <p:nvPr/>
        </p:nvSpPr>
        <p:spPr bwMode="auto">
          <a:xfrm>
            <a:off x="152400" y="3962400"/>
            <a:ext cx="2508250" cy="217488"/>
          </a:xfrm>
          <a:prstGeom prst="rect">
            <a:avLst/>
          </a:prstGeom>
          <a:gradFill rotWithShape="0">
            <a:gsLst>
              <a:gs pos="0">
                <a:srgbClr val="4C70B7"/>
              </a:gs>
              <a:gs pos="100000">
                <a:srgbClr val="003399"/>
              </a:gs>
            </a:gsLst>
            <a:lin ang="5400000" scaled="1"/>
          </a:gradFill>
          <a:ln w="12700">
            <a:solidFill>
              <a:schemeClr val="tx1"/>
            </a:solidFill>
            <a:miter lim="800000"/>
            <a:headEnd/>
            <a:tailEnd/>
          </a:ln>
        </p:spPr>
        <p:txBody>
          <a:bodyPr wrap="none" anchor="ctr"/>
          <a:lstStyle/>
          <a:p>
            <a:endParaRPr lang="en-US" dirty="0"/>
          </a:p>
        </p:txBody>
      </p:sp>
      <p:sp>
        <p:nvSpPr>
          <p:cNvPr id="4212" name="Rectangle 116"/>
          <p:cNvSpPr>
            <a:spLocks noChangeArrowheads="1"/>
          </p:cNvSpPr>
          <p:nvPr/>
        </p:nvSpPr>
        <p:spPr bwMode="auto">
          <a:xfrm>
            <a:off x="0" y="3962400"/>
            <a:ext cx="2201863" cy="387500"/>
          </a:xfrm>
          <a:prstGeom prst="rect">
            <a:avLst/>
          </a:prstGeom>
          <a:noFill/>
          <a:ln w="12700">
            <a:noFill/>
            <a:miter lim="800000"/>
            <a:headEnd/>
            <a:tailEnd/>
          </a:ln>
          <a:effectLst/>
        </p:spPr>
        <p:txBody>
          <a:bodyPr wrap="square" lIns="77491" tIns="39476" rIns="77491" bIns="39476">
            <a:spAutoFit/>
          </a:bodyPr>
          <a:lstStyle/>
          <a:p>
            <a:pPr algn="ctr" defTabSz="704850">
              <a:defRPr/>
            </a:pPr>
            <a:r>
              <a:rPr lang="en-US" sz="1100" b="1" dirty="0">
                <a:solidFill>
                  <a:srgbClr val="FFFF00"/>
                </a:solidFill>
                <a:effectLst>
                  <a:outerShdw blurRad="38100" dist="38100" dir="2700000" algn="tl">
                    <a:srgbClr val="C0C0C0"/>
                  </a:outerShdw>
                </a:effectLst>
                <a:latin typeface="Arial" charset="0"/>
                <a:cs typeface="Arial" charset="0"/>
              </a:rPr>
              <a:t>Controlled by  District</a:t>
            </a:r>
            <a:endParaRPr lang="en-US" sz="800" b="1" dirty="0">
              <a:solidFill>
                <a:srgbClr val="FFFF00"/>
              </a:solidFill>
              <a:latin typeface="Arial" charset="0"/>
              <a:cs typeface="Arial" charset="0"/>
            </a:endParaRPr>
          </a:p>
          <a:p>
            <a:pPr algn="ctr" defTabSz="704850">
              <a:defRPr/>
            </a:pPr>
            <a:endParaRPr lang="en-US" sz="900" b="1" dirty="0">
              <a:solidFill>
                <a:srgbClr val="FFFF00"/>
              </a:solidFill>
              <a:latin typeface="Arial" charset="0"/>
              <a:cs typeface="Arial" charset="0"/>
            </a:endParaRPr>
          </a:p>
        </p:txBody>
      </p:sp>
      <p:sp>
        <p:nvSpPr>
          <p:cNvPr id="4213" name="Rectangle 117"/>
          <p:cNvSpPr>
            <a:spLocks noChangeArrowheads="1"/>
          </p:cNvSpPr>
          <p:nvPr/>
        </p:nvSpPr>
        <p:spPr bwMode="auto">
          <a:xfrm>
            <a:off x="6502400" y="1023938"/>
            <a:ext cx="2601913" cy="2065337"/>
          </a:xfrm>
          <a:prstGeom prst="rect">
            <a:avLst/>
          </a:prstGeom>
          <a:noFill/>
          <a:ln w="12700">
            <a:noFill/>
            <a:miter lim="800000"/>
            <a:headEnd/>
            <a:tailEnd/>
          </a:ln>
          <a:effectLst/>
        </p:spPr>
        <p:txBody>
          <a:bodyPr lIns="77491" tIns="39476" rIns="77491" bIns="39476">
            <a:spAutoFit/>
          </a:bodyPr>
          <a:lstStyle/>
          <a:p>
            <a:pPr defTabSz="704850">
              <a:defRPr/>
            </a:pPr>
            <a:r>
              <a:rPr lang="en-US" sz="1200" b="1" dirty="0">
                <a:solidFill>
                  <a:srgbClr val="003399"/>
                </a:solidFill>
                <a:effectLst>
                  <a:outerShdw blurRad="38100" dist="38100" dir="2700000" algn="tl">
                    <a:srgbClr val="C0C0C0"/>
                  </a:outerShdw>
                </a:effectLst>
                <a:latin typeface="Arial" charset="0"/>
                <a:cs typeface="Arial" charset="0"/>
              </a:rPr>
              <a:t>Endowment Fund</a:t>
            </a:r>
          </a:p>
          <a:p>
            <a:pPr defTabSz="704850">
              <a:defRPr/>
            </a:pPr>
            <a:r>
              <a:rPr lang="en-US" sz="900" b="1" dirty="0">
                <a:latin typeface="Arial" charset="0"/>
                <a:cs typeface="Arial" charset="0"/>
              </a:rPr>
              <a:t>•Only EARNINGS are spent</a:t>
            </a:r>
          </a:p>
          <a:p>
            <a:pPr defTabSz="704850">
              <a:defRPr/>
            </a:pPr>
            <a:r>
              <a:rPr lang="en-US" sz="900" b="1" dirty="0">
                <a:latin typeface="Arial" charset="0"/>
                <a:cs typeface="Arial" charset="0"/>
              </a:rPr>
              <a:t>•Target of $1Billion by 2025</a:t>
            </a:r>
          </a:p>
          <a:p>
            <a:pPr defTabSz="704850">
              <a:defRPr/>
            </a:pPr>
            <a:r>
              <a:rPr lang="en-US" sz="900" b="1" dirty="0">
                <a:latin typeface="Arial" charset="0"/>
                <a:cs typeface="Arial" charset="0"/>
              </a:rPr>
              <a:t>Benefactor credit.($1,000 or more commitment &amp; outright)</a:t>
            </a:r>
            <a:r>
              <a:rPr lang="en-US" sz="900" b="1" dirty="0">
                <a:solidFill>
                  <a:srgbClr val="33CC33"/>
                </a:solidFill>
                <a:latin typeface="Arial" charset="0"/>
                <a:cs typeface="Arial" charset="0"/>
              </a:rPr>
              <a:t>*</a:t>
            </a:r>
          </a:p>
          <a:p>
            <a:pPr defTabSz="704850">
              <a:defRPr/>
            </a:pPr>
            <a:r>
              <a:rPr lang="en-US" sz="900" dirty="0">
                <a:solidFill>
                  <a:srgbClr val="006600"/>
                </a:solidFill>
                <a:latin typeface="Arial" charset="0"/>
                <a:cs typeface="Arial" charset="0"/>
              </a:rPr>
              <a:t>(Do  not get Paul Harris Fellow credit.)</a:t>
            </a:r>
          </a:p>
          <a:p>
            <a:pPr defTabSz="704850">
              <a:defRPr/>
            </a:pPr>
            <a:r>
              <a:rPr lang="en-US" sz="900" b="1" dirty="0">
                <a:latin typeface="Arial" charset="0"/>
                <a:cs typeface="Arial" charset="0"/>
              </a:rPr>
              <a:t>•Irrevocable Life Insurance Gifts</a:t>
            </a:r>
          </a:p>
          <a:p>
            <a:pPr defTabSz="704850">
              <a:defRPr/>
            </a:pPr>
            <a:r>
              <a:rPr lang="en-US" sz="900" b="1" dirty="0">
                <a:latin typeface="Arial" charset="0"/>
                <a:cs typeface="Arial" charset="0"/>
              </a:rPr>
              <a:t>•Bequest Society (Commitment of $10,000 or more)</a:t>
            </a:r>
          </a:p>
          <a:p>
            <a:pPr defTabSz="704850">
              <a:defRPr/>
            </a:pPr>
            <a:r>
              <a:rPr lang="en-US" sz="900" b="1" dirty="0">
                <a:latin typeface="Arial" charset="0"/>
                <a:cs typeface="Arial" charset="0"/>
              </a:rPr>
              <a:t>Life Income Agreements</a:t>
            </a:r>
          </a:p>
          <a:p>
            <a:pPr defTabSz="704850">
              <a:defRPr/>
            </a:pPr>
            <a:r>
              <a:rPr lang="en-US" sz="900" b="1" dirty="0">
                <a:solidFill>
                  <a:srgbClr val="FF0000"/>
                </a:solidFill>
                <a:latin typeface="Arial" charset="0"/>
                <a:cs typeface="Arial" charset="0"/>
              </a:rPr>
              <a:t>•50% of permanent fund </a:t>
            </a:r>
          </a:p>
          <a:p>
            <a:pPr defTabSz="704850">
              <a:defRPr/>
            </a:pPr>
            <a:r>
              <a:rPr lang="en-US" sz="900" b="1" dirty="0">
                <a:solidFill>
                  <a:srgbClr val="FF0000"/>
                </a:solidFill>
                <a:latin typeface="Arial" charset="0"/>
                <a:cs typeface="Arial" charset="0"/>
              </a:rPr>
              <a:t>  earnings are credited to the </a:t>
            </a:r>
          </a:p>
          <a:p>
            <a:pPr defTabSz="704850">
              <a:defRPr/>
            </a:pPr>
            <a:r>
              <a:rPr lang="en-US" sz="900" b="1" dirty="0">
                <a:solidFill>
                  <a:srgbClr val="FF0000"/>
                </a:solidFill>
                <a:latin typeface="Arial" charset="0"/>
                <a:cs typeface="Arial" charset="0"/>
              </a:rPr>
              <a:t>  DDF </a:t>
            </a:r>
            <a:r>
              <a:rPr lang="en-US" sz="900" b="1" u="sng" dirty="0">
                <a:solidFill>
                  <a:srgbClr val="FF0000"/>
                </a:solidFill>
                <a:latin typeface="Arial" charset="0"/>
                <a:cs typeface="Arial" charset="0"/>
              </a:rPr>
              <a:t>only</a:t>
            </a:r>
            <a:r>
              <a:rPr lang="en-US" sz="900" b="1" dirty="0">
                <a:solidFill>
                  <a:srgbClr val="FF0000"/>
                </a:solidFill>
                <a:latin typeface="Arial" charset="0"/>
                <a:cs typeface="Arial" charset="0"/>
              </a:rPr>
              <a:t> if requested at the time    the donation is made.</a:t>
            </a:r>
            <a:endParaRPr lang="en-US" b="1" dirty="0">
              <a:solidFill>
                <a:srgbClr val="FF0000"/>
              </a:solidFill>
              <a:latin typeface="Arial" charset="0"/>
              <a:cs typeface="Arial" charset="0"/>
            </a:endParaRPr>
          </a:p>
        </p:txBody>
      </p:sp>
      <p:sp>
        <p:nvSpPr>
          <p:cNvPr id="4214" name="Rectangle 118"/>
          <p:cNvSpPr>
            <a:spLocks noChangeArrowheads="1"/>
          </p:cNvSpPr>
          <p:nvPr/>
        </p:nvSpPr>
        <p:spPr bwMode="auto">
          <a:xfrm>
            <a:off x="101600" y="4400550"/>
            <a:ext cx="3149600" cy="2018715"/>
          </a:xfrm>
          <a:prstGeom prst="rect">
            <a:avLst/>
          </a:prstGeom>
          <a:noFill/>
          <a:ln w="12700">
            <a:noFill/>
            <a:miter lim="800000"/>
            <a:headEnd/>
            <a:tailEnd/>
          </a:ln>
          <a:effectLst/>
        </p:spPr>
        <p:txBody>
          <a:bodyPr lIns="77491" tIns="39476" rIns="77491" bIns="39476">
            <a:spAutoFit/>
          </a:bodyPr>
          <a:lstStyle/>
          <a:p>
            <a:pPr algn="ctr" defTabSz="704850">
              <a:defRPr/>
            </a:pPr>
            <a:r>
              <a:rPr lang="en-US" sz="900" b="1" u="sng" dirty="0">
                <a:solidFill>
                  <a:srgbClr val="FF0000"/>
                </a:solidFill>
                <a:effectLst>
                  <a:outerShdw blurRad="38100" dist="38100" dir="2700000" algn="tl">
                    <a:srgbClr val="C0C0C0"/>
                  </a:outerShdw>
                </a:effectLst>
                <a:latin typeface="Arial" charset="0"/>
                <a:cs typeface="Arial" charset="0"/>
              </a:rPr>
              <a:t>SHARE - DISTRICT DESIGNATED FUNDS (DDF)  OPTIONS</a:t>
            </a:r>
          </a:p>
          <a:p>
            <a:pPr defTabSz="704850">
              <a:buClr>
                <a:srgbClr val="33CC33"/>
              </a:buClr>
              <a:buFont typeface="Wingdings" pitchFamily="2" charset="2"/>
              <a:buChar char="n"/>
              <a:defRPr/>
            </a:pPr>
            <a:r>
              <a:rPr lang="en-US" sz="900" b="1" u="sng" dirty="0">
                <a:solidFill>
                  <a:srgbClr val="7030A0"/>
                </a:solidFill>
                <a:latin typeface="Arial" charset="0"/>
                <a:cs typeface="Arial" charset="0"/>
              </a:rPr>
              <a:t>District Block Grant</a:t>
            </a:r>
          </a:p>
          <a:p>
            <a:pPr defTabSz="704850">
              <a:buClr>
                <a:srgbClr val="33CC33"/>
              </a:buClr>
              <a:buFont typeface="Wingdings" pitchFamily="2" charset="2"/>
              <a:buChar char="n"/>
              <a:defRPr/>
            </a:pPr>
            <a:r>
              <a:rPr lang="en-US" sz="900" b="1" dirty="0">
                <a:latin typeface="Arial" charset="0"/>
                <a:cs typeface="Arial" charset="0"/>
              </a:rPr>
              <a:t>District Community Grants</a:t>
            </a:r>
          </a:p>
          <a:p>
            <a:pPr defTabSz="704850">
              <a:buClr>
                <a:srgbClr val="33CC33"/>
              </a:buClr>
              <a:buFont typeface="Wingdings" pitchFamily="2" charset="2"/>
              <a:buChar char="n"/>
              <a:defRPr/>
            </a:pPr>
            <a:r>
              <a:rPr lang="en-US" sz="900" b="1" dirty="0">
                <a:latin typeface="Arial" charset="0"/>
                <a:cs typeface="Arial" charset="0"/>
              </a:rPr>
              <a:t>District funded Scholarships</a:t>
            </a:r>
          </a:p>
          <a:p>
            <a:pPr defTabSz="704850">
              <a:buClr>
                <a:srgbClr val="33CC33"/>
              </a:buClr>
              <a:buFont typeface="Wingdings" pitchFamily="2" charset="2"/>
              <a:buChar char="n"/>
              <a:defRPr/>
            </a:pPr>
            <a:r>
              <a:rPr lang="en-US" sz="900" b="1" dirty="0">
                <a:latin typeface="Arial" charset="0"/>
                <a:cs typeface="Arial" charset="0"/>
              </a:rPr>
              <a:t>District VTT</a:t>
            </a:r>
          </a:p>
          <a:p>
            <a:pPr defTabSz="704850">
              <a:buClr>
                <a:srgbClr val="33CC33"/>
              </a:buClr>
              <a:defRPr/>
            </a:pPr>
            <a:endParaRPr lang="en-US" sz="900" b="1" dirty="0">
              <a:latin typeface="Arial" charset="0"/>
              <a:cs typeface="Arial" charset="0"/>
            </a:endParaRPr>
          </a:p>
          <a:p>
            <a:pPr defTabSz="704850">
              <a:buClr>
                <a:srgbClr val="33CC33"/>
              </a:buClr>
              <a:buFont typeface="Wingdings" pitchFamily="2" charset="2"/>
              <a:buChar char="n"/>
              <a:defRPr/>
            </a:pPr>
            <a:r>
              <a:rPr lang="en-US" sz="900" b="1" u="sng" dirty="0">
                <a:solidFill>
                  <a:srgbClr val="7030A0"/>
                </a:solidFill>
                <a:latin typeface="Arial" charset="0"/>
                <a:cs typeface="Arial" charset="0"/>
              </a:rPr>
              <a:t>Global Grants</a:t>
            </a:r>
            <a:endParaRPr lang="en-US" sz="900" b="1" dirty="0">
              <a:solidFill>
                <a:srgbClr val="7030A0"/>
              </a:solidFill>
              <a:latin typeface="Arial" charset="0"/>
              <a:cs typeface="Arial" charset="0"/>
            </a:endParaRPr>
          </a:p>
          <a:p>
            <a:pPr defTabSz="704850">
              <a:buClr>
                <a:srgbClr val="33CC33"/>
              </a:buClr>
              <a:buFont typeface="Wingdings" pitchFamily="2" charset="2"/>
              <a:buChar char="n"/>
              <a:defRPr/>
            </a:pPr>
            <a:r>
              <a:rPr lang="en-US" sz="900" b="1" dirty="0">
                <a:latin typeface="Arial" charset="0"/>
                <a:cs typeface="Arial" charset="0"/>
              </a:rPr>
              <a:t>Club and District Global Grants</a:t>
            </a:r>
          </a:p>
          <a:p>
            <a:pPr defTabSz="704850">
              <a:buClr>
                <a:srgbClr val="33CC33"/>
              </a:buClr>
              <a:buFont typeface="Wingdings" pitchFamily="2" charset="2"/>
              <a:buChar char="n"/>
              <a:defRPr/>
            </a:pPr>
            <a:r>
              <a:rPr lang="en-US" sz="900" b="1" dirty="0">
                <a:latin typeface="Arial" charset="0"/>
                <a:cs typeface="Arial" charset="0"/>
              </a:rPr>
              <a:t>Global Grant Scholarships</a:t>
            </a:r>
          </a:p>
          <a:p>
            <a:pPr defTabSz="704850">
              <a:buClr>
                <a:srgbClr val="33CC33"/>
              </a:buClr>
              <a:buFont typeface="Wingdings" pitchFamily="2" charset="2"/>
              <a:buChar char="n"/>
              <a:defRPr/>
            </a:pPr>
            <a:r>
              <a:rPr lang="en-US" sz="900" b="1" dirty="0">
                <a:latin typeface="Arial" charset="0"/>
                <a:cs typeface="Arial" charset="0"/>
              </a:rPr>
              <a:t>Global Grant VTT</a:t>
            </a:r>
          </a:p>
          <a:p>
            <a:pPr defTabSz="704850">
              <a:buClr>
                <a:srgbClr val="33CC33"/>
              </a:buClr>
              <a:buFont typeface="Wingdings" pitchFamily="2" charset="2"/>
              <a:buChar char="n"/>
              <a:defRPr/>
            </a:pPr>
            <a:endParaRPr lang="en-US" sz="900" b="1" dirty="0">
              <a:solidFill>
                <a:srgbClr val="7F0000"/>
              </a:solidFill>
              <a:latin typeface="Arial" charset="0"/>
              <a:cs typeface="Arial" charset="0"/>
            </a:endParaRPr>
          </a:p>
          <a:p>
            <a:pPr defTabSz="704850">
              <a:buClr>
                <a:srgbClr val="33CC33"/>
              </a:buClr>
              <a:buFont typeface="Wingdings" pitchFamily="2" charset="2"/>
              <a:buChar char="n"/>
              <a:defRPr/>
            </a:pPr>
            <a:r>
              <a:rPr lang="en-US" sz="900" b="1" dirty="0">
                <a:solidFill>
                  <a:srgbClr val="7F0000"/>
                </a:solidFill>
                <a:latin typeface="Arial" charset="0"/>
                <a:cs typeface="Arial" charset="0"/>
              </a:rPr>
              <a:t>Donate DDF to Rotary Peace Centers</a:t>
            </a:r>
          </a:p>
          <a:p>
            <a:pPr defTabSz="704850">
              <a:buClr>
                <a:srgbClr val="33CC33"/>
              </a:buClr>
              <a:buFont typeface="Wingdings" pitchFamily="2" charset="2"/>
              <a:buChar char="n"/>
              <a:defRPr/>
            </a:pPr>
            <a:endParaRPr lang="en-US" sz="900" b="1" dirty="0">
              <a:latin typeface="Arial" charset="0"/>
              <a:cs typeface="Arial" charset="0"/>
            </a:endParaRPr>
          </a:p>
        </p:txBody>
      </p:sp>
      <p:sp>
        <p:nvSpPr>
          <p:cNvPr id="5173" name="Freeform 119"/>
          <p:cNvSpPr>
            <a:spLocks/>
          </p:cNvSpPr>
          <p:nvPr/>
        </p:nvSpPr>
        <p:spPr bwMode="auto">
          <a:xfrm>
            <a:off x="3763963" y="2689225"/>
            <a:ext cx="649287" cy="350838"/>
          </a:xfrm>
          <a:custGeom>
            <a:avLst/>
            <a:gdLst>
              <a:gd name="T0" fmla="*/ 2147483647 w 335"/>
              <a:gd name="T1" fmla="*/ 2147483647 h 317"/>
              <a:gd name="T2" fmla="*/ 2147483647 w 335"/>
              <a:gd name="T3" fmla="*/ 2147483647 h 317"/>
              <a:gd name="T4" fmla="*/ 2147483647 w 335"/>
              <a:gd name="T5" fmla="*/ 2147483647 h 317"/>
              <a:gd name="T6" fmla="*/ 2147483647 w 335"/>
              <a:gd name="T7" fmla="*/ 2147483647 h 317"/>
              <a:gd name="T8" fmla="*/ 2147483647 w 335"/>
              <a:gd name="T9" fmla="*/ 2147483647 h 317"/>
              <a:gd name="T10" fmla="*/ 2147483647 w 335"/>
              <a:gd name="T11" fmla="*/ 2147483647 h 317"/>
              <a:gd name="T12" fmla="*/ 2147483647 w 335"/>
              <a:gd name="T13" fmla="*/ 2147483647 h 317"/>
              <a:gd name="T14" fmla="*/ 2147483647 w 335"/>
              <a:gd name="T15" fmla="*/ 2147483647 h 317"/>
              <a:gd name="T16" fmla="*/ 2147483647 w 335"/>
              <a:gd name="T17" fmla="*/ 2147483647 h 317"/>
              <a:gd name="T18" fmla="*/ 2147483647 w 335"/>
              <a:gd name="T19" fmla="*/ 2147483647 h 317"/>
              <a:gd name="T20" fmla="*/ 2147483647 w 335"/>
              <a:gd name="T21" fmla="*/ 2147483647 h 317"/>
              <a:gd name="T22" fmla="*/ 2147483647 w 335"/>
              <a:gd name="T23" fmla="*/ 2147483647 h 317"/>
              <a:gd name="T24" fmla="*/ 2147483647 w 335"/>
              <a:gd name="T25" fmla="*/ 2147483647 h 317"/>
              <a:gd name="T26" fmla="*/ 2147483647 w 335"/>
              <a:gd name="T27" fmla="*/ 0 h 317"/>
              <a:gd name="T28" fmla="*/ 2147483647 w 335"/>
              <a:gd name="T29" fmla="*/ 0 h 317"/>
              <a:gd name="T30" fmla="*/ 2147483647 w 335"/>
              <a:gd name="T31" fmla="*/ 0 h 317"/>
              <a:gd name="T32" fmla="*/ 2147483647 w 335"/>
              <a:gd name="T33" fmla="*/ 0 h 317"/>
              <a:gd name="T34" fmla="*/ 2147483647 w 335"/>
              <a:gd name="T35" fmla="*/ 2147483647 h 317"/>
              <a:gd name="T36" fmla="*/ 2147483647 w 335"/>
              <a:gd name="T37" fmla="*/ 2147483647 h 317"/>
              <a:gd name="T38" fmla="*/ 2147483647 w 335"/>
              <a:gd name="T39" fmla="*/ 2147483647 h 317"/>
              <a:gd name="T40" fmla="*/ 2147483647 w 335"/>
              <a:gd name="T41" fmla="*/ 2147483647 h 317"/>
              <a:gd name="T42" fmla="*/ 2147483647 w 335"/>
              <a:gd name="T43" fmla="*/ 2147483647 h 317"/>
              <a:gd name="T44" fmla="*/ 2147483647 w 335"/>
              <a:gd name="T45" fmla="*/ 2147483647 h 317"/>
              <a:gd name="T46" fmla="*/ 2147483647 w 335"/>
              <a:gd name="T47" fmla="*/ 2147483647 h 317"/>
              <a:gd name="T48" fmla="*/ 2147483647 w 335"/>
              <a:gd name="T49" fmla="*/ 2147483647 h 317"/>
              <a:gd name="T50" fmla="*/ 2147483647 w 335"/>
              <a:gd name="T51" fmla="*/ 2147483647 h 317"/>
              <a:gd name="T52" fmla="*/ 0 w 335"/>
              <a:gd name="T53" fmla="*/ 2147483647 h 317"/>
              <a:gd name="T54" fmla="*/ 0 w 335"/>
              <a:gd name="T55" fmla="*/ 2147483647 h 317"/>
              <a:gd name="T56" fmla="*/ 2147483647 w 335"/>
              <a:gd name="T57" fmla="*/ 2147483647 h 317"/>
              <a:gd name="T58" fmla="*/ 2147483647 w 335"/>
              <a:gd name="T59" fmla="*/ 2147483647 h 317"/>
              <a:gd name="T60" fmla="*/ 2147483647 w 335"/>
              <a:gd name="T61" fmla="*/ 2147483647 h 317"/>
              <a:gd name="T62" fmla="*/ 2147483647 w 335"/>
              <a:gd name="T63" fmla="*/ 2147483647 h 317"/>
              <a:gd name="T64" fmla="*/ 2147483647 w 335"/>
              <a:gd name="T65" fmla="*/ 2147483647 h 317"/>
              <a:gd name="T66" fmla="*/ 2147483647 w 335"/>
              <a:gd name="T67" fmla="*/ 2147483647 h 317"/>
              <a:gd name="T68" fmla="*/ 2147483647 w 335"/>
              <a:gd name="T69" fmla="*/ 2147483647 h 317"/>
              <a:gd name="T70" fmla="*/ 2147483647 w 335"/>
              <a:gd name="T71" fmla="*/ 2147483647 h 317"/>
              <a:gd name="T72" fmla="*/ 2147483647 w 335"/>
              <a:gd name="T73" fmla="*/ 2147483647 h 317"/>
              <a:gd name="T74" fmla="*/ 2147483647 w 335"/>
              <a:gd name="T75" fmla="*/ 2147483647 h 317"/>
              <a:gd name="T76" fmla="*/ 2147483647 w 335"/>
              <a:gd name="T77" fmla="*/ 2147483647 h 317"/>
              <a:gd name="T78" fmla="*/ 2147483647 w 335"/>
              <a:gd name="T79" fmla="*/ 2147483647 h 317"/>
              <a:gd name="T80" fmla="*/ 2147483647 w 335"/>
              <a:gd name="T81" fmla="*/ 2147483647 h 317"/>
              <a:gd name="T82" fmla="*/ 2147483647 w 335"/>
              <a:gd name="T83" fmla="*/ 2147483647 h 317"/>
              <a:gd name="T84" fmla="*/ 2147483647 w 335"/>
              <a:gd name="T85" fmla="*/ 2147483647 h 31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35"/>
              <a:gd name="T130" fmla="*/ 0 h 317"/>
              <a:gd name="T131" fmla="*/ 335 w 335"/>
              <a:gd name="T132" fmla="*/ 317 h 31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35" h="317">
                <a:moveTo>
                  <a:pt x="169" y="316"/>
                </a:moveTo>
                <a:lnTo>
                  <a:pt x="324" y="316"/>
                </a:lnTo>
                <a:lnTo>
                  <a:pt x="324" y="203"/>
                </a:lnTo>
                <a:lnTo>
                  <a:pt x="334" y="182"/>
                </a:lnTo>
                <a:lnTo>
                  <a:pt x="324" y="35"/>
                </a:lnTo>
                <a:lnTo>
                  <a:pt x="309" y="21"/>
                </a:lnTo>
                <a:lnTo>
                  <a:pt x="295" y="14"/>
                </a:lnTo>
                <a:lnTo>
                  <a:pt x="266" y="14"/>
                </a:lnTo>
                <a:lnTo>
                  <a:pt x="251" y="14"/>
                </a:lnTo>
                <a:lnTo>
                  <a:pt x="237" y="14"/>
                </a:lnTo>
                <a:lnTo>
                  <a:pt x="222" y="14"/>
                </a:lnTo>
                <a:lnTo>
                  <a:pt x="183" y="14"/>
                </a:lnTo>
                <a:lnTo>
                  <a:pt x="169" y="7"/>
                </a:lnTo>
                <a:lnTo>
                  <a:pt x="155" y="0"/>
                </a:lnTo>
                <a:lnTo>
                  <a:pt x="140" y="0"/>
                </a:lnTo>
                <a:lnTo>
                  <a:pt x="125" y="0"/>
                </a:lnTo>
                <a:lnTo>
                  <a:pt x="111" y="0"/>
                </a:lnTo>
                <a:lnTo>
                  <a:pt x="96" y="7"/>
                </a:lnTo>
                <a:lnTo>
                  <a:pt x="82" y="14"/>
                </a:lnTo>
                <a:lnTo>
                  <a:pt x="67" y="35"/>
                </a:lnTo>
                <a:lnTo>
                  <a:pt x="53" y="56"/>
                </a:lnTo>
                <a:lnTo>
                  <a:pt x="38" y="77"/>
                </a:lnTo>
                <a:lnTo>
                  <a:pt x="29" y="98"/>
                </a:lnTo>
                <a:lnTo>
                  <a:pt x="19" y="126"/>
                </a:lnTo>
                <a:lnTo>
                  <a:pt x="4" y="147"/>
                </a:lnTo>
                <a:lnTo>
                  <a:pt x="4" y="168"/>
                </a:lnTo>
                <a:lnTo>
                  <a:pt x="0" y="189"/>
                </a:lnTo>
                <a:lnTo>
                  <a:pt x="0" y="210"/>
                </a:lnTo>
                <a:lnTo>
                  <a:pt x="9" y="231"/>
                </a:lnTo>
                <a:lnTo>
                  <a:pt x="24" y="238"/>
                </a:lnTo>
                <a:lnTo>
                  <a:pt x="38" y="238"/>
                </a:lnTo>
                <a:lnTo>
                  <a:pt x="53" y="238"/>
                </a:lnTo>
                <a:lnTo>
                  <a:pt x="67" y="238"/>
                </a:lnTo>
                <a:lnTo>
                  <a:pt x="82" y="252"/>
                </a:lnTo>
                <a:lnTo>
                  <a:pt x="101" y="259"/>
                </a:lnTo>
                <a:lnTo>
                  <a:pt x="116" y="266"/>
                </a:lnTo>
                <a:lnTo>
                  <a:pt x="130" y="273"/>
                </a:lnTo>
                <a:lnTo>
                  <a:pt x="145" y="287"/>
                </a:lnTo>
                <a:lnTo>
                  <a:pt x="169" y="316"/>
                </a:lnTo>
                <a:lnTo>
                  <a:pt x="188" y="308"/>
                </a:lnTo>
                <a:lnTo>
                  <a:pt x="285" y="316"/>
                </a:lnTo>
                <a:lnTo>
                  <a:pt x="304" y="316"/>
                </a:lnTo>
                <a:lnTo>
                  <a:pt x="285" y="316"/>
                </a:lnTo>
              </a:path>
            </a:pathLst>
          </a:custGeom>
          <a:solidFill>
            <a:schemeClr val="bg1"/>
          </a:solidFill>
          <a:ln w="12700" cap="rnd" cmpd="sng">
            <a:noFill/>
            <a:prstDash val="solid"/>
            <a:round/>
            <a:headEnd type="none" w="med" len="med"/>
            <a:tailEnd type="none" w="med" len="med"/>
          </a:ln>
        </p:spPr>
        <p:txBody>
          <a:bodyPr/>
          <a:lstStyle/>
          <a:p>
            <a:endParaRPr lang="en-US" dirty="0"/>
          </a:p>
        </p:txBody>
      </p:sp>
      <p:sp>
        <p:nvSpPr>
          <p:cNvPr id="5174" name="Freeform 120"/>
          <p:cNvSpPr>
            <a:spLocks/>
          </p:cNvSpPr>
          <p:nvPr/>
        </p:nvSpPr>
        <p:spPr bwMode="auto">
          <a:xfrm>
            <a:off x="3517900" y="2706688"/>
            <a:ext cx="279400" cy="884237"/>
          </a:xfrm>
          <a:custGeom>
            <a:avLst/>
            <a:gdLst>
              <a:gd name="T0" fmla="*/ 0 w 144"/>
              <a:gd name="T1" fmla="*/ 0 h 802"/>
              <a:gd name="T2" fmla="*/ 0 w 144"/>
              <a:gd name="T3" fmla="*/ 2147483647 h 802"/>
              <a:gd name="T4" fmla="*/ 2147483647 w 144"/>
              <a:gd name="T5" fmla="*/ 2147483647 h 802"/>
              <a:gd name="T6" fmla="*/ 2147483647 w 144"/>
              <a:gd name="T7" fmla="*/ 2147483647 h 802"/>
              <a:gd name="T8" fmla="*/ 2147483647 w 144"/>
              <a:gd name="T9" fmla="*/ 2147483647 h 802"/>
              <a:gd name="T10" fmla="*/ 2147483647 w 144"/>
              <a:gd name="T11" fmla="*/ 2147483647 h 802"/>
              <a:gd name="T12" fmla="*/ 2147483647 w 144"/>
              <a:gd name="T13" fmla="*/ 0 h 802"/>
              <a:gd name="T14" fmla="*/ 0 60000 65536"/>
              <a:gd name="T15" fmla="*/ 0 60000 65536"/>
              <a:gd name="T16" fmla="*/ 0 60000 65536"/>
              <a:gd name="T17" fmla="*/ 0 60000 65536"/>
              <a:gd name="T18" fmla="*/ 0 60000 65536"/>
              <a:gd name="T19" fmla="*/ 0 60000 65536"/>
              <a:gd name="T20" fmla="*/ 0 60000 65536"/>
              <a:gd name="T21" fmla="*/ 0 w 144"/>
              <a:gd name="T22" fmla="*/ 0 h 802"/>
              <a:gd name="T23" fmla="*/ 144 w 144"/>
              <a:gd name="T24" fmla="*/ 802 h 80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4" h="802">
                <a:moveTo>
                  <a:pt x="0" y="0"/>
                </a:moveTo>
                <a:lnTo>
                  <a:pt x="0" y="801"/>
                </a:lnTo>
                <a:lnTo>
                  <a:pt x="47" y="801"/>
                </a:lnTo>
                <a:lnTo>
                  <a:pt x="95" y="801"/>
                </a:lnTo>
                <a:lnTo>
                  <a:pt x="143" y="801"/>
                </a:lnTo>
                <a:lnTo>
                  <a:pt x="143" y="739"/>
                </a:lnTo>
                <a:lnTo>
                  <a:pt x="143" y="0"/>
                </a:lnTo>
              </a:path>
            </a:pathLst>
          </a:custGeom>
          <a:solidFill>
            <a:srgbClr val="337FCC"/>
          </a:solidFill>
          <a:ln w="12700" cap="rnd" cmpd="sng">
            <a:noFill/>
            <a:prstDash val="solid"/>
            <a:round/>
            <a:headEnd type="none" w="med" len="med"/>
            <a:tailEnd type="none" w="med" len="med"/>
          </a:ln>
        </p:spPr>
        <p:txBody>
          <a:bodyPr/>
          <a:lstStyle/>
          <a:p>
            <a:endParaRPr lang="en-US" dirty="0"/>
          </a:p>
        </p:txBody>
      </p:sp>
      <p:sp>
        <p:nvSpPr>
          <p:cNvPr id="5175" name="Rectangle 122"/>
          <p:cNvSpPr>
            <a:spLocks noChangeArrowheads="1"/>
          </p:cNvSpPr>
          <p:nvPr/>
        </p:nvSpPr>
        <p:spPr bwMode="auto">
          <a:xfrm rot="5400000">
            <a:off x="3455988" y="2698750"/>
            <a:ext cx="427037" cy="449263"/>
          </a:xfrm>
          <a:prstGeom prst="rect">
            <a:avLst/>
          </a:prstGeom>
          <a:noFill/>
          <a:ln w="12700">
            <a:noFill/>
            <a:miter lim="800000"/>
            <a:headEnd/>
            <a:tailEnd/>
          </a:ln>
        </p:spPr>
        <p:txBody>
          <a:bodyPr lIns="77491" tIns="39476" rIns="77491" bIns="39476">
            <a:spAutoFit/>
          </a:bodyPr>
          <a:lstStyle/>
          <a:p>
            <a:pPr defTabSz="704850"/>
            <a:r>
              <a:rPr lang="en-US" sz="1200" b="1" dirty="0">
                <a:solidFill>
                  <a:schemeClr val="bg1"/>
                </a:solidFill>
              </a:rPr>
              <a:t>50%</a:t>
            </a:r>
          </a:p>
        </p:txBody>
      </p:sp>
      <p:sp>
        <p:nvSpPr>
          <p:cNvPr id="5176" name="Rectangle 123"/>
          <p:cNvSpPr>
            <a:spLocks noChangeArrowheads="1"/>
          </p:cNvSpPr>
          <p:nvPr/>
        </p:nvSpPr>
        <p:spPr bwMode="auto">
          <a:xfrm>
            <a:off x="6942137" y="3124200"/>
            <a:ext cx="2201863" cy="963613"/>
          </a:xfrm>
          <a:prstGeom prst="rect">
            <a:avLst/>
          </a:prstGeom>
          <a:solidFill>
            <a:srgbClr val="FFFF00"/>
          </a:solidFill>
          <a:ln w="12700">
            <a:solidFill>
              <a:schemeClr val="bg2"/>
            </a:solidFill>
            <a:miter lim="800000"/>
            <a:headEnd/>
            <a:tailEnd/>
          </a:ln>
        </p:spPr>
        <p:txBody>
          <a:bodyPr wrap="none" anchor="ctr"/>
          <a:lstStyle/>
          <a:p>
            <a:endParaRPr lang="en-US" dirty="0"/>
          </a:p>
        </p:txBody>
      </p:sp>
      <p:sp>
        <p:nvSpPr>
          <p:cNvPr id="4220" name="Rectangle 124"/>
          <p:cNvSpPr>
            <a:spLocks noChangeArrowheads="1"/>
          </p:cNvSpPr>
          <p:nvPr/>
        </p:nvSpPr>
        <p:spPr bwMode="auto">
          <a:xfrm>
            <a:off x="6591300" y="3124200"/>
            <a:ext cx="2552700" cy="926109"/>
          </a:xfrm>
          <a:prstGeom prst="rect">
            <a:avLst/>
          </a:prstGeom>
          <a:noFill/>
          <a:ln w="12700">
            <a:noFill/>
            <a:miter lim="800000"/>
            <a:headEnd/>
            <a:tailEnd/>
          </a:ln>
          <a:effectLst/>
        </p:spPr>
        <p:txBody>
          <a:bodyPr lIns="77491" tIns="39476" rIns="77491" bIns="39476">
            <a:spAutoFit/>
          </a:bodyPr>
          <a:lstStyle/>
          <a:p>
            <a:pPr defTabSz="160338">
              <a:defRPr/>
            </a:pPr>
            <a:r>
              <a:rPr lang="en-US" sz="1100" b="1" dirty="0">
                <a:solidFill>
                  <a:srgbClr val="660033"/>
                </a:solidFill>
                <a:effectLst>
                  <a:outerShdw blurRad="38100" dist="38100" dir="2700000" algn="tl">
                    <a:srgbClr val="C0C0C0"/>
                  </a:outerShdw>
                </a:effectLst>
                <a:latin typeface="Arial" charset="0"/>
                <a:cs typeface="Arial" charset="0"/>
              </a:rPr>
              <a:t>	          Annual Fund Cycle </a:t>
            </a:r>
            <a:endParaRPr lang="en-US" sz="1100" dirty="0">
              <a:latin typeface="Arial" charset="0"/>
              <a:cs typeface="Arial" charset="0"/>
            </a:endParaRPr>
          </a:p>
          <a:p>
            <a:pPr defTabSz="160338">
              <a:defRPr/>
            </a:pPr>
            <a:r>
              <a:rPr lang="en-US" sz="1100" b="1" dirty="0">
                <a:latin typeface="Arial" charset="0"/>
                <a:cs typeface="Arial" charset="0"/>
              </a:rPr>
              <a:t>         Contribute	2012-2013</a:t>
            </a:r>
          </a:p>
          <a:p>
            <a:pPr defTabSz="160338">
              <a:defRPr/>
            </a:pPr>
            <a:r>
              <a:rPr lang="en-US" sz="1100" b="1" dirty="0">
                <a:latin typeface="Arial" charset="0"/>
                <a:cs typeface="Arial" charset="0"/>
              </a:rPr>
              <a:t>         Allocate		2013-2014</a:t>
            </a:r>
          </a:p>
          <a:p>
            <a:pPr defTabSz="160338">
              <a:defRPr/>
            </a:pPr>
            <a:r>
              <a:rPr lang="en-US" sz="1100" b="1" dirty="0">
                <a:latin typeface="Arial" charset="0"/>
                <a:cs typeface="Arial" charset="0"/>
              </a:rPr>
              <a:t>          Identify		2014-2015</a:t>
            </a:r>
          </a:p>
          <a:p>
            <a:pPr defTabSz="160338">
              <a:defRPr/>
            </a:pPr>
            <a:r>
              <a:rPr lang="en-US" sz="1100" b="1" dirty="0">
                <a:latin typeface="Arial" charset="0"/>
                <a:cs typeface="Arial" charset="0"/>
              </a:rPr>
              <a:t>          Spend		2015-2016		</a:t>
            </a:r>
          </a:p>
        </p:txBody>
      </p:sp>
      <p:grpSp>
        <p:nvGrpSpPr>
          <p:cNvPr id="5" name="Group 148"/>
          <p:cNvGrpSpPr>
            <a:grpSpLocks/>
          </p:cNvGrpSpPr>
          <p:nvPr/>
        </p:nvGrpSpPr>
        <p:grpSpPr bwMode="auto">
          <a:xfrm>
            <a:off x="4138613" y="1108075"/>
            <a:ext cx="2432050" cy="1192213"/>
            <a:chOff x="2137" y="1006"/>
            <a:chExt cx="1257" cy="1081"/>
          </a:xfrm>
        </p:grpSpPr>
        <p:sp>
          <p:nvSpPr>
            <p:cNvPr id="5232" name="Freeform 125"/>
            <p:cNvSpPr>
              <a:spLocks/>
            </p:cNvSpPr>
            <p:nvPr/>
          </p:nvSpPr>
          <p:spPr bwMode="auto">
            <a:xfrm>
              <a:off x="2137" y="1006"/>
              <a:ext cx="1257" cy="1081"/>
            </a:xfrm>
            <a:custGeom>
              <a:avLst/>
              <a:gdLst>
                <a:gd name="T0" fmla="*/ 243 w 1257"/>
                <a:gd name="T1" fmla="*/ 1012 h 1081"/>
                <a:gd name="T2" fmla="*/ 280 w 1257"/>
                <a:gd name="T3" fmla="*/ 980 h 1081"/>
                <a:gd name="T4" fmla="*/ 297 w 1257"/>
                <a:gd name="T5" fmla="*/ 940 h 1081"/>
                <a:gd name="T6" fmla="*/ 257 w 1257"/>
                <a:gd name="T7" fmla="*/ 898 h 1081"/>
                <a:gd name="T8" fmla="*/ 213 w 1257"/>
                <a:gd name="T9" fmla="*/ 853 h 1081"/>
                <a:gd name="T10" fmla="*/ 182 w 1257"/>
                <a:gd name="T11" fmla="*/ 804 h 1081"/>
                <a:gd name="T12" fmla="*/ 159 w 1257"/>
                <a:gd name="T13" fmla="*/ 752 h 1081"/>
                <a:gd name="T14" fmla="*/ 14 w 1257"/>
                <a:gd name="T15" fmla="*/ 725 h 1081"/>
                <a:gd name="T16" fmla="*/ 14 w 1257"/>
                <a:gd name="T17" fmla="*/ 680 h 1081"/>
                <a:gd name="T18" fmla="*/ 66 w 1257"/>
                <a:gd name="T19" fmla="*/ 632 h 1081"/>
                <a:gd name="T20" fmla="*/ 132 w 1257"/>
                <a:gd name="T21" fmla="*/ 583 h 1081"/>
                <a:gd name="T22" fmla="*/ 167 w 1257"/>
                <a:gd name="T23" fmla="*/ 508 h 1081"/>
                <a:gd name="T24" fmla="*/ 219 w 1257"/>
                <a:gd name="T25" fmla="*/ 436 h 1081"/>
                <a:gd name="T26" fmla="*/ 285 w 1257"/>
                <a:gd name="T27" fmla="*/ 371 h 1081"/>
                <a:gd name="T28" fmla="*/ 355 w 1257"/>
                <a:gd name="T29" fmla="*/ 309 h 1081"/>
                <a:gd name="T30" fmla="*/ 395 w 1257"/>
                <a:gd name="T31" fmla="*/ 253 h 1081"/>
                <a:gd name="T32" fmla="*/ 402 w 1257"/>
                <a:gd name="T33" fmla="*/ 203 h 1081"/>
                <a:gd name="T34" fmla="*/ 364 w 1257"/>
                <a:gd name="T35" fmla="*/ 155 h 1081"/>
                <a:gd name="T36" fmla="*/ 389 w 1257"/>
                <a:gd name="T37" fmla="*/ 103 h 1081"/>
                <a:gd name="T38" fmla="*/ 497 w 1257"/>
                <a:gd name="T39" fmla="*/ 84 h 1081"/>
                <a:gd name="T40" fmla="*/ 495 w 1257"/>
                <a:gd name="T41" fmla="*/ 36 h 1081"/>
                <a:gd name="T42" fmla="*/ 551 w 1257"/>
                <a:gd name="T43" fmla="*/ 19 h 1081"/>
                <a:gd name="T44" fmla="*/ 618 w 1257"/>
                <a:gd name="T45" fmla="*/ 36 h 1081"/>
                <a:gd name="T46" fmla="*/ 668 w 1257"/>
                <a:gd name="T47" fmla="*/ 44 h 1081"/>
                <a:gd name="T48" fmla="*/ 719 w 1257"/>
                <a:gd name="T49" fmla="*/ 9 h 1081"/>
                <a:gd name="T50" fmla="*/ 775 w 1257"/>
                <a:gd name="T51" fmla="*/ 14 h 1081"/>
                <a:gd name="T52" fmla="*/ 842 w 1257"/>
                <a:gd name="T53" fmla="*/ 0 h 1081"/>
                <a:gd name="T54" fmla="*/ 903 w 1257"/>
                <a:gd name="T55" fmla="*/ 0 h 1081"/>
                <a:gd name="T56" fmla="*/ 984 w 1257"/>
                <a:gd name="T57" fmla="*/ 2 h 1081"/>
                <a:gd name="T58" fmla="*/ 1021 w 1257"/>
                <a:gd name="T59" fmla="*/ 34 h 1081"/>
                <a:gd name="T60" fmla="*/ 1049 w 1257"/>
                <a:gd name="T61" fmla="*/ 66 h 1081"/>
                <a:gd name="T62" fmla="*/ 1099 w 1257"/>
                <a:gd name="T63" fmla="*/ 91 h 1081"/>
                <a:gd name="T64" fmla="*/ 1125 w 1257"/>
                <a:gd name="T65" fmla="*/ 135 h 1081"/>
                <a:gd name="T66" fmla="*/ 1068 w 1257"/>
                <a:gd name="T67" fmla="*/ 210 h 1081"/>
                <a:gd name="T68" fmla="*/ 1096 w 1257"/>
                <a:gd name="T69" fmla="*/ 322 h 1081"/>
                <a:gd name="T70" fmla="*/ 1149 w 1257"/>
                <a:gd name="T71" fmla="*/ 417 h 1081"/>
                <a:gd name="T72" fmla="*/ 1203 w 1257"/>
                <a:gd name="T73" fmla="*/ 501 h 1081"/>
                <a:gd name="T74" fmla="*/ 1238 w 1257"/>
                <a:gd name="T75" fmla="*/ 593 h 1081"/>
                <a:gd name="T76" fmla="*/ 1244 w 1257"/>
                <a:gd name="T77" fmla="*/ 645 h 1081"/>
                <a:gd name="T78" fmla="*/ 1241 w 1257"/>
                <a:gd name="T79" fmla="*/ 702 h 1081"/>
                <a:gd name="T80" fmla="*/ 1217 w 1257"/>
                <a:gd name="T81" fmla="*/ 769 h 1081"/>
                <a:gd name="T82" fmla="*/ 1166 w 1257"/>
                <a:gd name="T83" fmla="*/ 843 h 1081"/>
                <a:gd name="T84" fmla="*/ 1172 w 1257"/>
                <a:gd name="T85" fmla="*/ 891 h 1081"/>
                <a:gd name="T86" fmla="*/ 1183 w 1257"/>
                <a:gd name="T87" fmla="*/ 933 h 1081"/>
                <a:gd name="T88" fmla="*/ 1256 w 1257"/>
                <a:gd name="T89" fmla="*/ 1002 h 1081"/>
                <a:gd name="T90" fmla="*/ 1203 w 1257"/>
                <a:gd name="T91" fmla="*/ 1032 h 1081"/>
                <a:gd name="T92" fmla="*/ 1122 w 1257"/>
                <a:gd name="T93" fmla="*/ 1029 h 1081"/>
                <a:gd name="T94" fmla="*/ 1071 w 1257"/>
                <a:gd name="T95" fmla="*/ 1002 h 1081"/>
                <a:gd name="T96" fmla="*/ 1085 w 1257"/>
                <a:gd name="T97" fmla="*/ 966 h 1081"/>
                <a:gd name="T98" fmla="*/ 1071 w 1257"/>
                <a:gd name="T99" fmla="*/ 945 h 1081"/>
                <a:gd name="T100" fmla="*/ 1012 w 1257"/>
                <a:gd name="T101" fmla="*/ 966 h 1081"/>
                <a:gd name="T102" fmla="*/ 945 w 1257"/>
                <a:gd name="T103" fmla="*/ 980 h 1081"/>
                <a:gd name="T104" fmla="*/ 887 w 1257"/>
                <a:gd name="T105" fmla="*/ 1000 h 1081"/>
                <a:gd name="T106" fmla="*/ 752 w 1257"/>
                <a:gd name="T107" fmla="*/ 1010 h 1081"/>
                <a:gd name="T108" fmla="*/ 618 w 1257"/>
                <a:gd name="T109" fmla="*/ 1010 h 1081"/>
                <a:gd name="T110" fmla="*/ 489 w 1257"/>
                <a:gd name="T111" fmla="*/ 995 h 1081"/>
                <a:gd name="T112" fmla="*/ 355 w 1257"/>
                <a:gd name="T113" fmla="*/ 963 h 1081"/>
                <a:gd name="T114" fmla="*/ 349 w 1257"/>
                <a:gd name="T115" fmla="*/ 1005 h 1081"/>
                <a:gd name="T116" fmla="*/ 369 w 1257"/>
                <a:gd name="T117" fmla="*/ 1050 h 1081"/>
                <a:gd name="T118" fmla="*/ 318 w 1257"/>
                <a:gd name="T119" fmla="*/ 1080 h 1081"/>
                <a:gd name="T120" fmla="*/ 251 w 1257"/>
                <a:gd name="T121" fmla="*/ 1067 h 1081"/>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57"/>
                <a:gd name="T184" fmla="*/ 0 h 1081"/>
                <a:gd name="T185" fmla="*/ 1257 w 1257"/>
                <a:gd name="T186" fmla="*/ 1081 h 1081"/>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57" h="1081">
                  <a:moveTo>
                    <a:pt x="213" y="1053"/>
                  </a:moveTo>
                  <a:lnTo>
                    <a:pt x="213" y="1050"/>
                  </a:lnTo>
                  <a:lnTo>
                    <a:pt x="213" y="1045"/>
                  </a:lnTo>
                  <a:lnTo>
                    <a:pt x="213" y="1043"/>
                  </a:lnTo>
                  <a:lnTo>
                    <a:pt x="213" y="1040"/>
                  </a:lnTo>
                  <a:lnTo>
                    <a:pt x="213" y="1034"/>
                  </a:lnTo>
                  <a:lnTo>
                    <a:pt x="216" y="1029"/>
                  </a:lnTo>
                  <a:lnTo>
                    <a:pt x="216" y="1027"/>
                  </a:lnTo>
                  <a:lnTo>
                    <a:pt x="219" y="1024"/>
                  </a:lnTo>
                  <a:lnTo>
                    <a:pt x="221" y="1022"/>
                  </a:lnTo>
                  <a:lnTo>
                    <a:pt x="224" y="1020"/>
                  </a:lnTo>
                  <a:lnTo>
                    <a:pt x="227" y="1017"/>
                  </a:lnTo>
                  <a:lnTo>
                    <a:pt x="231" y="1015"/>
                  </a:lnTo>
                  <a:lnTo>
                    <a:pt x="234" y="1015"/>
                  </a:lnTo>
                  <a:lnTo>
                    <a:pt x="240" y="1012"/>
                  </a:lnTo>
                  <a:lnTo>
                    <a:pt x="243" y="1012"/>
                  </a:lnTo>
                  <a:lnTo>
                    <a:pt x="248" y="1010"/>
                  </a:lnTo>
                  <a:lnTo>
                    <a:pt x="251" y="1010"/>
                  </a:lnTo>
                  <a:lnTo>
                    <a:pt x="254" y="1010"/>
                  </a:lnTo>
                  <a:lnTo>
                    <a:pt x="257" y="1010"/>
                  </a:lnTo>
                  <a:lnTo>
                    <a:pt x="260" y="1010"/>
                  </a:lnTo>
                  <a:lnTo>
                    <a:pt x="260" y="1005"/>
                  </a:lnTo>
                  <a:lnTo>
                    <a:pt x="263" y="1002"/>
                  </a:lnTo>
                  <a:lnTo>
                    <a:pt x="265" y="1000"/>
                  </a:lnTo>
                  <a:lnTo>
                    <a:pt x="265" y="998"/>
                  </a:lnTo>
                  <a:lnTo>
                    <a:pt x="268" y="995"/>
                  </a:lnTo>
                  <a:lnTo>
                    <a:pt x="268" y="993"/>
                  </a:lnTo>
                  <a:lnTo>
                    <a:pt x="271" y="990"/>
                  </a:lnTo>
                  <a:lnTo>
                    <a:pt x="274" y="988"/>
                  </a:lnTo>
                  <a:lnTo>
                    <a:pt x="274" y="985"/>
                  </a:lnTo>
                  <a:lnTo>
                    <a:pt x="277" y="983"/>
                  </a:lnTo>
                  <a:lnTo>
                    <a:pt x="280" y="980"/>
                  </a:lnTo>
                  <a:lnTo>
                    <a:pt x="280" y="978"/>
                  </a:lnTo>
                  <a:lnTo>
                    <a:pt x="283" y="976"/>
                  </a:lnTo>
                  <a:lnTo>
                    <a:pt x="283" y="973"/>
                  </a:lnTo>
                  <a:lnTo>
                    <a:pt x="285" y="971"/>
                  </a:lnTo>
                  <a:lnTo>
                    <a:pt x="288" y="968"/>
                  </a:lnTo>
                  <a:lnTo>
                    <a:pt x="288" y="966"/>
                  </a:lnTo>
                  <a:lnTo>
                    <a:pt x="291" y="963"/>
                  </a:lnTo>
                  <a:lnTo>
                    <a:pt x="291" y="961"/>
                  </a:lnTo>
                  <a:lnTo>
                    <a:pt x="291" y="957"/>
                  </a:lnTo>
                  <a:lnTo>
                    <a:pt x="294" y="955"/>
                  </a:lnTo>
                  <a:lnTo>
                    <a:pt x="294" y="952"/>
                  </a:lnTo>
                  <a:lnTo>
                    <a:pt x="294" y="950"/>
                  </a:lnTo>
                  <a:lnTo>
                    <a:pt x="297" y="947"/>
                  </a:lnTo>
                  <a:lnTo>
                    <a:pt x="297" y="945"/>
                  </a:lnTo>
                  <a:lnTo>
                    <a:pt x="297" y="943"/>
                  </a:lnTo>
                  <a:lnTo>
                    <a:pt x="297" y="940"/>
                  </a:lnTo>
                  <a:lnTo>
                    <a:pt x="297" y="938"/>
                  </a:lnTo>
                  <a:lnTo>
                    <a:pt x="297" y="933"/>
                  </a:lnTo>
                  <a:lnTo>
                    <a:pt x="294" y="930"/>
                  </a:lnTo>
                  <a:lnTo>
                    <a:pt x="294" y="928"/>
                  </a:lnTo>
                  <a:lnTo>
                    <a:pt x="294" y="925"/>
                  </a:lnTo>
                  <a:lnTo>
                    <a:pt x="291" y="923"/>
                  </a:lnTo>
                  <a:lnTo>
                    <a:pt x="285" y="920"/>
                  </a:lnTo>
                  <a:lnTo>
                    <a:pt x="283" y="918"/>
                  </a:lnTo>
                  <a:lnTo>
                    <a:pt x="280" y="916"/>
                  </a:lnTo>
                  <a:lnTo>
                    <a:pt x="277" y="913"/>
                  </a:lnTo>
                  <a:lnTo>
                    <a:pt x="274" y="911"/>
                  </a:lnTo>
                  <a:lnTo>
                    <a:pt x="268" y="908"/>
                  </a:lnTo>
                  <a:lnTo>
                    <a:pt x="265" y="906"/>
                  </a:lnTo>
                  <a:lnTo>
                    <a:pt x="263" y="903"/>
                  </a:lnTo>
                  <a:lnTo>
                    <a:pt x="260" y="901"/>
                  </a:lnTo>
                  <a:lnTo>
                    <a:pt x="257" y="898"/>
                  </a:lnTo>
                  <a:lnTo>
                    <a:pt x="254" y="896"/>
                  </a:lnTo>
                  <a:lnTo>
                    <a:pt x="251" y="894"/>
                  </a:lnTo>
                  <a:lnTo>
                    <a:pt x="248" y="891"/>
                  </a:lnTo>
                  <a:lnTo>
                    <a:pt x="246" y="889"/>
                  </a:lnTo>
                  <a:lnTo>
                    <a:pt x="243" y="886"/>
                  </a:lnTo>
                  <a:lnTo>
                    <a:pt x="240" y="884"/>
                  </a:lnTo>
                  <a:lnTo>
                    <a:pt x="237" y="881"/>
                  </a:lnTo>
                  <a:lnTo>
                    <a:pt x="234" y="878"/>
                  </a:lnTo>
                  <a:lnTo>
                    <a:pt x="231" y="875"/>
                  </a:lnTo>
                  <a:lnTo>
                    <a:pt x="227" y="870"/>
                  </a:lnTo>
                  <a:lnTo>
                    <a:pt x="227" y="868"/>
                  </a:lnTo>
                  <a:lnTo>
                    <a:pt x="224" y="865"/>
                  </a:lnTo>
                  <a:lnTo>
                    <a:pt x="221" y="863"/>
                  </a:lnTo>
                  <a:lnTo>
                    <a:pt x="219" y="861"/>
                  </a:lnTo>
                  <a:lnTo>
                    <a:pt x="216" y="858"/>
                  </a:lnTo>
                  <a:lnTo>
                    <a:pt x="213" y="853"/>
                  </a:lnTo>
                  <a:lnTo>
                    <a:pt x="213" y="851"/>
                  </a:lnTo>
                  <a:lnTo>
                    <a:pt x="210" y="848"/>
                  </a:lnTo>
                  <a:lnTo>
                    <a:pt x="207" y="846"/>
                  </a:lnTo>
                  <a:lnTo>
                    <a:pt x="207" y="843"/>
                  </a:lnTo>
                  <a:lnTo>
                    <a:pt x="204" y="839"/>
                  </a:lnTo>
                  <a:lnTo>
                    <a:pt x="201" y="836"/>
                  </a:lnTo>
                  <a:lnTo>
                    <a:pt x="199" y="834"/>
                  </a:lnTo>
                  <a:lnTo>
                    <a:pt x="199" y="829"/>
                  </a:lnTo>
                  <a:lnTo>
                    <a:pt x="196" y="826"/>
                  </a:lnTo>
                  <a:lnTo>
                    <a:pt x="193" y="824"/>
                  </a:lnTo>
                  <a:lnTo>
                    <a:pt x="193" y="821"/>
                  </a:lnTo>
                  <a:lnTo>
                    <a:pt x="190" y="817"/>
                  </a:lnTo>
                  <a:lnTo>
                    <a:pt x="187" y="814"/>
                  </a:lnTo>
                  <a:lnTo>
                    <a:pt x="187" y="812"/>
                  </a:lnTo>
                  <a:lnTo>
                    <a:pt x="184" y="807"/>
                  </a:lnTo>
                  <a:lnTo>
                    <a:pt x="182" y="804"/>
                  </a:lnTo>
                  <a:lnTo>
                    <a:pt x="182" y="802"/>
                  </a:lnTo>
                  <a:lnTo>
                    <a:pt x="179" y="799"/>
                  </a:lnTo>
                  <a:lnTo>
                    <a:pt x="179" y="793"/>
                  </a:lnTo>
                  <a:lnTo>
                    <a:pt x="176" y="791"/>
                  </a:lnTo>
                  <a:lnTo>
                    <a:pt x="176" y="788"/>
                  </a:lnTo>
                  <a:lnTo>
                    <a:pt x="173" y="784"/>
                  </a:lnTo>
                  <a:lnTo>
                    <a:pt x="170" y="781"/>
                  </a:lnTo>
                  <a:lnTo>
                    <a:pt x="170" y="779"/>
                  </a:lnTo>
                  <a:lnTo>
                    <a:pt x="167" y="774"/>
                  </a:lnTo>
                  <a:lnTo>
                    <a:pt x="167" y="771"/>
                  </a:lnTo>
                  <a:lnTo>
                    <a:pt x="165" y="769"/>
                  </a:lnTo>
                  <a:lnTo>
                    <a:pt x="165" y="764"/>
                  </a:lnTo>
                  <a:lnTo>
                    <a:pt x="162" y="761"/>
                  </a:lnTo>
                  <a:lnTo>
                    <a:pt x="162" y="759"/>
                  </a:lnTo>
                  <a:lnTo>
                    <a:pt x="159" y="757"/>
                  </a:lnTo>
                  <a:lnTo>
                    <a:pt x="159" y="752"/>
                  </a:lnTo>
                  <a:lnTo>
                    <a:pt x="156" y="749"/>
                  </a:lnTo>
                  <a:lnTo>
                    <a:pt x="156" y="747"/>
                  </a:lnTo>
                  <a:lnTo>
                    <a:pt x="153" y="744"/>
                  </a:lnTo>
                  <a:lnTo>
                    <a:pt x="153" y="739"/>
                  </a:lnTo>
                  <a:lnTo>
                    <a:pt x="150" y="737"/>
                  </a:lnTo>
                  <a:lnTo>
                    <a:pt x="146" y="739"/>
                  </a:lnTo>
                  <a:lnTo>
                    <a:pt x="120" y="739"/>
                  </a:lnTo>
                  <a:lnTo>
                    <a:pt x="78" y="737"/>
                  </a:lnTo>
                  <a:lnTo>
                    <a:pt x="39" y="735"/>
                  </a:lnTo>
                  <a:lnTo>
                    <a:pt x="34" y="735"/>
                  </a:lnTo>
                  <a:lnTo>
                    <a:pt x="31" y="732"/>
                  </a:lnTo>
                  <a:lnTo>
                    <a:pt x="25" y="732"/>
                  </a:lnTo>
                  <a:lnTo>
                    <a:pt x="22" y="730"/>
                  </a:lnTo>
                  <a:lnTo>
                    <a:pt x="17" y="727"/>
                  </a:lnTo>
                  <a:lnTo>
                    <a:pt x="14" y="727"/>
                  </a:lnTo>
                  <a:lnTo>
                    <a:pt x="14" y="725"/>
                  </a:lnTo>
                  <a:lnTo>
                    <a:pt x="11" y="722"/>
                  </a:lnTo>
                  <a:lnTo>
                    <a:pt x="5" y="720"/>
                  </a:lnTo>
                  <a:lnTo>
                    <a:pt x="2" y="714"/>
                  </a:lnTo>
                  <a:lnTo>
                    <a:pt x="2" y="709"/>
                  </a:lnTo>
                  <a:lnTo>
                    <a:pt x="0" y="706"/>
                  </a:lnTo>
                  <a:lnTo>
                    <a:pt x="0" y="704"/>
                  </a:lnTo>
                  <a:lnTo>
                    <a:pt x="0" y="702"/>
                  </a:lnTo>
                  <a:lnTo>
                    <a:pt x="0" y="699"/>
                  </a:lnTo>
                  <a:lnTo>
                    <a:pt x="2" y="697"/>
                  </a:lnTo>
                  <a:lnTo>
                    <a:pt x="2" y="694"/>
                  </a:lnTo>
                  <a:lnTo>
                    <a:pt x="2" y="692"/>
                  </a:lnTo>
                  <a:lnTo>
                    <a:pt x="5" y="689"/>
                  </a:lnTo>
                  <a:lnTo>
                    <a:pt x="8" y="687"/>
                  </a:lnTo>
                  <a:lnTo>
                    <a:pt x="8" y="684"/>
                  </a:lnTo>
                  <a:lnTo>
                    <a:pt x="11" y="682"/>
                  </a:lnTo>
                  <a:lnTo>
                    <a:pt x="14" y="680"/>
                  </a:lnTo>
                  <a:lnTo>
                    <a:pt x="14" y="677"/>
                  </a:lnTo>
                  <a:lnTo>
                    <a:pt x="17" y="672"/>
                  </a:lnTo>
                  <a:lnTo>
                    <a:pt x="19" y="670"/>
                  </a:lnTo>
                  <a:lnTo>
                    <a:pt x="22" y="667"/>
                  </a:lnTo>
                  <a:lnTo>
                    <a:pt x="25" y="665"/>
                  </a:lnTo>
                  <a:lnTo>
                    <a:pt x="28" y="662"/>
                  </a:lnTo>
                  <a:lnTo>
                    <a:pt x="31" y="660"/>
                  </a:lnTo>
                  <a:lnTo>
                    <a:pt x="34" y="655"/>
                  </a:lnTo>
                  <a:lnTo>
                    <a:pt x="39" y="653"/>
                  </a:lnTo>
                  <a:lnTo>
                    <a:pt x="42" y="650"/>
                  </a:lnTo>
                  <a:lnTo>
                    <a:pt x="45" y="648"/>
                  </a:lnTo>
                  <a:lnTo>
                    <a:pt x="48" y="645"/>
                  </a:lnTo>
                  <a:lnTo>
                    <a:pt x="54" y="643"/>
                  </a:lnTo>
                  <a:lnTo>
                    <a:pt x="56" y="637"/>
                  </a:lnTo>
                  <a:lnTo>
                    <a:pt x="59" y="634"/>
                  </a:lnTo>
                  <a:lnTo>
                    <a:pt x="66" y="632"/>
                  </a:lnTo>
                  <a:lnTo>
                    <a:pt x="69" y="629"/>
                  </a:lnTo>
                  <a:lnTo>
                    <a:pt x="75" y="625"/>
                  </a:lnTo>
                  <a:lnTo>
                    <a:pt x="78" y="622"/>
                  </a:lnTo>
                  <a:lnTo>
                    <a:pt x="83" y="620"/>
                  </a:lnTo>
                  <a:lnTo>
                    <a:pt x="86" y="617"/>
                  </a:lnTo>
                  <a:lnTo>
                    <a:pt x="89" y="612"/>
                  </a:lnTo>
                  <a:lnTo>
                    <a:pt x="95" y="610"/>
                  </a:lnTo>
                  <a:lnTo>
                    <a:pt x="98" y="607"/>
                  </a:lnTo>
                  <a:lnTo>
                    <a:pt x="103" y="605"/>
                  </a:lnTo>
                  <a:lnTo>
                    <a:pt x="106" y="600"/>
                  </a:lnTo>
                  <a:lnTo>
                    <a:pt x="112" y="598"/>
                  </a:lnTo>
                  <a:lnTo>
                    <a:pt x="115" y="595"/>
                  </a:lnTo>
                  <a:lnTo>
                    <a:pt x="120" y="593"/>
                  </a:lnTo>
                  <a:lnTo>
                    <a:pt x="123" y="590"/>
                  </a:lnTo>
                  <a:lnTo>
                    <a:pt x="126" y="585"/>
                  </a:lnTo>
                  <a:lnTo>
                    <a:pt x="132" y="583"/>
                  </a:lnTo>
                  <a:lnTo>
                    <a:pt x="135" y="580"/>
                  </a:lnTo>
                  <a:lnTo>
                    <a:pt x="137" y="578"/>
                  </a:lnTo>
                  <a:lnTo>
                    <a:pt x="143" y="576"/>
                  </a:lnTo>
                  <a:lnTo>
                    <a:pt x="146" y="573"/>
                  </a:lnTo>
                  <a:lnTo>
                    <a:pt x="150" y="571"/>
                  </a:lnTo>
                  <a:lnTo>
                    <a:pt x="153" y="563"/>
                  </a:lnTo>
                  <a:lnTo>
                    <a:pt x="153" y="557"/>
                  </a:lnTo>
                  <a:lnTo>
                    <a:pt x="153" y="552"/>
                  </a:lnTo>
                  <a:lnTo>
                    <a:pt x="156" y="545"/>
                  </a:lnTo>
                  <a:lnTo>
                    <a:pt x="156" y="540"/>
                  </a:lnTo>
                  <a:lnTo>
                    <a:pt x="159" y="535"/>
                  </a:lnTo>
                  <a:lnTo>
                    <a:pt x="159" y="530"/>
                  </a:lnTo>
                  <a:lnTo>
                    <a:pt x="162" y="525"/>
                  </a:lnTo>
                  <a:lnTo>
                    <a:pt x="165" y="518"/>
                  </a:lnTo>
                  <a:lnTo>
                    <a:pt x="165" y="513"/>
                  </a:lnTo>
                  <a:lnTo>
                    <a:pt x="167" y="508"/>
                  </a:lnTo>
                  <a:lnTo>
                    <a:pt x="170" y="506"/>
                  </a:lnTo>
                  <a:lnTo>
                    <a:pt x="173" y="501"/>
                  </a:lnTo>
                  <a:lnTo>
                    <a:pt x="176" y="496"/>
                  </a:lnTo>
                  <a:lnTo>
                    <a:pt x="179" y="491"/>
                  </a:lnTo>
                  <a:lnTo>
                    <a:pt x="182" y="486"/>
                  </a:lnTo>
                  <a:lnTo>
                    <a:pt x="184" y="481"/>
                  </a:lnTo>
                  <a:lnTo>
                    <a:pt x="187" y="475"/>
                  </a:lnTo>
                  <a:lnTo>
                    <a:pt x="190" y="470"/>
                  </a:lnTo>
                  <a:lnTo>
                    <a:pt x="193" y="466"/>
                  </a:lnTo>
                  <a:lnTo>
                    <a:pt x="196" y="463"/>
                  </a:lnTo>
                  <a:lnTo>
                    <a:pt x="201" y="458"/>
                  </a:lnTo>
                  <a:lnTo>
                    <a:pt x="204" y="453"/>
                  </a:lnTo>
                  <a:lnTo>
                    <a:pt x="207" y="451"/>
                  </a:lnTo>
                  <a:lnTo>
                    <a:pt x="210" y="446"/>
                  </a:lnTo>
                  <a:lnTo>
                    <a:pt x="216" y="441"/>
                  </a:lnTo>
                  <a:lnTo>
                    <a:pt x="219" y="436"/>
                  </a:lnTo>
                  <a:lnTo>
                    <a:pt x="221" y="434"/>
                  </a:lnTo>
                  <a:lnTo>
                    <a:pt x="227" y="429"/>
                  </a:lnTo>
                  <a:lnTo>
                    <a:pt x="231" y="424"/>
                  </a:lnTo>
                  <a:lnTo>
                    <a:pt x="237" y="421"/>
                  </a:lnTo>
                  <a:lnTo>
                    <a:pt x="240" y="417"/>
                  </a:lnTo>
                  <a:lnTo>
                    <a:pt x="243" y="412"/>
                  </a:lnTo>
                  <a:lnTo>
                    <a:pt x="248" y="409"/>
                  </a:lnTo>
                  <a:lnTo>
                    <a:pt x="251" y="404"/>
                  </a:lnTo>
                  <a:lnTo>
                    <a:pt x="257" y="402"/>
                  </a:lnTo>
                  <a:lnTo>
                    <a:pt x="260" y="396"/>
                  </a:lnTo>
                  <a:lnTo>
                    <a:pt x="265" y="391"/>
                  </a:lnTo>
                  <a:lnTo>
                    <a:pt x="268" y="388"/>
                  </a:lnTo>
                  <a:lnTo>
                    <a:pt x="274" y="384"/>
                  </a:lnTo>
                  <a:lnTo>
                    <a:pt x="277" y="381"/>
                  </a:lnTo>
                  <a:lnTo>
                    <a:pt x="283" y="376"/>
                  </a:lnTo>
                  <a:lnTo>
                    <a:pt x="285" y="371"/>
                  </a:lnTo>
                  <a:lnTo>
                    <a:pt x="291" y="369"/>
                  </a:lnTo>
                  <a:lnTo>
                    <a:pt x="294" y="364"/>
                  </a:lnTo>
                  <a:lnTo>
                    <a:pt x="300" y="362"/>
                  </a:lnTo>
                  <a:lnTo>
                    <a:pt x="302" y="357"/>
                  </a:lnTo>
                  <a:lnTo>
                    <a:pt x="308" y="354"/>
                  </a:lnTo>
                  <a:lnTo>
                    <a:pt x="311" y="349"/>
                  </a:lnTo>
                  <a:lnTo>
                    <a:pt x="318" y="347"/>
                  </a:lnTo>
                  <a:lnTo>
                    <a:pt x="321" y="342"/>
                  </a:lnTo>
                  <a:lnTo>
                    <a:pt x="327" y="337"/>
                  </a:lnTo>
                  <a:lnTo>
                    <a:pt x="330" y="335"/>
                  </a:lnTo>
                  <a:lnTo>
                    <a:pt x="335" y="330"/>
                  </a:lnTo>
                  <a:lnTo>
                    <a:pt x="338" y="325"/>
                  </a:lnTo>
                  <a:lnTo>
                    <a:pt x="344" y="322"/>
                  </a:lnTo>
                  <a:lnTo>
                    <a:pt x="347" y="316"/>
                  </a:lnTo>
                  <a:lnTo>
                    <a:pt x="352" y="314"/>
                  </a:lnTo>
                  <a:lnTo>
                    <a:pt x="355" y="309"/>
                  </a:lnTo>
                  <a:lnTo>
                    <a:pt x="361" y="304"/>
                  </a:lnTo>
                  <a:lnTo>
                    <a:pt x="364" y="302"/>
                  </a:lnTo>
                  <a:lnTo>
                    <a:pt x="366" y="297"/>
                  </a:lnTo>
                  <a:lnTo>
                    <a:pt x="372" y="292"/>
                  </a:lnTo>
                  <a:lnTo>
                    <a:pt x="375" y="289"/>
                  </a:lnTo>
                  <a:lnTo>
                    <a:pt x="378" y="284"/>
                  </a:lnTo>
                  <a:lnTo>
                    <a:pt x="381" y="280"/>
                  </a:lnTo>
                  <a:lnTo>
                    <a:pt x="381" y="277"/>
                  </a:lnTo>
                  <a:lnTo>
                    <a:pt x="384" y="272"/>
                  </a:lnTo>
                  <a:lnTo>
                    <a:pt x="386" y="270"/>
                  </a:lnTo>
                  <a:lnTo>
                    <a:pt x="386" y="267"/>
                  </a:lnTo>
                  <a:lnTo>
                    <a:pt x="386" y="265"/>
                  </a:lnTo>
                  <a:lnTo>
                    <a:pt x="389" y="265"/>
                  </a:lnTo>
                  <a:lnTo>
                    <a:pt x="392" y="260"/>
                  </a:lnTo>
                  <a:lnTo>
                    <a:pt x="395" y="255"/>
                  </a:lnTo>
                  <a:lnTo>
                    <a:pt x="395" y="253"/>
                  </a:lnTo>
                  <a:lnTo>
                    <a:pt x="399" y="250"/>
                  </a:lnTo>
                  <a:lnTo>
                    <a:pt x="399" y="248"/>
                  </a:lnTo>
                  <a:lnTo>
                    <a:pt x="402" y="245"/>
                  </a:lnTo>
                  <a:lnTo>
                    <a:pt x="402" y="243"/>
                  </a:lnTo>
                  <a:lnTo>
                    <a:pt x="402" y="240"/>
                  </a:lnTo>
                  <a:lnTo>
                    <a:pt x="405" y="238"/>
                  </a:lnTo>
                  <a:lnTo>
                    <a:pt x="408" y="232"/>
                  </a:lnTo>
                  <a:lnTo>
                    <a:pt x="411" y="229"/>
                  </a:lnTo>
                  <a:lnTo>
                    <a:pt x="411" y="225"/>
                  </a:lnTo>
                  <a:lnTo>
                    <a:pt x="413" y="220"/>
                  </a:lnTo>
                  <a:lnTo>
                    <a:pt x="411" y="217"/>
                  </a:lnTo>
                  <a:lnTo>
                    <a:pt x="411" y="215"/>
                  </a:lnTo>
                  <a:lnTo>
                    <a:pt x="408" y="212"/>
                  </a:lnTo>
                  <a:lnTo>
                    <a:pt x="405" y="210"/>
                  </a:lnTo>
                  <a:lnTo>
                    <a:pt x="402" y="207"/>
                  </a:lnTo>
                  <a:lnTo>
                    <a:pt x="402" y="203"/>
                  </a:lnTo>
                  <a:lnTo>
                    <a:pt x="399" y="200"/>
                  </a:lnTo>
                  <a:lnTo>
                    <a:pt x="395" y="198"/>
                  </a:lnTo>
                  <a:lnTo>
                    <a:pt x="395" y="195"/>
                  </a:lnTo>
                  <a:lnTo>
                    <a:pt x="392" y="193"/>
                  </a:lnTo>
                  <a:lnTo>
                    <a:pt x="392" y="188"/>
                  </a:lnTo>
                  <a:lnTo>
                    <a:pt x="389" y="185"/>
                  </a:lnTo>
                  <a:lnTo>
                    <a:pt x="386" y="183"/>
                  </a:lnTo>
                  <a:lnTo>
                    <a:pt x="384" y="181"/>
                  </a:lnTo>
                  <a:lnTo>
                    <a:pt x="381" y="176"/>
                  </a:lnTo>
                  <a:lnTo>
                    <a:pt x="375" y="173"/>
                  </a:lnTo>
                  <a:lnTo>
                    <a:pt x="372" y="171"/>
                  </a:lnTo>
                  <a:lnTo>
                    <a:pt x="369" y="168"/>
                  </a:lnTo>
                  <a:lnTo>
                    <a:pt x="366" y="166"/>
                  </a:lnTo>
                  <a:lnTo>
                    <a:pt x="364" y="163"/>
                  </a:lnTo>
                  <a:lnTo>
                    <a:pt x="364" y="159"/>
                  </a:lnTo>
                  <a:lnTo>
                    <a:pt x="364" y="155"/>
                  </a:lnTo>
                  <a:lnTo>
                    <a:pt x="364" y="150"/>
                  </a:lnTo>
                  <a:lnTo>
                    <a:pt x="364" y="147"/>
                  </a:lnTo>
                  <a:lnTo>
                    <a:pt x="364" y="143"/>
                  </a:lnTo>
                  <a:lnTo>
                    <a:pt x="366" y="140"/>
                  </a:lnTo>
                  <a:lnTo>
                    <a:pt x="366" y="138"/>
                  </a:lnTo>
                  <a:lnTo>
                    <a:pt x="366" y="133"/>
                  </a:lnTo>
                  <a:lnTo>
                    <a:pt x="369" y="130"/>
                  </a:lnTo>
                  <a:lnTo>
                    <a:pt x="369" y="128"/>
                  </a:lnTo>
                  <a:lnTo>
                    <a:pt x="369" y="125"/>
                  </a:lnTo>
                  <a:lnTo>
                    <a:pt x="372" y="123"/>
                  </a:lnTo>
                  <a:lnTo>
                    <a:pt x="372" y="121"/>
                  </a:lnTo>
                  <a:lnTo>
                    <a:pt x="375" y="118"/>
                  </a:lnTo>
                  <a:lnTo>
                    <a:pt x="378" y="116"/>
                  </a:lnTo>
                  <a:lnTo>
                    <a:pt x="384" y="111"/>
                  </a:lnTo>
                  <a:lnTo>
                    <a:pt x="386" y="106"/>
                  </a:lnTo>
                  <a:lnTo>
                    <a:pt x="389" y="103"/>
                  </a:lnTo>
                  <a:lnTo>
                    <a:pt x="392" y="103"/>
                  </a:lnTo>
                  <a:lnTo>
                    <a:pt x="399" y="101"/>
                  </a:lnTo>
                  <a:lnTo>
                    <a:pt x="402" y="101"/>
                  </a:lnTo>
                  <a:lnTo>
                    <a:pt x="405" y="99"/>
                  </a:lnTo>
                  <a:lnTo>
                    <a:pt x="408" y="99"/>
                  </a:lnTo>
                  <a:lnTo>
                    <a:pt x="413" y="96"/>
                  </a:lnTo>
                  <a:lnTo>
                    <a:pt x="416" y="96"/>
                  </a:lnTo>
                  <a:lnTo>
                    <a:pt x="422" y="94"/>
                  </a:lnTo>
                  <a:lnTo>
                    <a:pt x="425" y="94"/>
                  </a:lnTo>
                  <a:lnTo>
                    <a:pt x="428" y="91"/>
                  </a:lnTo>
                  <a:lnTo>
                    <a:pt x="430" y="91"/>
                  </a:lnTo>
                  <a:lnTo>
                    <a:pt x="433" y="91"/>
                  </a:lnTo>
                  <a:lnTo>
                    <a:pt x="436" y="91"/>
                  </a:lnTo>
                  <a:lnTo>
                    <a:pt x="453" y="86"/>
                  </a:lnTo>
                  <a:lnTo>
                    <a:pt x="492" y="86"/>
                  </a:lnTo>
                  <a:lnTo>
                    <a:pt x="497" y="84"/>
                  </a:lnTo>
                  <a:lnTo>
                    <a:pt x="497" y="81"/>
                  </a:lnTo>
                  <a:lnTo>
                    <a:pt x="495" y="79"/>
                  </a:lnTo>
                  <a:lnTo>
                    <a:pt x="495" y="75"/>
                  </a:lnTo>
                  <a:lnTo>
                    <a:pt x="495" y="73"/>
                  </a:lnTo>
                  <a:lnTo>
                    <a:pt x="492" y="70"/>
                  </a:lnTo>
                  <a:lnTo>
                    <a:pt x="492" y="68"/>
                  </a:lnTo>
                  <a:lnTo>
                    <a:pt x="492" y="66"/>
                  </a:lnTo>
                  <a:lnTo>
                    <a:pt x="492" y="63"/>
                  </a:lnTo>
                  <a:lnTo>
                    <a:pt x="492" y="61"/>
                  </a:lnTo>
                  <a:lnTo>
                    <a:pt x="492" y="56"/>
                  </a:lnTo>
                  <a:lnTo>
                    <a:pt x="492" y="53"/>
                  </a:lnTo>
                  <a:lnTo>
                    <a:pt x="492" y="51"/>
                  </a:lnTo>
                  <a:lnTo>
                    <a:pt x="492" y="46"/>
                  </a:lnTo>
                  <a:lnTo>
                    <a:pt x="492" y="44"/>
                  </a:lnTo>
                  <a:lnTo>
                    <a:pt x="495" y="41"/>
                  </a:lnTo>
                  <a:lnTo>
                    <a:pt x="495" y="36"/>
                  </a:lnTo>
                  <a:lnTo>
                    <a:pt x="497" y="34"/>
                  </a:lnTo>
                  <a:lnTo>
                    <a:pt x="500" y="29"/>
                  </a:lnTo>
                  <a:lnTo>
                    <a:pt x="500" y="26"/>
                  </a:lnTo>
                  <a:lnTo>
                    <a:pt x="503" y="26"/>
                  </a:lnTo>
                  <a:lnTo>
                    <a:pt x="503" y="24"/>
                  </a:lnTo>
                  <a:lnTo>
                    <a:pt x="506" y="22"/>
                  </a:lnTo>
                  <a:lnTo>
                    <a:pt x="509" y="22"/>
                  </a:lnTo>
                  <a:lnTo>
                    <a:pt x="514" y="22"/>
                  </a:lnTo>
                  <a:lnTo>
                    <a:pt x="520" y="22"/>
                  </a:lnTo>
                  <a:lnTo>
                    <a:pt x="523" y="22"/>
                  </a:lnTo>
                  <a:lnTo>
                    <a:pt x="529" y="19"/>
                  </a:lnTo>
                  <a:lnTo>
                    <a:pt x="534" y="19"/>
                  </a:lnTo>
                  <a:lnTo>
                    <a:pt x="537" y="19"/>
                  </a:lnTo>
                  <a:lnTo>
                    <a:pt x="543" y="19"/>
                  </a:lnTo>
                  <a:lnTo>
                    <a:pt x="549" y="19"/>
                  </a:lnTo>
                  <a:lnTo>
                    <a:pt x="551" y="19"/>
                  </a:lnTo>
                  <a:lnTo>
                    <a:pt x="557" y="19"/>
                  </a:lnTo>
                  <a:lnTo>
                    <a:pt x="560" y="19"/>
                  </a:lnTo>
                  <a:lnTo>
                    <a:pt x="567" y="19"/>
                  </a:lnTo>
                  <a:lnTo>
                    <a:pt x="570" y="19"/>
                  </a:lnTo>
                  <a:lnTo>
                    <a:pt x="576" y="22"/>
                  </a:lnTo>
                  <a:lnTo>
                    <a:pt x="581" y="22"/>
                  </a:lnTo>
                  <a:lnTo>
                    <a:pt x="584" y="22"/>
                  </a:lnTo>
                  <a:lnTo>
                    <a:pt x="587" y="22"/>
                  </a:lnTo>
                  <a:lnTo>
                    <a:pt x="593" y="24"/>
                  </a:lnTo>
                  <a:lnTo>
                    <a:pt x="595" y="24"/>
                  </a:lnTo>
                  <a:lnTo>
                    <a:pt x="598" y="24"/>
                  </a:lnTo>
                  <a:lnTo>
                    <a:pt x="604" y="26"/>
                  </a:lnTo>
                  <a:lnTo>
                    <a:pt x="607" y="29"/>
                  </a:lnTo>
                  <a:lnTo>
                    <a:pt x="610" y="31"/>
                  </a:lnTo>
                  <a:lnTo>
                    <a:pt x="613" y="34"/>
                  </a:lnTo>
                  <a:lnTo>
                    <a:pt x="618" y="36"/>
                  </a:lnTo>
                  <a:lnTo>
                    <a:pt x="621" y="36"/>
                  </a:lnTo>
                  <a:lnTo>
                    <a:pt x="624" y="41"/>
                  </a:lnTo>
                  <a:lnTo>
                    <a:pt x="627" y="44"/>
                  </a:lnTo>
                  <a:lnTo>
                    <a:pt x="630" y="48"/>
                  </a:lnTo>
                  <a:lnTo>
                    <a:pt x="632" y="51"/>
                  </a:lnTo>
                  <a:lnTo>
                    <a:pt x="632" y="53"/>
                  </a:lnTo>
                  <a:lnTo>
                    <a:pt x="635" y="56"/>
                  </a:lnTo>
                  <a:lnTo>
                    <a:pt x="638" y="56"/>
                  </a:lnTo>
                  <a:lnTo>
                    <a:pt x="641" y="56"/>
                  </a:lnTo>
                  <a:lnTo>
                    <a:pt x="644" y="56"/>
                  </a:lnTo>
                  <a:lnTo>
                    <a:pt x="648" y="53"/>
                  </a:lnTo>
                  <a:lnTo>
                    <a:pt x="651" y="53"/>
                  </a:lnTo>
                  <a:lnTo>
                    <a:pt x="657" y="51"/>
                  </a:lnTo>
                  <a:lnTo>
                    <a:pt x="662" y="48"/>
                  </a:lnTo>
                  <a:lnTo>
                    <a:pt x="665" y="46"/>
                  </a:lnTo>
                  <a:lnTo>
                    <a:pt x="668" y="44"/>
                  </a:lnTo>
                  <a:lnTo>
                    <a:pt x="671" y="39"/>
                  </a:lnTo>
                  <a:lnTo>
                    <a:pt x="674" y="36"/>
                  </a:lnTo>
                  <a:lnTo>
                    <a:pt x="677" y="34"/>
                  </a:lnTo>
                  <a:lnTo>
                    <a:pt x="679" y="31"/>
                  </a:lnTo>
                  <a:lnTo>
                    <a:pt x="682" y="29"/>
                  </a:lnTo>
                  <a:lnTo>
                    <a:pt x="688" y="26"/>
                  </a:lnTo>
                  <a:lnTo>
                    <a:pt x="691" y="22"/>
                  </a:lnTo>
                  <a:lnTo>
                    <a:pt x="694" y="19"/>
                  </a:lnTo>
                  <a:lnTo>
                    <a:pt x="699" y="17"/>
                  </a:lnTo>
                  <a:lnTo>
                    <a:pt x="702" y="14"/>
                  </a:lnTo>
                  <a:lnTo>
                    <a:pt x="705" y="14"/>
                  </a:lnTo>
                  <a:lnTo>
                    <a:pt x="708" y="12"/>
                  </a:lnTo>
                  <a:lnTo>
                    <a:pt x="711" y="12"/>
                  </a:lnTo>
                  <a:lnTo>
                    <a:pt x="714" y="12"/>
                  </a:lnTo>
                  <a:lnTo>
                    <a:pt x="716" y="9"/>
                  </a:lnTo>
                  <a:lnTo>
                    <a:pt x="719" y="9"/>
                  </a:lnTo>
                  <a:lnTo>
                    <a:pt x="722" y="9"/>
                  </a:lnTo>
                  <a:lnTo>
                    <a:pt x="725" y="9"/>
                  </a:lnTo>
                  <a:lnTo>
                    <a:pt x="728" y="7"/>
                  </a:lnTo>
                  <a:lnTo>
                    <a:pt x="732" y="7"/>
                  </a:lnTo>
                  <a:lnTo>
                    <a:pt x="735" y="7"/>
                  </a:lnTo>
                  <a:lnTo>
                    <a:pt x="738" y="7"/>
                  </a:lnTo>
                  <a:lnTo>
                    <a:pt x="741" y="7"/>
                  </a:lnTo>
                  <a:lnTo>
                    <a:pt x="743" y="7"/>
                  </a:lnTo>
                  <a:lnTo>
                    <a:pt x="746" y="7"/>
                  </a:lnTo>
                  <a:lnTo>
                    <a:pt x="752" y="7"/>
                  </a:lnTo>
                  <a:lnTo>
                    <a:pt x="755" y="9"/>
                  </a:lnTo>
                  <a:lnTo>
                    <a:pt x="758" y="9"/>
                  </a:lnTo>
                  <a:lnTo>
                    <a:pt x="763" y="9"/>
                  </a:lnTo>
                  <a:lnTo>
                    <a:pt x="766" y="12"/>
                  </a:lnTo>
                  <a:lnTo>
                    <a:pt x="772" y="12"/>
                  </a:lnTo>
                  <a:lnTo>
                    <a:pt x="775" y="14"/>
                  </a:lnTo>
                  <a:lnTo>
                    <a:pt x="780" y="14"/>
                  </a:lnTo>
                  <a:lnTo>
                    <a:pt x="783" y="17"/>
                  </a:lnTo>
                  <a:lnTo>
                    <a:pt x="789" y="14"/>
                  </a:lnTo>
                  <a:lnTo>
                    <a:pt x="792" y="12"/>
                  </a:lnTo>
                  <a:lnTo>
                    <a:pt x="797" y="12"/>
                  </a:lnTo>
                  <a:lnTo>
                    <a:pt x="800" y="9"/>
                  </a:lnTo>
                  <a:lnTo>
                    <a:pt x="806" y="7"/>
                  </a:lnTo>
                  <a:lnTo>
                    <a:pt x="809" y="7"/>
                  </a:lnTo>
                  <a:lnTo>
                    <a:pt x="816" y="4"/>
                  </a:lnTo>
                  <a:lnTo>
                    <a:pt x="819" y="4"/>
                  </a:lnTo>
                  <a:lnTo>
                    <a:pt x="822" y="2"/>
                  </a:lnTo>
                  <a:lnTo>
                    <a:pt x="825" y="2"/>
                  </a:lnTo>
                  <a:lnTo>
                    <a:pt x="830" y="2"/>
                  </a:lnTo>
                  <a:lnTo>
                    <a:pt x="833" y="2"/>
                  </a:lnTo>
                  <a:lnTo>
                    <a:pt x="836" y="0"/>
                  </a:lnTo>
                  <a:lnTo>
                    <a:pt x="842" y="0"/>
                  </a:lnTo>
                  <a:lnTo>
                    <a:pt x="844" y="0"/>
                  </a:lnTo>
                  <a:lnTo>
                    <a:pt x="847" y="0"/>
                  </a:lnTo>
                  <a:lnTo>
                    <a:pt x="850" y="0"/>
                  </a:lnTo>
                  <a:lnTo>
                    <a:pt x="856" y="0"/>
                  </a:lnTo>
                  <a:lnTo>
                    <a:pt x="859" y="0"/>
                  </a:lnTo>
                  <a:lnTo>
                    <a:pt x="861" y="0"/>
                  </a:lnTo>
                  <a:lnTo>
                    <a:pt x="864" y="0"/>
                  </a:lnTo>
                  <a:lnTo>
                    <a:pt x="867" y="0"/>
                  </a:lnTo>
                  <a:lnTo>
                    <a:pt x="873" y="0"/>
                  </a:lnTo>
                  <a:lnTo>
                    <a:pt x="876" y="0"/>
                  </a:lnTo>
                  <a:lnTo>
                    <a:pt x="879" y="0"/>
                  </a:lnTo>
                  <a:lnTo>
                    <a:pt x="884" y="0"/>
                  </a:lnTo>
                  <a:lnTo>
                    <a:pt x="887" y="0"/>
                  </a:lnTo>
                  <a:lnTo>
                    <a:pt x="893" y="0"/>
                  </a:lnTo>
                  <a:lnTo>
                    <a:pt x="896" y="0"/>
                  </a:lnTo>
                  <a:lnTo>
                    <a:pt x="903" y="0"/>
                  </a:lnTo>
                  <a:lnTo>
                    <a:pt x="906" y="0"/>
                  </a:lnTo>
                  <a:lnTo>
                    <a:pt x="911" y="0"/>
                  </a:lnTo>
                  <a:lnTo>
                    <a:pt x="920" y="7"/>
                  </a:lnTo>
                  <a:lnTo>
                    <a:pt x="931" y="4"/>
                  </a:lnTo>
                  <a:lnTo>
                    <a:pt x="937" y="0"/>
                  </a:lnTo>
                  <a:lnTo>
                    <a:pt x="940" y="0"/>
                  </a:lnTo>
                  <a:lnTo>
                    <a:pt x="945" y="0"/>
                  </a:lnTo>
                  <a:lnTo>
                    <a:pt x="951" y="0"/>
                  </a:lnTo>
                  <a:lnTo>
                    <a:pt x="954" y="0"/>
                  </a:lnTo>
                  <a:lnTo>
                    <a:pt x="960" y="0"/>
                  </a:lnTo>
                  <a:lnTo>
                    <a:pt x="962" y="0"/>
                  </a:lnTo>
                  <a:lnTo>
                    <a:pt x="968" y="2"/>
                  </a:lnTo>
                  <a:lnTo>
                    <a:pt x="971" y="2"/>
                  </a:lnTo>
                  <a:lnTo>
                    <a:pt x="974" y="2"/>
                  </a:lnTo>
                  <a:lnTo>
                    <a:pt x="980" y="2"/>
                  </a:lnTo>
                  <a:lnTo>
                    <a:pt x="984" y="2"/>
                  </a:lnTo>
                  <a:lnTo>
                    <a:pt x="987" y="4"/>
                  </a:lnTo>
                  <a:lnTo>
                    <a:pt x="990" y="4"/>
                  </a:lnTo>
                  <a:lnTo>
                    <a:pt x="992" y="7"/>
                  </a:lnTo>
                  <a:lnTo>
                    <a:pt x="995" y="7"/>
                  </a:lnTo>
                  <a:lnTo>
                    <a:pt x="998" y="9"/>
                  </a:lnTo>
                  <a:lnTo>
                    <a:pt x="1001" y="9"/>
                  </a:lnTo>
                  <a:lnTo>
                    <a:pt x="1004" y="12"/>
                  </a:lnTo>
                  <a:lnTo>
                    <a:pt x="1007" y="12"/>
                  </a:lnTo>
                  <a:lnTo>
                    <a:pt x="1009" y="14"/>
                  </a:lnTo>
                  <a:lnTo>
                    <a:pt x="1012" y="17"/>
                  </a:lnTo>
                  <a:lnTo>
                    <a:pt x="1012" y="19"/>
                  </a:lnTo>
                  <a:lnTo>
                    <a:pt x="1015" y="22"/>
                  </a:lnTo>
                  <a:lnTo>
                    <a:pt x="1015" y="24"/>
                  </a:lnTo>
                  <a:lnTo>
                    <a:pt x="1018" y="26"/>
                  </a:lnTo>
                  <a:lnTo>
                    <a:pt x="1018" y="29"/>
                  </a:lnTo>
                  <a:lnTo>
                    <a:pt x="1021" y="34"/>
                  </a:lnTo>
                  <a:lnTo>
                    <a:pt x="1021" y="36"/>
                  </a:lnTo>
                  <a:lnTo>
                    <a:pt x="1021" y="41"/>
                  </a:lnTo>
                  <a:lnTo>
                    <a:pt x="1021" y="44"/>
                  </a:lnTo>
                  <a:lnTo>
                    <a:pt x="1021" y="46"/>
                  </a:lnTo>
                  <a:lnTo>
                    <a:pt x="1021" y="48"/>
                  </a:lnTo>
                  <a:lnTo>
                    <a:pt x="1021" y="51"/>
                  </a:lnTo>
                  <a:lnTo>
                    <a:pt x="1024" y="53"/>
                  </a:lnTo>
                  <a:lnTo>
                    <a:pt x="1026" y="56"/>
                  </a:lnTo>
                  <a:lnTo>
                    <a:pt x="1029" y="56"/>
                  </a:lnTo>
                  <a:lnTo>
                    <a:pt x="1032" y="58"/>
                  </a:lnTo>
                  <a:lnTo>
                    <a:pt x="1035" y="61"/>
                  </a:lnTo>
                  <a:lnTo>
                    <a:pt x="1038" y="61"/>
                  </a:lnTo>
                  <a:lnTo>
                    <a:pt x="1041" y="63"/>
                  </a:lnTo>
                  <a:lnTo>
                    <a:pt x="1044" y="63"/>
                  </a:lnTo>
                  <a:lnTo>
                    <a:pt x="1046" y="66"/>
                  </a:lnTo>
                  <a:lnTo>
                    <a:pt x="1049" y="66"/>
                  </a:lnTo>
                  <a:lnTo>
                    <a:pt x="1052" y="68"/>
                  </a:lnTo>
                  <a:lnTo>
                    <a:pt x="1055" y="70"/>
                  </a:lnTo>
                  <a:lnTo>
                    <a:pt x="1058" y="70"/>
                  </a:lnTo>
                  <a:lnTo>
                    <a:pt x="1063" y="73"/>
                  </a:lnTo>
                  <a:lnTo>
                    <a:pt x="1068" y="73"/>
                  </a:lnTo>
                  <a:lnTo>
                    <a:pt x="1071" y="75"/>
                  </a:lnTo>
                  <a:lnTo>
                    <a:pt x="1073" y="75"/>
                  </a:lnTo>
                  <a:lnTo>
                    <a:pt x="1076" y="79"/>
                  </a:lnTo>
                  <a:lnTo>
                    <a:pt x="1079" y="81"/>
                  </a:lnTo>
                  <a:lnTo>
                    <a:pt x="1082" y="81"/>
                  </a:lnTo>
                  <a:lnTo>
                    <a:pt x="1085" y="84"/>
                  </a:lnTo>
                  <a:lnTo>
                    <a:pt x="1088" y="84"/>
                  </a:lnTo>
                  <a:lnTo>
                    <a:pt x="1090" y="86"/>
                  </a:lnTo>
                  <a:lnTo>
                    <a:pt x="1093" y="89"/>
                  </a:lnTo>
                  <a:lnTo>
                    <a:pt x="1096" y="89"/>
                  </a:lnTo>
                  <a:lnTo>
                    <a:pt x="1099" y="91"/>
                  </a:lnTo>
                  <a:lnTo>
                    <a:pt x="1102" y="91"/>
                  </a:lnTo>
                  <a:lnTo>
                    <a:pt x="1105" y="94"/>
                  </a:lnTo>
                  <a:lnTo>
                    <a:pt x="1108" y="96"/>
                  </a:lnTo>
                  <a:lnTo>
                    <a:pt x="1110" y="99"/>
                  </a:lnTo>
                  <a:lnTo>
                    <a:pt x="1113" y="99"/>
                  </a:lnTo>
                  <a:lnTo>
                    <a:pt x="1116" y="101"/>
                  </a:lnTo>
                  <a:lnTo>
                    <a:pt x="1119" y="103"/>
                  </a:lnTo>
                  <a:lnTo>
                    <a:pt x="1122" y="108"/>
                  </a:lnTo>
                  <a:lnTo>
                    <a:pt x="1125" y="113"/>
                  </a:lnTo>
                  <a:lnTo>
                    <a:pt x="1127" y="116"/>
                  </a:lnTo>
                  <a:lnTo>
                    <a:pt x="1127" y="121"/>
                  </a:lnTo>
                  <a:lnTo>
                    <a:pt x="1127" y="125"/>
                  </a:lnTo>
                  <a:lnTo>
                    <a:pt x="1127" y="128"/>
                  </a:lnTo>
                  <a:lnTo>
                    <a:pt x="1127" y="130"/>
                  </a:lnTo>
                  <a:lnTo>
                    <a:pt x="1127" y="133"/>
                  </a:lnTo>
                  <a:lnTo>
                    <a:pt x="1125" y="135"/>
                  </a:lnTo>
                  <a:lnTo>
                    <a:pt x="1125" y="138"/>
                  </a:lnTo>
                  <a:lnTo>
                    <a:pt x="1122" y="140"/>
                  </a:lnTo>
                  <a:lnTo>
                    <a:pt x="1119" y="143"/>
                  </a:lnTo>
                  <a:lnTo>
                    <a:pt x="1116" y="145"/>
                  </a:lnTo>
                  <a:lnTo>
                    <a:pt x="1116" y="147"/>
                  </a:lnTo>
                  <a:lnTo>
                    <a:pt x="1113" y="150"/>
                  </a:lnTo>
                  <a:lnTo>
                    <a:pt x="1110" y="155"/>
                  </a:lnTo>
                  <a:lnTo>
                    <a:pt x="1105" y="159"/>
                  </a:lnTo>
                  <a:lnTo>
                    <a:pt x="1102" y="161"/>
                  </a:lnTo>
                  <a:lnTo>
                    <a:pt x="1099" y="163"/>
                  </a:lnTo>
                  <a:lnTo>
                    <a:pt x="1093" y="166"/>
                  </a:lnTo>
                  <a:lnTo>
                    <a:pt x="1090" y="171"/>
                  </a:lnTo>
                  <a:lnTo>
                    <a:pt x="1085" y="173"/>
                  </a:lnTo>
                  <a:lnTo>
                    <a:pt x="1079" y="176"/>
                  </a:lnTo>
                  <a:lnTo>
                    <a:pt x="1073" y="181"/>
                  </a:lnTo>
                  <a:lnTo>
                    <a:pt x="1068" y="210"/>
                  </a:lnTo>
                  <a:lnTo>
                    <a:pt x="1068" y="220"/>
                  </a:lnTo>
                  <a:lnTo>
                    <a:pt x="1068" y="227"/>
                  </a:lnTo>
                  <a:lnTo>
                    <a:pt x="1068" y="234"/>
                  </a:lnTo>
                  <a:lnTo>
                    <a:pt x="1071" y="243"/>
                  </a:lnTo>
                  <a:lnTo>
                    <a:pt x="1073" y="250"/>
                  </a:lnTo>
                  <a:lnTo>
                    <a:pt x="1073" y="258"/>
                  </a:lnTo>
                  <a:lnTo>
                    <a:pt x="1076" y="265"/>
                  </a:lnTo>
                  <a:lnTo>
                    <a:pt x="1076" y="270"/>
                  </a:lnTo>
                  <a:lnTo>
                    <a:pt x="1079" y="277"/>
                  </a:lnTo>
                  <a:lnTo>
                    <a:pt x="1082" y="284"/>
                  </a:lnTo>
                  <a:lnTo>
                    <a:pt x="1085" y="292"/>
                  </a:lnTo>
                  <a:lnTo>
                    <a:pt x="1088" y="297"/>
                  </a:lnTo>
                  <a:lnTo>
                    <a:pt x="1090" y="304"/>
                  </a:lnTo>
                  <a:lnTo>
                    <a:pt x="1090" y="309"/>
                  </a:lnTo>
                  <a:lnTo>
                    <a:pt x="1093" y="316"/>
                  </a:lnTo>
                  <a:lnTo>
                    <a:pt x="1096" y="322"/>
                  </a:lnTo>
                  <a:lnTo>
                    <a:pt x="1102" y="330"/>
                  </a:lnTo>
                  <a:lnTo>
                    <a:pt x="1102" y="335"/>
                  </a:lnTo>
                  <a:lnTo>
                    <a:pt x="1105" y="342"/>
                  </a:lnTo>
                  <a:lnTo>
                    <a:pt x="1110" y="347"/>
                  </a:lnTo>
                  <a:lnTo>
                    <a:pt x="1113" y="354"/>
                  </a:lnTo>
                  <a:lnTo>
                    <a:pt x="1116" y="359"/>
                  </a:lnTo>
                  <a:lnTo>
                    <a:pt x="1119" y="364"/>
                  </a:lnTo>
                  <a:lnTo>
                    <a:pt x="1122" y="371"/>
                  </a:lnTo>
                  <a:lnTo>
                    <a:pt x="1125" y="376"/>
                  </a:lnTo>
                  <a:lnTo>
                    <a:pt x="1127" y="381"/>
                  </a:lnTo>
                  <a:lnTo>
                    <a:pt x="1133" y="388"/>
                  </a:lnTo>
                  <a:lnTo>
                    <a:pt x="1136" y="393"/>
                  </a:lnTo>
                  <a:lnTo>
                    <a:pt x="1139" y="399"/>
                  </a:lnTo>
                  <a:lnTo>
                    <a:pt x="1142" y="404"/>
                  </a:lnTo>
                  <a:lnTo>
                    <a:pt x="1145" y="412"/>
                  </a:lnTo>
                  <a:lnTo>
                    <a:pt x="1149" y="417"/>
                  </a:lnTo>
                  <a:lnTo>
                    <a:pt x="1155" y="421"/>
                  </a:lnTo>
                  <a:lnTo>
                    <a:pt x="1157" y="426"/>
                  </a:lnTo>
                  <a:lnTo>
                    <a:pt x="1160" y="431"/>
                  </a:lnTo>
                  <a:lnTo>
                    <a:pt x="1163" y="436"/>
                  </a:lnTo>
                  <a:lnTo>
                    <a:pt x="1166" y="443"/>
                  </a:lnTo>
                  <a:lnTo>
                    <a:pt x="1169" y="448"/>
                  </a:lnTo>
                  <a:lnTo>
                    <a:pt x="1174" y="453"/>
                  </a:lnTo>
                  <a:lnTo>
                    <a:pt x="1177" y="458"/>
                  </a:lnTo>
                  <a:lnTo>
                    <a:pt x="1180" y="463"/>
                  </a:lnTo>
                  <a:lnTo>
                    <a:pt x="1183" y="468"/>
                  </a:lnTo>
                  <a:lnTo>
                    <a:pt x="1186" y="475"/>
                  </a:lnTo>
                  <a:lnTo>
                    <a:pt x="1189" y="481"/>
                  </a:lnTo>
                  <a:lnTo>
                    <a:pt x="1191" y="486"/>
                  </a:lnTo>
                  <a:lnTo>
                    <a:pt x="1194" y="491"/>
                  </a:lnTo>
                  <a:lnTo>
                    <a:pt x="1197" y="496"/>
                  </a:lnTo>
                  <a:lnTo>
                    <a:pt x="1203" y="501"/>
                  </a:lnTo>
                  <a:lnTo>
                    <a:pt x="1206" y="508"/>
                  </a:lnTo>
                  <a:lnTo>
                    <a:pt x="1206" y="513"/>
                  </a:lnTo>
                  <a:lnTo>
                    <a:pt x="1209" y="518"/>
                  </a:lnTo>
                  <a:lnTo>
                    <a:pt x="1211" y="523"/>
                  </a:lnTo>
                  <a:lnTo>
                    <a:pt x="1214" y="528"/>
                  </a:lnTo>
                  <a:lnTo>
                    <a:pt x="1217" y="533"/>
                  </a:lnTo>
                  <a:lnTo>
                    <a:pt x="1220" y="540"/>
                  </a:lnTo>
                  <a:lnTo>
                    <a:pt x="1223" y="545"/>
                  </a:lnTo>
                  <a:lnTo>
                    <a:pt x="1226" y="550"/>
                  </a:lnTo>
                  <a:lnTo>
                    <a:pt x="1226" y="555"/>
                  </a:lnTo>
                  <a:lnTo>
                    <a:pt x="1228" y="563"/>
                  </a:lnTo>
                  <a:lnTo>
                    <a:pt x="1233" y="568"/>
                  </a:lnTo>
                  <a:lnTo>
                    <a:pt x="1233" y="573"/>
                  </a:lnTo>
                  <a:lnTo>
                    <a:pt x="1236" y="580"/>
                  </a:lnTo>
                  <a:lnTo>
                    <a:pt x="1236" y="585"/>
                  </a:lnTo>
                  <a:lnTo>
                    <a:pt x="1238" y="593"/>
                  </a:lnTo>
                  <a:lnTo>
                    <a:pt x="1238" y="598"/>
                  </a:lnTo>
                  <a:lnTo>
                    <a:pt x="1238" y="600"/>
                  </a:lnTo>
                  <a:lnTo>
                    <a:pt x="1241" y="602"/>
                  </a:lnTo>
                  <a:lnTo>
                    <a:pt x="1241" y="605"/>
                  </a:lnTo>
                  <a:lnTo>
                    <a:pt x="1241" y="610"/>
                  </a:lnTo>
                  <a:lnTo>
                    <a:pt x="1241" y="612"/>
                  </a:lnTo>
                  <a:lnTo>
                    <a:pt x="1241" y="615"/>
                  </a:lnTo>
                  <a:lnTo>
                    <a:pt x="1241" y="617"/>
                  </a:lnTo>
                  <a:lnTo>
                    <a:pt x="1244" y="622"/>
                  </a:lnTo>
                  <a:lnTo>
                    <a:pt x="1244" y="625"/>
                  </a:lnTo>
                  <a:lnTo>
                    <a:pt x="1244" y="627"/>
                  </a:lnTo>
                  <a:lnTo>
                    <a:pt x="1244" y="629"/>
                  </a:lnTo>
                  <a:lnTo>
                    <a:pt x="1244" y="634"/>
                  </a:lnTo>
                  <a:lnTo>
                    <a:pt x="1244" y="637"/>
                  </a:lnTo>
                  <a:lnTo>
                    <a:pt x="1244" y="640"/>
                  </a:lnTo>
                  <a:lnTo>
                    <a:pt x="1244" y="645"/>
                  </a:lnTo>
                  <a:lnTo>
                    <a:pt x="1247" y="648"/>
                  </a:lnTo>
                  <a:lnTo>
                    <a:pt x="1247" y="650"/>
                  </a:lnTo>
                  <a:lnTo>
                    <a:pt x="1247" y="655"/>
                  </a:lnTo>
                  <a:lnTo>
                    <a:pt x="1247" y="658"/>
                  </a:lnTo>
                  <a:lnTo>
                    <a:pt x="1247" y="662"/>
                  </a:lnTo>
                  <a:lnTo>
                    <a:pt x="1244" y="665"/>
                  </a:lnTo>
                  <a:lnTo>
                    <a:pt x="1244" y="670"/>
                  </a:lnTo>
                  <a:lnTo>
                    <a:pt x="1244" y="672"/>
                  </a:lnTo>
                  <a:lnTo>
                    <a:pt x="1244" y="677"/>
                  </a:lnTo>
                  <a:lnTo>
                    <a:pt x="1244" y="680"/>
                  </a:lnTo>
                  <a:lnTo>
                    <a:pt x="1244" y="682"/>
                  </a:lnTo>
                  <a:lnTo>
                    <a:pt x="1244" y="687"/>
                  </a:lnTo>
                  <a:lnTo>
                    <a:pt x="1244" y="692"/>
                  </a:lnTo>
                  <a:lnTo>
                    <a:pt x="1244" y="694"/>
                  </a:lnTo>
                  <a:lnTo>
                    <a:pt x="1241" y="699"/>
                  </a:lnTo>
                  <a:lnTo>
                    <a:pt x="1241" y="702"/>
                  </a:lnTo>
                  <a:lnTo>
                    <a:pt x="1241" y="706"/>
                  </a:lnTo>
                  <a:lnTo>
                    <a:pt x="1241" y="711"/>
                  </a:lnTo>
                  <a:lnTo>
                    <a:pt x="1238" y="714"/>
                  </a:lnTo>
                  <a:lnTo>
                    <a:pt x="1238" y="720"/>
                  </a:lnTo>
                  <a:lnTo>
                    <a:pt x="1238" y="722"/>
                  </a:lnTo>
                  <a:lnTo>
                    <a:pt x="1236" y="727"/>
                  </a:lnTo>
                  <a:lnTo>
                    <a:pt x="1236" y="732"/>
                  </a:lnTo>
                  <a:lnTo>
                    <a:pt x="1233" y="735"/>
                  </a:lnTo>
                  <a:lnTo>
                    <a:pt x="1233" y="739"/>
                  </a:lnTo>
                  <a:lnTo>
                    <a:pt x="1228" y="744"/>
                  </a:lnTo>
                  <a:lnTo>
                    <a:pt x="1226" y="747"/>
                  </a:lnTo>
                  <a:lnTo>
                    <a:pt x="1226" y="752"/>
                  </a:lnTo>
                  <a:lnTo>
                    <a:pt x="1223" y="757"/>
                  </a:lnTo>
                  <a:lnTo>
                    <a:pt x="1220" y="761"/>
                  </a:lnTo>
                  <a:lnTo>
                    <a:pt x="1220" y="764"/>
                  </a:lnTo>
                  <a:lnTo>
                    <a:pt x="1217" y="769"/>
                  </a:lnTo>
                  <a:lnTo>
                    <a:pt x="1214" y="774"/>
                  </a:lnTo>
                  <a:lnTo>
                    <a:pt x="1211" y="779"/>
                  </a:lnTo>
                  <a:lnTo>
                    <a:pt x="1209" y="784"/>
                  </a:lnTo>
                  <a:lnTo>
                    <a:pt x="1206" y="786"/>
                  </a:lnTo>
                  <a:lnTo>
                    <a:pt x="1203" y="791"/>
                  </a:lnTo>
                  <a:lnTo>
                    <a:pt x="1200" y="796"/>
                  </a:lnTo>
                  <a:lnTo>
                    <a:pt x="1197" y="802"/>
                  </a:lnTo>
                  <a:lnTo>
                    <a:pt x="1194" y="807"/>
                  </a:lnTo>
                  <a:lnTo>
                    <a:pt x="1191" y="812"/>
                  </a:lnTo>
                  <a:lnTo>
                    <a:pt x="1189" y="814"/>
                  </a:lnTo>
                  <a:lnTo>
                    <a:pt x="1186" y="819"/>
                  </a:lnTo>
                  <a:lnTo>
                    <a:pt x="1180" y="824"/>
                  </a:lnTo>
                  <a:lnTo>
                    <a:pt x="1177" y="829"/>
                  </a:lnTo>
                  <a:lnTo>
                    <a:pt x="1174" y="834"/>
                  </a:lnTo>
                  <a:lnTo>
                    <a:pt x="1169" y="839"/>
                  </a:lnTo>
                  <a:lnTo>
                    <a:pt x="1166" y="843"/>
                  </a:lnTo>
                  <a:lnTo>
                    <a:pt x="1160" y="848"/>
                  </a:lnTo>
                  <a:lnTo>
                    <a:pt x="1160" y="851"/>
                  </a:lnTo>
                  <a:lnTo>
                    <a:pt x="1163" y="853"/>
                  </a:lnTo>
                  <a:lnTo>
                    <a:pt x="1163" y="856"/>
                  </a:lnTo>
                  <a:lnTo>
                    <a:pt x="1163" y="858"/>
                  </a:lnTo>
                  <a:lnTo>
                    <a:pt x="1163" y="861"/>
                  </a:lnTo>
                  <a:lnTo>
                    <a:pt x="1163" y="865"/>
                  </a:lnTo>
                  <a:lnTo>
                    <a:pt x="1166" y="868"/>
                  </a:lnTo>
                  <a:lnTo>
                    <a:pt x="1166" y="870"/>
                  </a:lnTo>
                  <a:lnTo>
                    <a:pt x="1166" y="873"/>
                  </a:lnTo>
                  <a:lnTo>
                    <a:pt x="1166" y="875"/>
                  </a:lnTo>
                  <a:lnTo>
                    <a:pt x="1169" y="878"/>
                  </a:lnTo>
                  <a:lnTo>
                    <a:pt x="1169" y="881"/>
                  </a:lnTo>
                  <a:lnTo>
                    <a:pt x="1169" y="884"/>
                  </a:lnTo>
                  <a:lnTo>
                    <a:pt x="1172" y="886"/>
                  </a:lnTo>
                  <a:lnTo>
                    <a:pt x="1172" y="891"/>
                  </a:lnTo>
                  <a:lnTo>
                    <a:pt x="1172" y="894"/>
                  </a:lnTo>
                  <a:lnTo>
                    <a:pt x="1174" y="896"/>
                  </a:lnTo>
                  <a:lnTo>
                    <a:pt x="1174" y="898"/>
                  </a:lnTo>
                  <a:lnTo>
                    <a:pt x="1174" y="901"/>
                  </a:lnTo>
                  <a:lnTo>
                    <a:pt x="1177" y="903"/>
                  </a:lnTo>
                  <a:lnTo>
                    <a:pt x="1177" y="906"/>
                  </a:lnTo>
                  <a:lnTo>
                    <a:pt x="1177" y="908"/>
                  </a:lnTo>
                  <a:lnTo>
                    <a:pt x="1177" y="911"/>
                  </a:lnTo>
                  <a:lnTo>
                    <a:pt x="1180" y="916"/>
                  </a:lnTo>
                  <a:lnTo>
                    <a:pt x="1180" y="918"/>
                  </a:lnTo>
                  <a:lnTo>
                    <a:pt x="1180" y="920"/>
                  </a:lnTo>
                  <a:lnTo>
                    <a:pt x="1180" y="923"/>
                  </a:lnTo>
                  <a:lnTo>
                    <a:pt x="1183" y="925"/>
                  </a:lnTo>
                  <a:lnTo>
                    <a:pt x="1183" y="928"/>
                  </a:lnTo>
                  <a:lnTo>
                    <a:pt x="1183" y="930"/>
                  </a:lnTo>
                  <a:lnTo>
                    <a:pt x="1183" y="933"/>
                  </a:lnTo>
                  <a:lnTo>
                    <a:pt x="1186" y="938"/>
                  </a:lnTo>
                  <a:lnTo>
                    <a:pt x="1211" y="943"/>
                  </a:lnTo>
                  <a:lnTo>
                    <a:pt x="1214" y="955"/>
                  </a:lnTo>
                  <a:lnTo>
                    <a:pt x="1217" y="973"/>
                  </a:lnTo>
                  <a:lnTo>
                    <a:pt x="1223" y="976"/>
                  </a:lnTo>
                  <a:lnTo>
                    <a:pt x="1226" y="978"/>
                  </a:lnTo>
                  <a:lnTo>
                    <a:pt x="1233" y="980"/>
                  </a:lnTo>
                  <a:lnTo>
                    <a:pt x="1236" y="983"/>
                  </a:lnTo>
                  <a:lnTo>
                    <a:pt x="1238" y="985"/>
                  </a:lnTo>
                  <a:lnTo>
                    <a:pt x="1244" y="988"/>
                  </a:lnTo>
                  <a:lnTo>
                    <a:pt x="1247" y="990"/>
                  </a:lnTo>
                  <a:lnTo>
                    <a:pt x="1250" y="993"/>
                  </a:lnTo>
                  <a:lnTo>
                    <a:pt x="1250" y="995"/>
                  </a:lnTo>
                  <a:lnTo>
                    <a:pt x="1253" y="998"/>
                  </a:lnTo>
                  <a:lnTo>
                    <a:pt x="1253" y="1000"/>
                  </a:lnTo>
                  <a:lnTo>
                    <a:pt x="1256" y="1002"/>
                  </a:lnTo>
                  <a:lnTo>
                    <a:pt x="1256" y="1007"/>
                  </a:lnTo>
                  <a:lnTo>
                    <a:pt x="1256" y="1010"/>
                  </a:lnTo>
                  <a:lnTo>
                    <a:pt x="1253" y="1015"/>
                  </a:lnTo>
                  <a:lnTo>
                    <a:pt x="1253" y="1017"/>
                  </a:lnTo>
                  <a:lnTo>
                    <a:pt x="1247" y="1020"/>
                  </a:lnTo>
                  <a:lnTo>
                    <a:pt x="1244" y="1022"/>
                  </a:lnTo>
                  <a:lnTo>
                    <a:pt x="1238" y="1024"/>
                  </a:lnTo>
                  <a:lnTo>
                    <a:pt x="1233" y="1024"/>
                  </a:lnTo>
                  <a:lnTo>
                    <a:pt x="1228" y="1027"/>
                  </a:lnTo>
                  <a:lnTo>
                    <a:pt x="1226" y="1027"/>
                  </a:lnTo>
                  <a:lnTo>
                    <a:pt x="1223" y="1029"/>
                  </a:lnTo>
                  <a:lnTo>
                    <a:pt x="1220" y="1029"/>
                  </a:lnTo>
                  <a:lnTo>
                    <a:pt x="1214" y="1029"/>
                  </a:lnTo>
                  <a:lnTo>
                    <a:pt x="1211" y="1032"/>
                  </a:lnTo>
                  <a:lnTo>
                    <a:pt x="1206" y="1032"/>
                  </a:lnTo>
                  <a:lnTo>
                    <a:pt x="1203" y="1032"/>
                  </a:lnTo>
                  <a:lnTo>
                    <a:pt x="1197" y="1032"/>
                  </a:lnTo>
                  <a:lnTo>
                    <a:pt x="1194" y="1032"/>
                  </a:lnTo>
                  <a:lnTo>
                    <a:pt x="1189" y="1032"/>
                  </a:lnTo>
                  <a:lnTo>
                    <a:pt x="1183" y="1032"/>
                  </a:lnTo>
                  <a:lnTo>
                    <a:pt x="1180" y="1034"/>
                  </a:lnTo>
                  <a:lnTo>
                    <a:pt x="1174" y="1032"/>
                  </a:lnTo>
                  <a:lnTo>
                    <a:pt x="1169" y="1032"/>
                  </a:lnTo>
                  <a:lnTo>
                    <a:pt x="1163" y="1032"/>
                  </a:lnTo>
                  <a:lnTo>
                    <a:pt x="1160" y="1032"/>
                  </a:lnTo>
                  <a:lnTo>
                    <a:pt x="1155" y="1032"/>
                  </a:lnTo>
                  <a:lnTo>
                    <a:pt x="1149" y="1032"/>
                  </a:lnTo>
                  <a:lnTo>
                    <a:pt x="1145" y="1032"/>
                  </a:lnTo>
                  <a:lnTo>
                    <a:pt x="1139" y="1032"/>
                  </a:lnTo>
                  <a:lnTo>
                    <a:pt x="1133" y="1029"/>
                  </a:lnTo>
                  <a:lnTo>
                    <a:pt x="1127" y="1029"/>
                  </a:lnTo>
                  <a:lnTo>
                    <a:pt x="1122" y="1029"/>
                  </a:lnTo>
                  <a:lnTo>
                    <a:pt x="1119" y="1029"/>
                  </a:lnTo>
                  <a:lnTo>
                    <a:pt x="1113" y="1027"/>
                  </a:lnTo>
                  <a:lnTo>
                    <a:pt x="1108" y="1027"/>
                  </a:lnTo>
                  <a:lnTo>
                    <a:pt x="1105" y="1024"/>
                  </a:lnTo>
                  <a:lnTo>
                    <a:pt x="1099" y="1024"/>
                  </a:lnTo>
                  <a:lnTo>
                    <a:pt x="1096" y="1022"/>
                  </a:lnTo>
                  <a:lnTo>
                    <a:pt x="1090" y="1022"/>
                  </a:lnTo>
                  <a:lnTo>
                    <a:pt x="1088" y="1020"/>
                  </a:lnTo>
                  <a:lnTo>
                    <a:pt x="1082" y="1020"/>
                  </a:lnTo>
                  <a:lnTo>
                    <a:pt x="1079" y="1017"/>
                  </a:lnTo>
                  <a:lnTo>
                    <a:pt x="1076" y="1017"/>
                  </a:lnTo>
                  <a:lnTo>
                    <a:pt x="1071" y="1015"/>
                  </a:lnTo>
                  <a:lnTo>
                    <a:pt x="1068" y="1012"/>
                  </a:lnTo>
                  <a:lnTo>
                    <a:pt x="1068" y="1010"/>
                  </a:lnTo>
                  <a:lnTo>
                    <a:pt x="1071" y="1007"/>
                  </a:lnTo>
                  <a:lnTo>
                    <a:pt x="1071" y="1002"/>
                  </a:lnTo>
                  <a:lnTo>
                    <a:pt x="1071" y="1000"/>
                  </a:lnTo>
                  <a:lnTo>
                    <a:pt x="1071" y="998"/>
                  </a:lnTo>
                  <a:lnTo>
                    <a:pt x="1073" y="995"/>
                  </a:lnTo>
                  <a:lnTo>
                    <a:pt x="1073" y="993"/>
                  </a:lnTo>
                  <a:lnTo>
                    <a:pt x="1073" y="990"/>
                  </a:lnTo>
                  <a:lnTo>
                    <a:pt x="1073" y="988"/>
                  </a:lnTo>
                  <a:lnTo>
                    <a:pt x="1076" y="985"/>
                  </a:lnTo>
                  <a:lnTo>
                    <a:pt x="1076" y="983"/>
                  </a:lnTo>
                  <a:lnTo>
                    <a:pt x="1076" y="980"/>
                  </a:lnTo>
                  <a:lnTo>
                    <a:pt x="1079" y="978"/>
                  </a:lnTo>
                  <a:lnTo>
                    <a:pt x="1079" y="976"/>
                  </a:lnTo>
                  <a:lnTo>
                    <a:pt x="1079" y="973"/>
                  </a:lnTo>
                  <a:lnTo>
                    <a:pt x="1082" y="973"/>
                  </a:lnTo>
                  <a:lnTo>
                    <a:pt x="1082" y="971"/>
                  </a:lnTo>
                  <a:lnTo>
                    <a:pt x="1082" y="968"/>
                  </a:lnTo>
                  <a:lnTo>
                    <a:pt x="1085" y="966"/>
                  </a:lnTo>
                  <a:lnTo>
                    <a:pt x="1085" y="963"/>
                  </a:lnTo>
                  <a:lnTo>
                    <a:pt x="1088" y="957"/>
                  </a:lnTo>
                  <a:lnTo>
                    <a:pt x="1088" y="955"/>
                  </a:lnTo>
                  <a:lnTo>
                    <a:pt x="1090" y="950"/>
                  </a:lnTo>
                  <a:lnTo>
                    <a:pt x="1093" y="947"/>
                  </a:lnTo>
                  <a:lnTo>
                    <a:pt x="1108" y="945"/>
                  </a:lnTo>
                  <a:lnTo>
                    <a:pt x="1096" y="918"/>
                  </a:lnTo>
                  <a:lnTo>
                    <a:pt x="1093" y="923"/>
                  </a:lnTo>
                  <a:lnTo>
                    <a:pt x="1093" y="928"/>
                  </a:lnTo>
                  <a:lnTo>
                    <a:pt x="1090" y="930"/>
                  </a:lnTo>
                  <a:lnTo>
                    <a:pt x="1088" y="935"/>
                  </a:lnTo>
                  <a:lnTo>
                    <a:pt x="1085" y="938"/>
                  </a:lnTo>
                  <a:lnTo>
                    <a:pt x="1079" y="940"/>
                  </a:lnTo>
                  <a:lnTo>
                    <a:pt x="1076" y="943"/>
                  </a:lnTo>
                  <a:lnTo>
                    <a:pt x="1073" y="945"/>
                  </a:lnTo>
                  <a:lnTo>
                    <a:pt x="1071" y="945"/>
                  </a:lnTo>
                  <a:lnTo>
                    <a:pt x="1071" y="947"/>
                  </a:lnTo>
                  <a:lnTo>
                    <a:pt x="1063" y="947"/>
                  </a:lnTo>
                  <a:lnTo>
                    <a:pt x="1061" y="950"/>
                  </a:lnTo>
                  <a:lnTo>
                    <a:pt x="1058" y="950"/>
                  </a:lnTo>
                  <a:lnTo>
                    <a:pt x="1055" y="952"/>
                  </a:lnTo>
                  <a:lnTo>
                    <a:pt x="1052" y="952"/>
                  </a:lnTo>
                  <a:lnTo>
                    <a:pt x="1046" y="955"/>
                  </a:lnTo>
                  <a:lnTo>
                    <a:pt x="1044" y="955"/>
                  </a:lnTo>
                  <a:lnTo>
                    <a:pt x="1041" y="957"/>
                  </a:lnTo>
                  <a:lnTo>
                    <a:pt x="1035" y="957"/>
                  </a:lnTo>
                  <a:lnTo>
                    <a:pt x="1032" y="961"/>
                  </a:lnTo>
                  <a:lnTo>
                    <a:pt x="1029" y="961"/>
                  </a:lnTo>
                  <a:lnTo>
                    <a:pt x="1024" y="963"/>
                  </a:lnTo>
                  <a:lnTo>
                    <a:pt x="1021" y="963"/>
                  </a:lnTo>
                  <a:lnTo>
                    <a:pt x="1015" y="966"/>
                  </a:lnTo>
                  <a:lnTo>
                    <a:pt x="1012" y="966"/>
                  </a:lnTo>
                  <a:lnTo>
                    <a:pt x="1009" y="968"/>
                  </a:lnTo>
                  <a:lnTo>
                    <a:pt x="1004" y="968"/>
                  </a:lnTo>
                  <a:lnTo>
                    <a:pt x="1001" y="968"/>
                  </a:lnTo>
                  <a:lnTo>
                    <a:pt x="995" y="971"/>
                  </a:lnTo>
                  <a:lnTo>
                    <a:pt x="992" y="971"/>
                  </a:lnTo>
                  <a:lnTo>
                    <a:pt x="987" y="971"/>
                  </a:lnTo>
                  <a:lnTo>
                    <a:pt x="984" y="973"/>
                  </a:lnTo>
                  <a:lnTo>
                    <a:pt x="977" y="973"/>
                  </a:lnTo>
                  <a:lnTo>
                    <a:pt x="974" y="976"/>
                  </a:lnTo>
                  <a:lnTo>
                    <a:pt x="968" y="976"/>
                  </a:lnTo>
                  <a:lnTo>
                    <a:pt x="965" y="976"/>
                  </a:lnTo>
                  <a:lnTo>
                    <a:pt x="960" y="978"/>
                  </a:lnTo>
                  <a:lnTo>
                    <a:pt x="957" y="978"/>
                  </a:lnTo>
                  <a:lnTo>
                    <a:pt x="951" y="978"/>
                  </a:lnTo>
                  <a:lnTo>
                    <a:pt x="948" y="980"/>
                  </a:lnTo>
                  <a:lnTo>
                    <a:pt x="945" y="980"/>
                  </a:lnTo>
                  <a:lnTo>
                    <a:pt x="940" y="983"/>
                  </a:lnTo>
                  <a:lnTo>
                    <a:pt x="937" y="983"/>
                  </a:lnTo>
                  <a:lnTo>
                    <a:pt x="934" y="983"/>
                  </a:lnTo>
                  <a:lnTo>
                    <a:pt x="928" y="985"/>
                  </a:lnTo>
                  <a:lnTo>
                    <a:pt x="925" y="985"/>
                  </a:lnTo>
                  <a:lnTo>
                    <a:pt x="923" y="985"/>
                  </a:lnTo>
                  <a:lnTo>
                    <a:pt x="920" y="988"/>
                  </a:lnTo>
                  <a:lnTo>
                    <a:pt x="917" y="988"/>
                  </a:lnTo>
                  <a:lnTo>
                    <a:pt x="914" y="990"/>
                  </a:lnTo>
                  <a:lnTo>
                    <a:pt x="911" y="990"/>
                  </a:lnTo>
                  <a:lnTo>
                    <a:pt x="908" y="993"/>
                  </a:lnTo>
                  <a:lnTo>
                    <a:pt x="906" y="993"/>
                  </a:lnTo>
                  <a:lnTo>
                    <a:pt x="903" y="995"/>
                  </a:lnTo>
                  <a:lnTo>
                    <a:pt x="900" y="998"/>
                  </a:lnTo>
                  <a:lnTo>
                    <a:pt x="896" y="1000"/>
                  </a:lnTo>
                  <a:lnTo>
                    <a:pt x="887" y="1000"/>
                  </a:lnTo>
                  <a:lnTo>
                    <a:pt x="879" y="1000"/>
                  </a:lnTo>
                  <a:lnTo>
                    <a:pt x="867" y="1002"/>
                  </a:lnTo>
                  <a:lnTo>
                    <a:pt x="861" y="1002"/>
                  </a:lnTo>
                  <a:lnTo>
                    <a:pt x="853" y="1002"/>
                  </a:lnTo>
                  <a:lnTo>
                    <a:pt x="844" y="1005"/>
                  </a:lnTo>
                  <a:lnTo>
                    <a:pt x="836" y="1005"/>
                  </a:lnTo>
                  <a:lnTo>
                    <a:pt x="827" y="1005"/>
                  </a:lnTo>
                  <a:lnTo>
                    <a:pt x="819" y="1005"/>
                  </a:lnTo>
                  <a:lnTo>
                    <a:pt x="809" y="1007"/>
                  </a:lnTo>
                  <a:lnTo>
                    <a:pt x="800" y="1007"/>
                  </a:lnTo>
                  <a:lnTo>
                    <a:pt x="792" y="1007"/>
                  </a:lnTo>
                  <a:lnTo>
                    <a:pt x="783" y="1007"/>
                  </a:lnTo>
                  <a:lnTo>
                    <a:pt x="775" y="1010"/>
                  </a:lnTo>
                  <a:lnTo>
                    <a:pt x="766" y="1010"/>
                  </a:lnTo>
                  <a:lnTo>
                    <a:pt x="760" y="1010"/>
                  </a:lnTo>
                  <a:lnTo>
                    <a:pt x="752" y="1010"/>
                  </a:lnTo>
                  <a:lnTo>
                    <a:pt x="743" y="1010"/>
                  </a:lnTo>
                  <a:lnTo>
                    <a:pt x="735" y="1010"/>
                  </a:lnTo>
                  <a:lnTo>
                    <a:pt x="725" y="1010"/>
                  </a:lnTo>
                  <a:lnTo>
                    <a:pt x="716" y="1010"/>
                  </a:lnTo>
                  <a:lnTo>
                    <a:pt x="708" y="1012"/>
                  </a:lnTo>
                  <a:lnTo>
                    <a:pt x="699" y="1012"/>
                  </a:lnTo>
                  <a:lnTo>
                    <a:pt x="694" y="1012"/>
                  </a:lnTo>
                  <a:lnTo>
                    <a:pt x="685" y="1012"/>
                  </a:lnTo>
                  <a:lnTo>
                    <a:pt x="677" y="1012"/>
                  </a:lnTo>
                  <a:lnTo>
                    <a:pt x="668" y="1012"/>
                  </a:lnTo>
                  <a:lnTo>
                    <a:pt x="660" y="1012"/>
                  </a:lnTo>
                  <a:lnTo>
                    <a:pt x="651" y="1010"/>
                  </a:lnTo>
                  <a:lnTo>
                    <a:pt x="641" y="1010"/>
                  </a:lnTo>
                  <a:lnTo>
                    <a:pt x="635" y="1010"/>
                  </a:lnTo>
                  <a:lnTo>
                    <a:pt x="627" y="1010"/>
                  </a:lnTo>
                  <a:lnTo>
                    <a:pt x="618" y="1010"/>
                  </a:lnTo>
                  <a:lnTo>
                    <a:pt x="610" y="1010"/>
                  </a:lnTo>
                  <a:lnTo>
                    <a:pt x="601" y="1007"/>
                  </a:lnTo>
                  <a:lnTo>
                    <a:pt x="593" y="1007"/>
                  </a:lnTo>
                  <a:lnTo>
                    <a:pt x="584" y="1007"/>
                  </a:lnTo>
                  <a:lnTo>
                    <a:pt x="578" y="1007"/>
                  </a:lnTo>
                  <a:lnTo>
                    <a:pt x="570" y="1005"/>
                  </a:lnTo>
                  <a:lnTo>
                    <a:pt x="560" y="1005"/>
                  </a:lnTo>
                  <a:lnTo>
                    <a:pt x="551" y="1005"/>
                  </a:lnTo>
                  <a:lnTo>
                    <a:pt x="543" y="1002"/>
                  </a:lnTo>
                  <a:lnTo>
                    <a:pt x="534" y="1002"/>
                  </a:lnTo>
                  <a:lnTo>
                    <a:pt x="529" y="1000"/>
                  </a:lnTo>
                  <a:lnTo>
                    <a:pt x="520" y="1000"/>
                  </a:lnTo>
                  <a:lnTo>
                    <a:pt x="512" y="998"/>
                  </a:lnTo>
                  <a:lnTo>
                    <a:pt x="503" y="998"/>
                  </a:lnTo>
                  <a:lnTo>
                    <a:pt x="495" y="995"/>
                  </a:lnTo>
                  <a:lnTo>
                    <a:pt x="489" y="995"/>
                  </a:lnTo>
                  <a:lnTo>
                    <a:pt x="479" y="993"/>
                  </a:lnTo>
                  <a:lnTo>
                    <a:pt x="470" y="990"/>
                  </a:lnTo>
                  <a:lnTo>
                    <a:pt x="462" y="990"/>
                  </a:lnTo>
                  <a:lnTo>
                    <a:pt x="453" y="988"/>
                  </a:lnTo>
                  <a:lnTo>
                    <a:pt x="445" y="985"/>
                  </a:lnTo>
                  <a:lnTo>
                    <a:pt x="439" y="983"/>
                  </a:lnTo>
                  <a:lnTo>
                    <a:pt x="430" y="983"/>
                  </a:lnTo>
                  <a:lnTo>
                    <a:pt x="422" y="980"/>
                  </a:lnTo>
                  <a:lnTo>
                    <a:pt x="413" y="978"/>
                  </a:lnTo>
                  <a:lnTo>
                    <a:pt x="405" y="976"/>
                  </a:lnTo>
                  <a:lnTo>
                    <a:pt x="399" y="973"/>
                  </a:lnTo>
                  <a:lnTo>
                    <a:pt x="389" y="971"/>
                  </a:lnTo>
                  <a:lnTo>
                    <a:pt x="381" y="968"/>
                  </a:lnTo>
                  <a:lnTo>
                    <a:pt x="372" y="966"/>
                  </a:lnTo>
                  <a:lnTo>
                    <a:pt x="364" y="963"/>
                  </a:lnTo>
                  <a:lnTo>
                    <a:pt x="355" y="963"/>
                  </a:lnTo>
                  <a:lnTo>
                    <a:pt x="352" y="966"/>
                  </a:lnTo>
                  <a:lnTo>
                    <a:pt x="352" y="968"/>
                  </a:lnTo>
                  <a:lnTo>
                    <a:pt x="352" y="971"/>
                  </a:lnTo>
                  <a:lnTo>
                    <a:pt x="352" y="973"/>
                  </a:lnTo>
                  <a:lnTo>
                    <a:pt x="349" y="976"/>
                  </a:lnTo>
                  <a:lnTo>
                    <a:pt x="349" y="978"/>
                  </a:lnTo>
                  <a:lnTo>
                    <a:pt x="349" y="980"/>
                  </a:lnTo>
                  <a:lnTo>
                    <a:pt x="349" y="983"/>
                  </a:lnTo>
                  <a:lnTo>
                    <a:pt x="349" y="985"/>
                  </a:lnTo>
                  <a:lnTo>
                    <a:pt x="349" y="988"/>
                  </a:lnTo>
                  <a:lnTo>
                    <a:pt x="349" y="993"/>
                  </a:lnTo>
                  <a:lnTo>
                    <a:pt x="349" y="995"/>
                  </a:lnTo>
                  <a:lnTo>
                    <a:pt x="349" y="998"/>
                  </a:lnTo>
                  <a:lnTo>
                    <a:pt x="349" y="1000"/>
                  </a:lnTo>
                  <a:lnTo>
                    <a:pt x="349" y="1002"/>
                  </a:lnTo>
                  <a:lnTo>
                    <a:pt x="349" y="1005"/>
                  </a:lnTo>
                  <a:lnTo>
                    <a:pt x="352" y="1007"/>
                  </a:lnTo>
                  <a:lnTo>
                    <a:pt x="352" y="1012"/>
                  </a:lnTo>
                  <a:lnTo>
                    <a:pt x="355" y="1015"/>
                  </a:lnTo>
                  <a:lnTo>
                    <a:pt x="355" y="1020"/>
                  </a:lnTo>
                  <a:lnTo>
                    <a:pt x="358" y="1020"/>
                  </a:lnTo>
                  <a:lnTo>
                    <a:pt x="358" y="1022"/>
                  </a:lnTo>
                  <a:lnTo>
                    <a:pt x="358" y="1024"/>
                  </a:lnTo>
                  <a:lnTo>
                    <a:pt x="361" y="1027"/>
                  </a:lnTo>
                  <a:lnTo>
                    <a:pt x="361" y="1029"/>
                  </a:lnTo>
                  <a:lnTo>
                    <a:pt x="364" y="1032"/>
                  </a:lnTo>
                  <a:lnTo>
                    <a:pt x="364" y="1034"/>
                  </a:lnTo>
                  <a:lnTo>
                    <a:pt x="366" y="1037"/>
                  </a:lnTo>
                  <a:lnTo>
                    <a:pt x="366" y="1040"/>
                  </a:lnTo>
                  <a:lnTo>
                    <a:pt x="366" y="1045"/>
                  </a:lnTo>
                  <a:lnTo>
                    <a:pt x="366" y="1048"/>
                  </a:lnTo>
                  <a:lnTo>
                    <a:pt x="369" y="1050"/>
                  </a:lnTo>
                  <a:lnTo>
                    <a:pt x="369" y="1053"/>
                  </a:lnTo>
                  <a:lnTo>
                    <a:pt x="361" y="1070"/>
                  </a:lnTo>
                  <a:lnTo>
                    <a:pt x="358" y="1070"/>
                  </a:lnTo>
                  <a:lnTo>
                    <a:pt x="355" y="1072"/>
                  </a:lnTo>
                  <a:lnTo>
                    <a:pt x="352" y="1072"/>
                  </a:lnTo>
                  <a:lnTo>
                    <a:pt x="349" y="1072"/>
                  </a:lnTo>
                  <a:lnTo>
                    <a:pt x="347" y="1075"/>
                  </a:lnTo>
                  <a:lnTo>
                    <a:pt x="344" y="1075"/>
                  </a:lnTo>
                  <a:lnTo>
                    <a:pt x="341" y="1075"/>
                  </a:lnTo>
                  <a:lnTo>
                    <a:pt x="338" y="1077"/>
                  </a:lnTo>
                  <a:lnTo>
                    <a:pt x="335" y="1077"/>
                  </a:lnTo>
                  <a:lnTo>
                    <a:pt x="332" y="1077"/>
                  </a:lnTo>
                  <a:lnTo>
                    <a:pt x="330" y="1077"/>
                  </a:lnTo>
                  <a:lnTo>
                    <a:pt x="327" y="1077"/>
                  </a:lnTo>
                  <a:lnTo>
                    <a:pt x="321" y="1080"/>
                  </a:lnTo>
                  <a:lnTo>
                    <a:pt x="318" y="1080"/>
                  </a:lnTo>
                  <a:lnTo>
                    <a:pt x="311" y="1080"/>
                  </a:lnTo>
                  <a:lnTo>
                    <a:pt x="308" y="1077"/>
                  </a:lnTo>
                  <a:lnTo>
                    <a:pt x="302" y="1077"/>
                  </a:lnTo>
                  <a:lnTo>
                    <a:pt x="300" y="1077"/>
                  </a:lnTo>
                  <a:lnTo>
                    <a:pt x="297" y="1077"/>
                  </a:lnTo>
                  <a:lnTo>
                    <a:pt x="291" y="1077"/>
                  </a:lnTo>
                  <a:lnTo>
                    <a:pt x="288" y="1077"/>
                  </a:lnTo>
                  <a:lnTo>
                    <a:pt x="285" y="1075"/>
                  </a:lnTo>
                  <a:lnTo>
                    <a:pt x="280" y="1075"/>
                  </a:lnTo>
                  <a:lnTo>
                    <a:pt x="277" y="1072"/>
                  </a:lnTo>
                  <a:lnTo>
                    <a:pt x="274" y="1072"/>
                  </a:lnTo>
                  <a:lnTo>
                    <a:pt x="268" y="1072"/>
                  </a:lnTo>
                  <a:lnTo>
                    <a:pt x="265" y="1070"/>
                  </a:lnTo>
                  <a:lnTo>
                    <a:pt x="260" y="1070"/>
                  </a:lnTo>
                  <a:lnTo>
                    <a:pt x="257" y="1070"/>
                  </a:lnTo>
                  <a:lnTo>
                    <a:pt x="251" y="1067"/>
                  </a:lnTo>
                  <a:lnTo>
                    <a:pt x="248" y="1067"/>
                  </a:lnTo>
                  <a:lnTo>
                    <a:pt x="243" y="1067"/>
                  </a:lnTo>
                  <a:lnTo>
                    <a:pt x="240" y="1067"/>
                  </a:lnTo>
                  <a:lnTo>
                    <a:pt x="237" y="1065"/>
                  </a:lnTo>
                  <a:lnTo>
                    <a:pt x="234" y="1065"/>
                  </a:lnTo>
                  <a:lnTo>
                    <a:pt x="231" y="1065"/>
                  </a:lnTo>
                  <a:lnTo>
                    <a:pt x="227" y="1065"/>
                  </a:lnTo>
                  <a:lnTo>
                    <a:pt x="224" y="1065"/>
                  </a:lnTo>
                  <a:lnTo>
                    <a:pt x="221" y="1065"/>
                  </a:lnTo>
                  <a:lnTo>
                    <a:pt x="219" y="1065"/>
                  </a:lnTo>
                  <a:lnTo>
                    <a:pt x="213" y="1053"/>
                  </a:lnTo>
                </a:path>
              </a:pathLst>
            </a:custGeom>
            <a:solidFill>
              <a:srgbClr val="000000"/>
            </a:solidFill>
            <a:ln w="12700" cap="rnd" cmpd="sng">
              <a:noFill/>
              <a:prstDash val="solid"/>
              <a:round/>
              <a:headEnd type="none" w="med" len="med"/>
              <a:tailEnd type="none" w="med" len="med"/>
            </a:ln>
          </p:spPr>
          <p:txBody>
            <a:bodyPr/>
            <a:lstStyle/>
            <a:p>
              <a:endParaRPr lang="en-US" dirty="0"/>
            </a:p>
          </p:txBody>
        </p:sp>
        <p:sp>
          <p:nvSpPr>
            <p:cNvPr id="5233" name="Freeform 126"/>
            <p:cNvSpPr>
              <a:spLocks/>
            </p:cNvSpPr>
            <p:nvPr/>
          </p:nvSpPr>
          <p:spPr bwMode="auto">
            <a:xfrm>
              <a:off x="2367" y="1887"/>
              <a:ext cx="155" cy="186"/>
            </a:xfrm>
            <a:custGeom>
              <a:avLst/>
              <a:gdLst>
                <a:gd name="T0" fmla="*/ 80 w 155"/>
                <a:gd name="T1" fmla="*/ 182 h 186"/>
                <a:gd name="T2" fmla="*/ 25 w 155"/>
                <a:gd name="T3" fmla="*/ 180 h 186"/>
                <a:gd name="T4" fmla="*/ 0 w 155"/>
                <a:gd name="T5" fmla="*/ 170 h 186"/>
                <a:gd name="T6" fmla="*/ 0 w 155"/>
                <a:gd name="T7" fmla="*/ 165 h 186"/>
                <a:gd name="T8" fmla="*/ 0 w 155"/>
                <a:gd name="T9" fmla="*/ 149 h 186"/>
                <a:gd name="T10" fmla="*/ 5 w 155"/>
                <a:gd name="T11" fmla="*/ 146 h 186"/>
                <a:gd name="T12" fmla="*/ 23 w 155"/>
                <a:gd name="T13" fmla="*/ 144 h 186"/>
                <a:gd name="T14" fmla="*/ 25 w 155"/>
                <a:gd name="T15" fmla="*/ 151 h 186"/>
                <a:gd name="T16" fmla="*/ 25 w 155"/>
                <a:gd name="T17" fmla="*/ 156 h 186"/>
                <a:gd name="T18" fmla="*/ 34 w 155"/>
                <a:gd name="T19" fmla="*/ 165 h 186"/>
                <a:gd name="T20" fmla="*/ 40 w 155"/>
                <a:gd name="T21" fmla="*/ 165 h 186"/>
                <a:gd name="T22" fmla="*/ 40 w 155"/>
                <a:gd name="T23" fmla="*/ 151 h 186"/>
                <a:gd name="T24" fmla="*/ 46 w 155"/>
                <a:gd name="T25" fmla="*/ 127 h 186"/>
                <a:gd name="T26" fmla="*/ 57 w 155"/>
                <a:gd name="T27" fmla="*/ 122 h 186"/>
                <a:gd name="T28" fmla="*/ 77 w 155"/>
                <a:gd name="T29" fmla="*/ 102 h 186"/>
                <a:gd name="T30" fmla="*/ 80 w 155"/>
                <a:gd name="T31" fmla="*/ 87 h 186"/>
                <a:gd name="T32" fmla="*/ 93 w 155"/>
                <a:gd name="T33" fmla="*/ 69 h 186"/>
                <a:gd name="T34" fmla="*/ 80 w 155"/>
                <a:gd name="T35" fmla="*/ 61 h 186"/>
                <a:gd name="T36" fmla="*/ 80 w 155"/>
                <a:gd name="T37" fmla="*/ 54 h 186"/>
                <a:gd name="T38" fmla="*/ 80 w 155"/>
                <a:gd name="T39" fmla="*/ 34 h 186"/>
                <a:gd name="T40" fmla="*/ 84 w 155"/>
                <a:gd name="T41" fmla="*/ 27 h 186"/>
                <a:gd name="T42" fmla="*/ 107 w 155"/>
                <a:gd name="T43" fmla="*/ 4 h 186"/>
                <a:gd name="T44" fmla="*/ 113 w 155"/>
                <a:gd name="T45" fmla="*/ 4 h 186"/>
                <a:gd name="T46" fmla="*/ 119 w 155"/>
                <a:gd name="T47" fmla="*/ 0 h 186"/>
                <a:gd name="T48" fmla="*/ 128 w 155"/>
                <a:gd name="T49" fmla="*/ 0 h 186"/>
                <a:gd name="T50" fmla="*/ 151 w 155"/>
                <a:gd name="T51" fmla="*/ 12 h 186"/>
                <a:gd name="T52" fmla="*/ 154 w 155"/>
                <a:gd name="T53" fmla="*/ 17 h 186"/>
                <a:gd name="T54" fmla="*/ 154 w 155"/>
                <a:gd name="T55" fmla="*/ 24 h 186"/>
                <a:gd name="T56" fmla="*/ 145 w 155"/>
                <a:gd name="T57" fmla="*/ 44 h 186"/>
                <a:gd name="T58" fmla="*/ 122 w 155"/>
                <a:gd name="T59" fmla="*/ 44 h 186"/>
                <a:gd name="T60" fmla="*/ 102 w 155"/>
                <a:gd name="T61" fmla="*/ 97 h 186"/>
                <a:gd name="T62" fmla="*/ 93 w 155"/>
                <a:gd name="T63" fmla="*/ 109 h 186"/>
                <a:gd name="T64" fmla="*/ 84 w 155"/>
                <a:gd name="T65" fmla="*/ 129 h 186"/>
                <a:gd name="T66" fmla="*/ 105 w 155"/>
                <a:gd name="T67" fmla="*/ 146 h 186"/>
                <a:gd name="T68" fmla="*/ 116 w 155"/>
                <a:gd name="T69" fmla="*/ 151 h 186"/>
                <a:gd name="T70" fmla="*/ 125 w 155"/>
                <a:gd name="T71" fmla="*/ 167 h 186"/>
                <a:gd name="T72" fmla="*/ 113 w 155"/>
                <a:gd name="T73" fmla="*/ 180 h 186"/>
                <a:gd name="T74" fmla="*/ 105 w 155"/>
                <a:gd name="T75" fmla="*/ 185 h 186"/>
                <a:gd name="T76" fmla="*/ 80 w 155"/>
                <a:gd name="T77" fmla="*/ 182 h 18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55"/>
                <a:gd name="T118" fmla="*/ 0 h 186"/>
                <a:gd name="T119" fmla="*/ 155 w 155"/>
                <a:gd name="T120" fmla="*/ 186 h 18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55" h="186">
                  <a:moveTo>
                    <a:pt x="80" y="182"/>
                  </a:moveTo>
                  <a:lnTo>
                    <a:pt x="25" y="180"/>
                  </a:lnTo>
                  <a:lnTo>
                    <a:pt x="0" y="170"/>
                  </a:lnTo>
                  <a:lnTo>
                    <a:pt x="0" y="165"/>
                  </a:lnTo>
                  <a:lnTo>
                    <a:pt x="0" y="149"/>
                  </a:lnTo>
                  <a:lnTo>
                    <a:pt x="5" y="146"/>
                  </a:lnTo>
                  <a:lnTo>
                    <a:pt x="23" y="144"/>
                  </a:lnTo>
                  <a:lnTo>
                    <a:pt x="25" y="151"/>
                  </a:lnTo>
                  <a:lnTo>
                    <a:pt x="25" y="156"/>
                  </a:lnTo>
                  <a:lnTo>
                    <a:pt x="34" y="165"/>
                  </a:lnTo>
                  <a:lnTo>
                    <a:pt x="40" y="165"/>
                  </a:lnTo>
                  <a:lnTo>
                    <a:pt x="40" y="151"/>
                  </a:lnTo>
                  <a:lnTo>
                    <a:pt x="46" y="127"/>
                  </a:lnTo>
                  <a:lnTo>
                    <a:pt x="57" y="122"/>
                  </a:lnTo>
                  <a:lnTo>
                    <a:pt x="77" y="102"/>
                  </a:lnTo>
                  <a:lnTo>
                    <a:pt x="80" y="87"/>
                  </a:lnTo>
                  <a:lnTo>
                    <a:pt x="93" y="69"/>
                  </a:lnTo>
                  <a:lnTo>
                    <a:pt x="80" y="61"/>
                  </a:lnTo>
                  <a:lnTo>
                    <a:pt x="80" y="54"/>
                  </a:lnTo>
                  <a:lnTo>
                    <a:pt x="80" y="34"/>
                  </a:lnTo>
                  <a:lnTo>
                    <a:pt x="84" y="27"/>
                  </a:lnTo>
                  <a:lnTo>
                    <a:pt x="107" y="4"/>
                  </a:lnTo>
                  <a:lnTo>
                    <a:pt x="113" y="4"/>
                  </a:lnTo>
                  <a:lnTo>
                    <a:pt x="119" y="0"/>
                  </a:lnTo>
                  <a:lnTo>
                    <a:pt x="128" y="0"/>
                  </a:lnTo>
                  <a:lnTo>
                    <a:pt x="151" y="12"/>
                  </a:lnTo>
                  <a:lnTo>
                    <a:pt x="154" y="17"/>
                  </a:lnTo>
                  <a:lnTo>
                    <a:pt x="154" y="24"/>
                  </a:lnTo>
                  <a:lnTo>
                    <a:pt x="145" y="44"/>
                  </a:lnTo>
                  <a:lnTo>
                    <a:pt x="122" y="44"/>
                  </a:lnTo>
                  <a:lnTo>
                    <a:pt x="102" y="97"/>
                  </a:lnTo>
                  <a:lnTo>
                    <a:pt x="93" y="109"/>
                  </a:lnTo>
                  <a:lnTo>
                    <a:pt x="84" y="129"/>
                  </a:lnTo>
                  <a:lnTo>
                    <a:pt x="105" y="146"/>
                  </a:lnTo>
                  <a:lnTo>
                    <a:pt x="116" y="151"/>
                  </a:lnTo>
                  <a:lnTo>
                    <a:pt x="125" y="167"/>
                  </a:lnTo>
                  <a:lnTo>
                    <a:pt x="113" y="180"/>
                  </a:lnTo>
                  <a:lnTo>
                    <a:pt x="105" y="185"/>
                  </a:lnTo>
                  <a:lnTo>
                    <a:pt x="80" y="182"/>
                  </a:lnTo>
                </a:path>
              </a:pathLst>
            </a:custGeom>
            <a:solidFill>
              <a:srgbClr val="B3B3B3"/>
            </a:solidFill>
            <a:ln w="12700" cap="rnd" cmpd="sng">
              <a:noFill/>
              <a:prstDash val="solid"/>
              <a:round/>
              <a:headEnd type="none" w="med" len="med"/>
              <a:tailEnd type="none" w="med" len="med"/>
            </a:ln>
          </p:spPr>
          <p:txBody>
            <a:bodyPr/>
            <a:lstStyle/>
            <a:p>
              <a:endParaRPr lang="en-US" dirty="0"/>
            </a:p>
          </p:txBody>
        </p:sp>
        <p:sp>
          <p:nvSpPr>
            <p:cNvPr id="5234" name="Freeform 127"/>
            <p:cNvSpPr>
              <a:spLocks/>
            </p:cNvSpPr>
            <p:nvPr/>
          </p:nvSpPr>
          <p:spPr bwMode="auto">
            <a:xfrm>
              <a:off x="3227" y="1853"/>
              <a:ext cx="139" cy="168"/>
            </a:xfrm>
            <a:custGeom>
              <a:avLst/>
              <a:gdLst>
                <a:gd name="T0" fmla="*/ 58 w 139"/>
                <a:gd name="T1" fmla="*/ 164 h 168"/>
                <a:gd name="T2" fmla="*/ 28 w 139"/>
                <a:gd name="T3" fmla="*/ 164 h 168"/>
                <a:gd name="T4" fmla="*/ 5 w 139"/>
                <a:gd name="T5" fmla="*/ 164 h 168"/>
                <a:gd name="T6" fmla="*/ 0 w 139"/>
                <a:gd name="T7" fmla="*/ 159 h 168"/>
                <a:gd name="T8" fmla="*/ 5 w 139"/>
                <a:gd name="T9" fmla="*/ 137 h 168"/>
                <a:gd name="T10" fmla="*/ 17 w 139"/>
                <a:gd name="T11" fmla="*/ 137 h 168"/>
                <a:gd name="T12" fmla="*/ 17 w 139"/>
                <a:gd name="T13" fmla="*/ 123 h 168"/>
                <a:gd name="T14" fmla="*/ 22 w 139"/>
                <a:gd name="T15" fmla="*/ 113 h 168"/>
                <a:gd name="T16" fmla="*/ 34 w 139"/>
                <a:gd name="T17" fmla="*/ 113 h 168"/>
                <a:gd name="T18" fmla="*/ 36 w 139"/>
                <a:gd name="T19" fmla="*/ 95 h 168"/>
                <a:gd name="T20" fmla="*/ 34 w 139"/>
                <a:gd name="T21" fmla="*/ 83 h 168"/>
                <a:gd name="T22" fmla="*/ 22 w 139"/>
                <a:gd name="T23" fmla="*/ 59 h 168"/>
                <a:gd name="T24" fmla="*/ 17 w 139"/>
                <a:gd name="T25" fmla="*/ 52 h 168"/>
                <a:gd name="T26" fmla="*/ 5 w 139"/>
                <a:gd name="T27" fmla="*/ 44 h 168"/>
                <a:gd name="T28" fmla="*/ 5 w 139"/>
                <a:gd name="T29" fmla="*/ 35 h 168"/>
                <a:gd name="T30" fmla="*/ 17 w 139"/>
                <a:gd name="T31" fmla="*/ 19 h 168"/>
                <a:gd name="T32" fmla="*/ 28 w 139"/>
                <a:gd name="T33" fmla="*/ 7 h 168"/>
                <a:gd name="T34" fmla="*/ 34 w 139"/>
                <a:gd name="T35" fmla="*/ 4 h 168"/>
                <a:gd name="T36" fmla="*/ 36 w 139"/>
                <a:gd name="T37" fmla="*/ 2 h 168"/>
                <a:gd name="T38" fmla="*/ 39 w 139"/>
                <a:gd name="T39" fmla="*/ 0 h 168"/>
                <a:gd name="T40" fmla="*/ 45 w 139"/>
                <a:gd name="T41" fmla="*/ 0 h 168"/>
                <a:gd name="T42" fmla="*/ 51 w 139"/>
                <a:gd name="T43" fmla="*/ 19 h 168"/>
                <a:gd name="T44" fmla="*/ 58 w 139"/>
                <a:gd name="T45" fmla="*/ 35 h 168"/>
                <a:gd name="T46" fmla="*/ 58 w 139"/>
                <a:gd name="T47" fmla="*/ 44 h 168"/>
                <a:gd name="T48" fmla="*/ 61 w 139"/>
                <a:gd name="T49" fmla="*/ 54 h 168"/>
                <a:gd name="T50" fmla="*/ 66 w 139"/>
                <a:gd name="T51" fmla="*/ 61 h 168"/>
                <a:gd name="T52" fmla="*/ 69 w 139"/>
                <a:gd name="T53" fmla="*/ 83 h 168"/>
                <a:gd name="T54" fmla="*/ 72 w 139"/>
                <a:gd name="T55" fmla="*/ 105 h 168"/>
                <a:gd name="T56" fmla="*/ 83 w 139"/>
                <a:gd name="T57" fmla="*/ 105 h 168"/>
                <a:gd name="T58" fmla="*/ 103 w 139"/>
                <a:gd name="T59" fmla="*/ 116 h 168"/>
                <a:gd name="T60" fmla="*/ 106 w 139"/>
                <a:gd name="T61" fmla="*/ 130 h 168"/>
                <a:gd name="T62" fmla="*/ 81 w 139"/>
                <a:gd name="T63" fmla="*/ 130 h 168"/>
                <a:gd name="T64" fmla="*/ 78 w 139"/>
                <a:gd name="T65" fmla="*/ 133 h 168"/>
                <a:gd name="T66" fmla="*/ 81 w 139"/>
                <a:gd name="T67" fmla="*/ 137 h 168"/>
                <a:gd name="T68" fmla="*/ 106 w 139"/>
                <a:gd name="T69" fmla="*/ 137 h 168"/>
                <a:gd name="T70" fmla="*/ 135 w 139"/>
                <a:gd name="T71" fmla="*/ 150 h 168"/>
                <a:gd name="T72" fmla="*/ 138 w 139"/>
                <a:gd name="T73" fmla="*/ 157 h 168"/>
                <a:gd name="T74" fmla="*/ 132 w 139"/>
                <a:gd name="T75" fmla="*/ 164 h 168"/>
                <a:gd name="T76" fmla="*/ 126 w 139"/>
                <a:gd name="T77" fmla="*/ 167 h 168"/>
                <a:gd name="T78" fmla="*/ 58 w 139"/>
                <a:gd name="T79" fmla="*/ 164 h 16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9"/>
                <a:gd name="T121" fmla="*/ 0 h 168"/>
                <a:gd name="T122" fmla="*/ 139 w 139"/>
                <a:gd name="T123" fmla="*/ 168 h 16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9" h="168">
                  <a:moveTo>
                    <a:pt x="58" y="164"/>
                  </a:moveTo>
                  <a:lnTo>
                    <a:pt x="28" y="164"/>
                  </a:lnTo>
                  <a:lnTo>
                    <a:pt x="5" y="164"/>
                  </a:lnTo>
                  <a:lnTo>
                    <a:pt x="0" y="159"/>
                  </a:lnTo>
                  <a:lnTo>
                    <a:pt x="5" y="137"/>
                  </a:lnTo>
                  <a:lnTo>
                    <a:pt x="17" y="137"/>
                  </a:lnTo>
                  <a:lnTo>
                    <a:pt x="17" y="123"/>
                  </a:lnTo>
                  <a:lnTo>
                    <a:pt x="22" y="113"/>
                  </a:lnTo>
                  <a:lnTo>
                    <a:pt x="34" y="113"/>
                  </a:lnTo>
                  <a:lnTo>
                    <a:pt x="36" y="95"/>
                  </a:lnTo>
                  <a:lnTo>
                    <a:pt x="34" y="83"/>
                  </a:lnTo>
                  <a:lnTo>
                    <a:pt x="22" y="59"/>
                  </a:lnTo>
                  <a:lnTo>
                    <a:pt x="17" y="52"/>
                  </a:lnTo>
                  <a:lnTo>
                    <a:pt x="5" y="44"/>
                  </a:lnTo>
                  <a:lnTo>
                    <a:pt x="5" y="35"/>
                  </a:lnTo>
                  <a:lnTo>
                    <a:pt x="17" y="19"/>
                  </a:lnTo>
                  <a:lnTo>
                    <a:pt x="28" y="7"/>
                  </a:lnTo>
                  <a:lnTo>
                    <a:pt x="34" y="4"/>
                  </a:lnTo>
                  <a:lnTo>
                    <a:pt x="36" y="2"/>
                  </a:lnTo>
                  <a:lnTo>
                    <a:pt x="39" y="0"/>
                  </a:lnTo>
                  <a:lnTo>
                    <a:pt x="45" y="0"/>
                  </a:lnTo>
                  <a:lnTo>
                    <a:pt x="51" y="19"/>
                  </a:lnTo>
                  <a:lnTo>
                    <a:pt x="58" y="35"/>
                  </a:lnTo>
                  <a:lnTo>
                    <a:pt x="58" y="44"/>
                  </a:lnTo>
                  <a:lnTo>
                    <a:pt x="61" y="54"/>
                  </a:lnTo>
                  <a:lnTo>
                    <a:pt x="66" y="61"/>
                  </a:lnTo>
                  <a:lnTo>
                    <a:pt x="69" y="83"/>
                  </a:lnTo>
                  <a:lnTo>
                    <a:pt x="72" y="105"/>
                  </a:lnTo>
                  <a:lnTo>
                    <a:pt x="83" y="105"/>
                  </a:lnTo>
                  <a:lnTo>
                    <a:pt x="103" y="116"/>
                  </a:lnTo>
                  <a:lnTo>
                    <a:pt x="106" y="130"/>
                  </a:lnTo>
                  <a:lnTo>
                    <a:pt x="81" y="130"/>
                  </a:lnTo>
                  <a:lnTo>
                    <a:pt x="78" y="133"/>
                  </a:lnTo>
                  <a:lnTo>
                    <a:pt x="81" y="137"/>
                  </a:lnTo>
                  <a:lnTo>
                    <a:pt x="106" y="137"/>
                  </a:lnTo>
                  <a:lnTo>
                    <a:pt x="135" y="150"/>
                  </a:lnTo>
                  <a:lnTo>
                    <a:pt x="138" y="157"/>
                  </a:lnTo>
                  <a:lnTo>
                    <a:pt x="132" y="164"/>
                  </a:lnTo>
                  <a:lnTo>
                    <a:pt x="126" y="167"/>
                  </a:lnTo>
                  <a:lnTo>
                    <a:pt x="58" y="164"/>
                  </a:lnTo>
                </a:path>
              </a:pathLst>
            </a:custGeom>
            <a:solidFill>
              <a:srgbClr val="CCCCCC"/>
            </a:solidFill>
            <a:ln w="12700" cap="rnd" cmpd="sng">
              <a:noFill/>
              <a:prstDash val="solid"/>
              <a:round/>
              <a:headEnd type="none" w="med" len="med"/>
              <a:tailEnd type="none" w="med" len="med"/>
            </a:ln>
          </p:spPr>
          <p:txBody>
            <a:bodyPr/>
            <a:lstStyle/>
            <a:p>
              <a:endParaRPr lang="en-US" dirty="0"/>
            </a:p>
          </p:txBody>
        </p:sp>
        <p:sp>
          <p:nvSpPr>
            <p:cNvPr id="5235" name="Freeform 128"/>
            <p:cNvSpPr>
              <a:spLocks/>
            </p:cNvSpPr>
            <p:nvPr/>
          </p:nvSpPr>
          <p:spPr bwMode="auto">
            <a:xfrm>
              <a:off x="2319" y="1106"/>
              <a:ext cx="1047" cy="888"/>
            </a:xfrm>
            <a:custGeom>
              <a:avLst/>
              <a:gdLst>
                <a:gd name="T0" fmla="*/ 260 w 1047"/>
                <a:gd name="T1" fmla="*/ 864 h 888"/>
                <a:gd name="T2" fmla="*/ 210 w 1047"/>
                <a:gd name="T3" fmla="*/ 841 h 888"/>
                <a:gd name="T4" fmla="*/ 220 w 1047"/>
                <a:gd name="T5" fmla="*/ 797 h 888"/>
                <a:gd name="T6" fmla="*/ 176 w 1047"/>
                <a:gd name="T7" fmla="*/ 771 h 888"/>
                <a:gd name="T8" fmla="*/ 129 w 1047"/>
                <a:gd name="T9" fmla="*/ 790 h 888"/>
                <a:gd name="T10" fmla="*/ 69 w 1047"/>
                <a:gd name="T11" fmla="*/ 749 h 888"/>
                <a:gd name="T12" fmla="*/ 28 w 1047"/>
                <a:gd name="T13" fmla="*/ 692 h 888"/>
                <a:gd name="T14" fmla="*/ 8 w 1047"/>
                <a:gd name="T15" fmla="*/ 628 h 888"/>
                <a:gd name="T16" fmla="*/ 0 w 1047"/>
                <a:gd name="T17" fmla="*/ 561 h 888"/>
                <a:gd name="T18" fmla="*/ 75 w 1047"/>
                <a:gd name="T19" fmla="*/ 496 h 888"/>
                <a:gd name="T20" fmla="*/ 190 w 1047"/>
                <a:gd name="T21" fmla="*/ 424 h 888"/>
                <a:gd name="T22" fmla="*/ 304 w 1047"/>
                <a:gd name="T23" fmla="*/ 349 h 888"/>
                <a:gd name="T24" fmla="*/ 413 w 1047"/>
                <a:gd name="T25" fmla="*/ 270 h 888"/>
                <a:gd name="T26" fmla="*/ 402 w 1047"/>
                <a:gd name="T27" fmla="*/ 173 h 888"/>
                <a:gd name="T28" fmla="*/ 332 w 1047"/>
                <a:gd name="T29" fmla="*/ 233 h 888"/>
                <a:gd name="T30" fmla="*/ 225 w 1047"/>
                <a:gd name="T31" fmla="*/ 308 h 888"/>
                <a:gd name="T32" fmla="*/ 109 w 1047"/>
                <a:gd name="T33" fmla="*/ 382 h 888"/>
                <a:gd name="T34" fmla="*/ 34 w 1047"/>
                <a:gd name="T35" fmla="*/ 431 h 888"/>
                <a:gd name="T36" fmla="*/ 42 w 1047"/>
                <a:gd name="T37" fmla="*/ 387 h 888"/>
                <a:gd name="T38" fmla="*/ 86 w 1047"/>
                <a:gd name="T39" fmla="*/ 330 h 888"/>
                <a:gd name="T40" fmla="*/ 144 w 1047"/>
                <a:gd name="T41" fmla="*/ 275 h 888"/>
                <a:gd name="T42" fmla="*/ 204 w 1047"/>
                <a:gd name="T43" fmla="*/ 223 h 888"/>
                <a:gd name="T44" fmla="*/ 262 w 1047"/>
                <a:gd name="T45" fmla="*/ 126 h 888"/>
                <a:gd name="T46" fmla="*/ 251 w 1047"/>
                <a:gd name="T47" fmla="*/ 96 h 888"/>
                <a:gd name="T48" fmla="*/ 207 w 1047"/>
                <a:gd name="T49" fmla="*/ 59 h 888"/>
                <a:gd name="T50" fmla="*/ 231 w 1047"/>
                <a:gd name="T51" fmla="*/ 17 h 888"/>
                <a:gd name="T52" fmla="*/ 279 w 1047"/>
                <a:gd name="T53" fmla="*/ 24 h 888"/>
                <a:gd name="T54" fmla="*/ 245 w 1047"/>
                <a:gd name="T55" fmla="*/ 36 h 888"/>
                <a:gd name="T56" fmla="*/ 288 w 1047"/>
                <a:gd name="T57" fmla="*/ 67 h 888"/>
                <a:gd name="T58" fmla="*/ 338 w 1047"/>
                <a:gd name="T59" fmla="*/ 74 h 888"/>
                <a:gd name="T60" fmla="*/ 390 w 1047"/>
                <a:gd name="T61" fmla="*/ 74 h 888"/>
                <a:gd name="T62" fmla="*/ 450 w 1047"/>
                <a:gd name="T63" fmla="*/ 77 h 888"/>
                <a:gd name="T64" fmla="*/ 555 w 1047"/>
                <a:gd name="T65" fmla="*/ 74 h 888"/>
                <a:gd name="T66" fmla="*/ 670 w 1047"/>
                <a:gd name="T67" fmla="*/ 69 h 888"/>
                <a:gd name="T68" fmla="*/ 780 w 1047"/>
                <a:gd name="T69" fmla="*/ 56 h 888"/>
                <a:gd name="T70" fmla="*/ 878 w 1047"/>
                <a:gd name="T71" fmla="*/ 34 h 888"/>
                <a:gd name="T72" fmla="*/ 864 w 1047"/>
                <a:gd name="T73" fmla="*/ 72 h 888"/>
                <a:gd name="T74" fmla="*/ 827 w 1047"/>
                <a:gd name="T75" fmla="*/ 118 h 888"/>
                <a:gd name="T76" fmla="*/ 866 w 1047"/>
                <a:gd name="T77" fmla="*/ 130 h 888"/>
                <a:gd name="T78" fmla="*/ 872 w 1047"/>
                <a:gd name="T79" fmla="*/ 185 h 888"/>
                <a:gd name="T80" fmla="*/ 885 w 1047"/>
                <a:gd name="T81" fmla="*/ 226 h 888"/>
                <a:gd name="T82" fmla="*/ 916 w 1047"/>
                <a:gd name="T83" fmla="*/ 277 h 888"/>
                <a:gd name="T84" fmla="*/ 947 w 1047"/>
                <a:gd name="T85" fmla="*/ 322 h 888"/>
                <a:gd name="T86" fmla="*/ 969 w 1047"/>
                <a:gd name="T87" fmla="*/ 359 h 888"/>
                <a:gd name="T88" fmla="*/ 989 w 1047"/>
                <a:gd name="T89" fmla="*/ 400 h 888"/>
                <a:gd name="T90" fmla="*/ 1006 w 1047"/>
                <a:gd name="T91" fmla="*/ 444 h 888"/>
                <a:gd name="T92" fmla="*/ 1028 w 1047"/>
                <a:gd name="T93" fmla="*/ 499 h 888"/>
                <a:gd name="T94" fmla="*/ 1011 w 1047"/>
                <a:gd name="T95" fmla="*/ 660 h 888"/>
                <a:gd name="T96" fmla="*/ 977 w 1047"/>
                <a:gd name="T97" fmla="*/ 701 h 888"/>
                <a:gd name="T98" fmla="*/ 936 w 1047"/>
                <a:gd name="T99" fmla="*/ 727 h 888"/>
                <a:gd name="T100" fmla="*/ 893 w 1047"/>
                <a:gd name="T101" fmla="*/ 762 h 888"/>
                <a:gd name="T102" fmla="*/ 872 w 1047"/>
                <a:gd name="T103" fmla="*/ 805 h 888"/>
                <a:gd name="T104" fmla="*/ 821 w 1047"/>
                <a:gd name="T105" fmla="*/ 834 h 888"/>
                <a:gd name="T106" fmla="*/ 768 w 1047"/>
                <a:gd name="T107" fmla="*/ 856 h 888"/>
                <a:gd name="T108" fmla="*/ 710 w 1047"/>
                <a:gd name="T109" fmla="*/ 872 h 888"/>
                <a:gd name="T110" fmla="*/ 650 w 1047"/>
                <a:gd name="T111" fmla="*/ 882 h 888"/>
                <a:gd name="T112" fmla="*/ 578 w 1047"/>
                <a:gd name="T113" fmla="*/ 887 h 888"/>
                <a:gd name="T114" fmla="*/ 505 w 1047"/>
                <a:gd name="T115" fmla="*/ 887 h 888"/>
                <a:gd name="T116" fmla="*/ 436 w 1047"/>
                <a:gd name="T117" fmla="*/ 884 h 888"/>
                <a:gd name="T118" fmla="*/ 363 w 1047"/>
                <a:gd name="T119" fmla="*/ 882 h 8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47"/>
                <a:gd name="T181" fmla="*/ 0 h 888"/>
                <a:gd name="T182" fmla="*/ 1047 w 1047"/>
                <a:gd name="T183" fmla="*/ 888 h 88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47" h="888">
                  <a:moveTo>
                    <a:pt x="329" y="879"/>
                  </a:moveTo>
                  <a:lnTo>
                    <a:pt x="301" y="877"/>
                  </a:lnTo>
                  <a:lnTo>
                    <a:pt x="297" y="874"/>
                  </a:lnTo>
                  <a:lnTo>
                    <a:pt x="294" y="874"/>
                  </a:lnTo>
                  <a:lnTo>
                    <a:pt x="291" y="872"/>
                  </a:lnTo>
                  <a:lnTo>
                    <a:pt x="288" y="872"/>
                  </a:lnTo>
                  <a:lnTo>
                    <a:pt x="285" y="869"/>
                  </a:lnTo>
                  <a:lnTo>
                    <a:pt x="279" y="869"/>
                  </a:lnTo>
                  <a:lnTo>
                    <a:pt x="277" y="869"/>
                  </a:lnTo>
                  <a:lnTo>
                    <a:pt x="274" y="867"/>
                  </a:lnTo>
                  <a:lnTo>
                    <a:pt x="271" y="867"/>
                  </a:lnTo>
                  <a:lnTo>
                    <a:pt x="268" y="867"/>
                  </a:lnTo>
                  <a:lnTo>
                    <a:pt x="265" y="864"/>
                  </a:lnTo>
                  <a:lnTo>
                    <a:pt x="262" y="864"/>
                  </a:lnTo>
                  <a:lnTo>
                    <a:pt x="260" y="864"/>
                  </a:lnTo>
                  <a:lnTo>
                    <a:pt x="257" y="862"/>
                  </a:lnTo>
                  <a:lnTo>
                    <a:pt x="254" y="862"/>
                  </a:lnTo>
                  <a:lnTo>
                    <a:pt x="248" y="862"/>
                  </a:lnTo>
                  <a:lnTo>
                    <a:pt x="243" y="858"/>
                  </a:lnTo>
                  <a:lnTo>
                    <a:pt x="240" y="858"/>
                  </a:lnTo>
                  <a:lnTo>
                    <a:pt x="237" y="856"/>
                  </a:lnTo>
                  <a:lnTo>
                    <a:pt x="231" y="856"/>
                  </a:lnTo>
                  <a:lnTo>
                    <a:pt x="228" y="853"/>
                  </a:lnTo>
                  <a:lnTo>
                    <a:pt x="225" y="853"/>
                  </a:lnTo>
                  <a:lnTo>
                    <a:pt x="223" y="851"/>
                  </a:lnTo>
                  <a:lnTo>
                    <a:pt x="220" y="849"/>
                  </a:lnTo>
                  <a:lnTo>
                    <a:pt x="217" y="849"/>
                  </a:lnTo>
                  <a:lnTo>
                    <a:pt x="213" y="846"/>
                  </a:lnTo>
                  <a:lnTo>
                    <a:pt x="213" y="844"/>
                  </a:lnTo>
                  <a:lnTo>
                    <a:pt x="210" y="841"/>
                  </a:lnTo>
                  <a:lnTo>
                    <a:pt x="210" y="836"/>
                  </a:lnTo>
                  <a:lnTo>
                    <a:pt x="210" y="834"/>
                  </a:lnTo>
                  <a:lnTo>
                    <a:pt x="210" y="831"/>
                  </a:lnTo>
                  <a:lnTo>
                    <a:pt x="210" y="829"/>
                  </a:lnTo>
                  <a:lnTo>
                    <a:pt x="210" y="824"/>
                  </a:lnTo>
                  <a:lnTo>
                    <a:pt x="210" y="822"/>
                  </a:lnTo>
                  <a:lnTo>
                    <a:pt x="213" y="819"/>
                  </a:lnTo>
                  <a:lnTo>
                    <a:pt x="213" y="817"/>
                  </a:lnTo>
                  <a:lnTo>
                    <a:pt x="213" y="814"/>
                  </a:lnTo>
                  <a:lnTo>
                    <a:pt x="217" y="812"/>
                  </a:lnTo>
                  <a:lnTo>
                    <a:pt x="217" y="809"/>
                  </a:lnTo>
                  <a:lnTo>
                    <a:pt x="217" y="807"/>
                  </a:lnTo>
                  <a:lnTo>
                    <a:pt x="220" y="805"/>
                  </a:lnTo>
                  <a:lnTo>
                    <a:pt x="220" y="802"/>
                  </a:lnTo>
                  <a:lnTo>
                    <a:pt x="220" y="797"/>
                  </a:lnTo>
                  <a:lnTo>
                    <a:pt x="217" y="795"/>
                  </a:lnTo>
                  <a:lnTo>
                    <a:pt x="213" y="792"/>
                  </a:lnTo>
                  <a:lnTo>
                    <a:pt x="213" y="790"/>
                  </a:lnTo>
                  <a:lnTo>
                    <a:pt x="210" y="787"/>
                  </a:lnTo>
                  <a:lnTo>
                    <a:pt x="207" y="785"/>
                  </a:lnTo>
                  <a:lnTo>
                    <a:pt x="204" y="783"/>
                  </a:lnTo>
                  <a:lnTo>
                    <a:pt x="201" y="783"/>
                  </a:lnTo>
                  <a:lnTo>
                    <a:pt x="198" y="779"/>
                  </a:lnTo>
                  <a:lnTo>
                    <a:pt x="196" y="776"/>
                  </a:lnTo>
                  <a:lnTo>
                    <a:pt x="193" y="776"/>
                  </a:lnTo>
                  <a:lnTo>
                    <a:pt x="190" y="774"/>
                  </a:lnTo>
                  <a:lnTo>
                    <a:pt x="187" y="774"/>
                  </a:lnTo>
                  <a:lnTo>
                    <a:pt x="184" y="774"/>
                  </a:lnTo>
                  <a:lnTo>
                    <a:pt x="179" y="771"/>
                  </a:lnTo>
                  <a:lnTo>
                    <a:pt x="176" y="771"/>
                  </a:lnTo>
                  <a:lnTo>
                    <a:pt x="173" y="771"/>
                  </a:lnTo>
                  <a:lnTo>
                    <a:pt x="170" y="771"/>
                  </a:lnTo>
                  <a:lnTo>
                    <a:pt x="167" y="771"/>
                  </a:lnTo>
                  <a:lnTo>
                    <a:pt x="164" y="771"/>
                  </a:lnTo>
                  <a:lnTo>
                    <a:pt x="159" y="771"/>
                  </a:lnTo>
                  <a:lnTo>
                    <a:pt x="156" y="771"/>
                  </a:lnTo>
                  <a:lnTo>
                    <a:pt x="153" y="774"/>
                  </a:lnTo>
                  <a:lnTo>
                    <a:pt x="150" y="774"/>
                  </a:lnTo>
                  <a:lnTo>
                    <a:pt x="147" y="776"/>
                  </a:lnTo>
                  <a:lnTo>
                    <a:pt x="144" y="776"/>
                  </a:lnTo>
                  <a:lnTo>
                    <a:pt x="142" y="779"/>
                  </a:lnTo>
                  <a:lnTo>
                    <a:pt x="139" y="783"/>
                  </a:lnTo>
                  <a:lnTo>
                    <a:pt x="136" y="785"/>
                  </a:lnTo>
                  <a:lnTo>
                    <a:pt x="133" y="787"/>
                  </a:lnTo>
                  <a:lnTo>
                    <a:pt x="129" y="790"/>
                  </a:lnTo>
                  <a:lnTo>
                    <a:pt x="129" y="792"/>
                  </a:lnTo>
                  <a:lnTo>
                    <a:pt x="123" y="790"/>
                  </a:lnTo>
                  <a:lnTo>
                    <a:pt x="117" y="787"/>
                  </a:lnTo>
                  <a:lnTo>
                    <a:pt x="112" y="783"/>
                  </a:lnTo>
                  <a:lnTo>
                    <a:pt x="109" y="779"/>
                  </a:lnTo>
                  <a:lnTo>
                    <a:pt x="103" y="776"/>
                  </a:lnTo>
                  <a:lnTo>
                    <a:pt x="100" y="774"/>
                  </a:lnTo>
                  <a:lnTo>
                    <a:pt x="95" y="771"/>
                  </a:lnTo>
                  <a:lnTo>
                    <a:pt x="92" y="769"/>
                  </a:lnTo>
                  <a:lnTo>
                    <a:pt x="86" y="764"/>
                  </a:lnTo>
                  <a:lnTo>
                    <a:pt x="83" y="762"/>
                  </a:lnTo>
                  <a:lnTo>
                    <a:pt x="81" y="759"/>
                  </a:lnTo>
                  <a:lnTo>
                    <a:pt x="78" y="757"/>
                  </a:lnTo>
                  <a:lnTo>
                    <a:pt x="72" y="752"/>
                  </a:lnTo>
                  <a:lnTo>
                    <a:pt x="69" y="749"/>
                  </a:lnTo>
                  <a:lnTo>
                    <a:pt x="66" y="747"/>
                  </a:lnTo>
                  <a:lnTo>
                    <a:pt x="63" y="742"/>
                  </a:lnTo>
                  <a:lnTo>
                    <a:pt x="61" y="740"/>
                  </a:lnTo>
                  <a:lnTo>
                    <a:pt x="58" y="735"/>
                  </a:lnTo>
                  <a:lnTo>
                    <a:pt x="55" y="732"/>
                  </a:lnTo>
                  <a:lnTo>
                    <a:pt x="52" y="727"/>
                  </a:lnTo>
                  <a:lnTo>
                    <a:pt x="49" y="725"/>
                  </a:lnTo>
                  <a:lnTo>
                    <a:pt x="45" y="720"/>
                  </a:lnTo>
                  <a:lnTo>
                    <a:pt x="42" y="718"/>
                  </a:lnTo>
                  <a:lnTo>
                    <a:pt x="39" y="713"/>
                  </a:lnTo>
                  <a:lnTo>
                    <a:pt x="36" y="710"/>
                  </a:lnTo>
                  <a:lnTo>
                    <a:pt x="34" y="705"/>
                  </a:lnTo>
                  <a:lnTo>
                    <a:pt x="34" y="701"/>
                  </a:lnTo>
                  <a:lnTo>
                    <a:pt x="31" y="697"/>
                  </a:lnTo>
                  <a:lnTo>
                    <a:pt x="28" y="692"/>
                  </a:lnTo>
                  <a:lnTo>
                    <a:pt x="25" y="690"/>
                  </a:lnTo>
                  <a:lnTo>
                    <a:pt x="25" y="685"/>
                  </a:lnTo>
                  <a:lnTo>
                    <a:pt x="22" y="682"/>
                  </a:lnTo>
                  <a:lnTo>
                    <a:pt x="22" y="677"/>
                  </a:lnTo>
                  <a:lnTo>
                    <a:pt x="19" y="672"/>
                  </a:lnTo>
                  <a:lnTo>
                    <a:pt x="17" y="668"/>
                  </a:lnTo>
                  <a:lnTo>
                    <a:pt x="17" y="665"/>
                  </a:lnTo>
                  <a:lnTo>
                    <a:pt x="14" y="660"/>
                  </a:lnTo>
                  <a:lnTo>
                    <a:pt x="14" y="655"/>
                  </a:lnTo>
                  <a:lnTo>
                    <a:pt x="11" y="650"/>
                  </a:lnTo>
                  <a:lnTo>
                    <a:pt x="11" y="648"/>
                  </a:lnTo>
                  <a:lnTo>
                    <a:pt x="11" y="643"/>
                  </a:lnTo>
                  <a:lnTo>
                    <a:pt x="8" y="638"/>
                  </a:lnTo>
                  <a:lnTo>
                    <a:pt x="8" y="633"/>
                  </a:lnTo>
                  <a:lnTo>
                    <a:pt x="8" y="628"/>
                  </a:lnTo>
                  <a:lnTo>
                    <a:pt x="5" y="623"/>
                  </a:lnTo>
                  <a:lnTo>
                    <a:pt x="5" y="621"/>
                  </a:lnTo>
                  <a:lnTo>
                    <a:pt x="5" y="615"/>
                  </a:lnTo>
                  <a:lnTo>
                    <a:pt x="2" y="610"/>
                  </a:lnTo>
                  <a:lnTo>
                    <a:pt x="2" y="605"/>
                  </a:lnTo>
                  <a:lnTo>
                    <a:pt x="2" y="603"/>
                  </a:lnTo>
                  <a:lnTo>
                    <a:pt x="2" y="598"/>
                  </a:lnTo>
                  <a:lnTo>
                    <a:pt x="0" y="593"/>
                  </a:lnTo>
                  <a:lnTo>
                    <a:pt x="0" y="588"/>
                  </a:lnTo>
                  <a:lnTo>
                    <a:pt x="0" y="583"/>
                  </a:lnTo>
                  <a:lnTo>
                    <a:pt x="0" y="578"/>
                  </a:lnTo>
                  <a:lnTo>
                    <a:pt x="0" y="576"/>
                  </a:lnTo>
                  <a:lnTo>
                    <a:pt x="0" y="571"/>
                  </a:lnTo>
                  <a:lnTo>
                    <a:pt x="0" y="566"/>
                  </a:lnTo>
                  <a:lnTo>
                    <a:pt x="0" y="561"/>
                  </a:lnTo>
                  <a:lnTo>
                    <a:pt x="0" y="556"/>
                  </a:lnTo>
                  <a:lnTo>
                    <a:pt x="0" y="551"/>
                  </a:lnTo>
                  <a:lnTo>
                    <a:pt x="0" y="546"/>
                  </a:lnTo>
                  <a:lnTo>
                    <a:pt x="0" y="544"/>
                  </a:lnTo>
                  <a:lnTo>
                    <a:pt x="0" y="538"/>
                  </a:lnTo>
                  <a:lnTo>
                    <a:pt x="5" y="533"/>
                  </a:lnTo>
                  <a:lnTo>
                    <a:pt x="14" y="528"/>
                  </a:lnTo>
                  <a:lnTo>
                    <a:pt x="22" y="526"/>
                  </a:lnTo>
                  <a:lnTo>
                    <a:pt x="28" y="521"/>
                  </a:lnTo>
                  <a:lnTo>
                    <a:pt x="36" y="516"/>
                  </a:lnTo>
                  <a:lnTo>
                    <a:pt x="45" y="513"/>
                  </a:lnTo>
                  <a:lnTo>
                    <a:pt x="52" y="508"/>
                  </a:lnTo>
                  <a:lnTo>
                    <a:pt x="61" y="504"/>
                  </a:lnTo>
                  <a:lnTo>
                    <a:pt x="69" y="499"/>
                  </a:lnTo>
                  <a:lnTo>
                    <a:pt x="75" y="496"/>
                  </a:lnTo>
                  <a:lnTo>
                    <a:pt x="83" y="491"/>
                  </a:lnTo>
                  <a:lnTo>
                    <a:pt x="92" y="486"/>
                  </a:lnTo>
                  <a:lnTo>
                    <a:pt x="98" y="482"/>
                  </a:lnTo>
                  <a:lnTo>
                    <a:pt x="106" y="477"/>
                  </a:lnTo>
                  <a:lnTo>
                    <a:pt x="115" y="474"/>
                  </a:lnTo>
                  <a:lnTo>
                    <a:pt x="120" y="469"/>
                  </a:lnTo>
                  <a:lnTo>
                    <a:pt x="129" y="464"/>
                  </a:lnTo>
                  <a:lnTo>
                    <a:pt x="136" y="458"/>
                  </a:lnTo>
                  <a:lnTo>
                    <a:pt x="144" y="453"/>
                  </a:lnTo>
                  <a:lnTo>
                    <a:pt x="153" y="449"/>
                  </a:lnTo>
                  <a:lnTo>
                    <a:pt x="159" y="444"/>
                  </a:lnTo>
                  <a:lnTo>
                    <a:pt x="167" y="439"/>
                  </a:lnTo>
                  <a:lnTo>
                    <a:pt x="176" y="434"/>
                  </a:lnTo>
                  <a:lnTo>
                    <a:pt x="181" y="429"/>
                  </a:lnTo>
                  <a:lnTo>
                    <a:pt x="190" y="424"/>
                  </a:lnTo>
                  <a:lnTo>
                    <a:pt x="198" y="419"/>
                  </a:lnTo>
                  <a:lnTo>
                    <a:pt x="204" y="414"/>
                  </a:lnTo>
                  <a:lnTo>
                    <a:pt x="213" y="409"/>
                  </a:lnTo>
                  <a:lnTo>
                    <a:pt x="220" y="404"/>
                  </a:lnTo>
                  <a:lnTo>
                    <a:pt x="228" y="400"/>
                  </a:lnTo>
                  <a:lnTo>
                    <a:pt x="237" y="395"/>
                  </a:lnTo>
                  <a:lnTo>
                    <a:pt x="245" y="392"/>
                  </a:lnTo>
                  <a:lnTo>
                    <a:pt x="251" y="385"/>
                  </a:lnTo>
                  <a:lnTo>
                    <a:pt x="260" y="380"/>
                  </a:lnTo>
                  <a:lnTo>
                    <a:pt x="265" y="374"/>
                  </a:lnTo>
                  <a:lnTo>
                    <a:pt x="274" y="369"/>
                  </a:lnTo>
                  <a:lnTo>
                    <a:pt x="279" y="364"/>
                  </a:lnTo>
                  <a:lnTo>
                    <a:pt x="288" y="359"/>
                  </a:lnTo>
                  <a:lnTo>
                    <a:pt x="294" y="354"/>
                  </a:lnTo>
                  <a:lnTo>
                    <a:pt x="304" y="349"/>
                  </a:lnTo>
                  <a:lnTo>
                    <a:pt x="312" y="345"/>
                  </a:lnTo>
                  <a:lnTo>
                    <a:pt x="318" y="340"/>
                  </a:lnTo>
                  <a:lnTo>
                    <a:pt x="326" y="335"/>
                  </a:lnTo>
                  <a:lnTo>
                    <a:pt x="332" y="330"/>
                  </a:lnTo>
                  <a:lnTo>
                    <a:pt x="341" y="322"/>
                  </a:lnTo>
                  <a:lnTo>
                    <a:pt x="346" y="318"/>
                  </a:lnTo>
                  <a:lnTo>
                    <a:pt x="355" y="313"/>
                  </a:lnTo>
                  <a:lnTo>
                    <a:pt x="363" y="308"/>
                  </a:lnTo>
                  <a:lnTo>
                    <a:pt x="369" y="303"/>
                  </a:lnTo>
                  <a:lnTo>
                    <a:pt x="378" y="297"/>
                  </a:lnTo>
                  <a:lnTo>
                    <a:pt x="385" y="292"/>
                  </a:lnTo>
                  <a:lnTo>
                    <a:pt x="393" y="287"/>
                  </a:lnTo>
                  <a:lnTo>
                    <a:pt x="399" y="282"/>
                  </a:lnTo>
                  <a:lnTo>
                    <a:pt x="407" y="275"/>
                  </a:lnTo>
                  <a:lnTo>
                    <a:pt x="413" y="270"/>
                  </a:lnTo>
                  <a:lnTo>
                    <a:pt x="422" y="265"/>
                  </a:lnTo>
                  <a:lnTo>
                    <a:pt x="427" y="260"/>
                  </a:lnTo>
                  <a:lnTo>
                    <a:pt x="433" y="255"/>
                  </a:lnTo>
                  <a:lnTo>
                    <a:pt x="441" y="250"/>
                  </a:lnTo>
                  <a:lnTo>
                    <a:pt x="447" y="245"/>
                  </a:lnTo>
                  <a:lnTo>
                    <a:pt x="456" y="241"/>
                  </a:lnTo>
                  <a:lnTo>
                    <a:pt x="461" y="236"/>
                  </a:lnTo>
                  <a:lnTo>
                    <a:pt x="471" y="231"/>
                  </a:lnTo>
                  <a:lnTo>
                    <a:pt x="477" y="226"/>
                  </a:lnTo>
                  <a:lnTo>
                    <a:pt x="477" y="193"/>
                  </a:lnTo>
                  <a:lnTo>
                    <a:pt x="477" y="188"/>
                  </a:lnTo>
                  <a:lnTo>
                    <a:pt x="459" y="173"/>
                  </a:lnTo>
                  <a:lnTo>
                    <a:pt x="450" y="163"/>
                  </a:lnTo>
                  <a:lnTo>
                    <a:pt x="427" y="161"/>
                  </a:lnTo>
                  <a:lnTo>
                    <a:pt x="402" y="173"/>
                  </a:lnTo>
                  <a:lnTo>
                    <a:pt x="393" y="178"/>
                  </a:lnTo>
                  <a:lnTo>
                    <a:pt x="387" y="193"/>
                  </a:lnTo>
                  <a:lnTo>
                    <a:pt x="385" y="195"/>
                  </a:lnTo>
                  <a:lnTo>
                    <a:pt x="385" y="198"/>
                  </a:lnTo>
                  <a:lnTo>
                    <a:pt x="380" y="200"/>
                  </a:lnTo>
                  <a:lnTo>
                    <a:pt x="375" y="203"/>
                  </a:lnTo>
                  <a:lnTo>
                    <a:pt x="372" y="205"/>
                  </a:lnTo>
                  <a:lnTo>
                    <a:pt x="369" y="207"/>
                  </a:lnTo>
                  <a:lnTo>
                    <a:pt x="363" y="210"/>
                  </a:lnTo>
                  <a:lnTo>
                    <a:pt x="360" y="215"/>
                  </a:lnTo>
                  <a:lnTo>
                    <a:pt x="355" y="217"/>
                  </a:lnTo>
                  <a:lnTo>
                    <a:pt x="349" y="221"/>
                  </a:lnTo>
                  <a:lnTo>
                    <a:pt x="343" y="226"/>
                  </a:lnTo>
                  <a:lnTo>
                    <a:pt x="338" y="228"/>
                  </a:lnTo>
                  <a:lnTo>
                    <a:pt x="332" y="233"/>
                  </a:lnTo>
                  <a:lnTo>
                    <a:pt x="326" y="238"/>
                  </a:lnTo>
                  <a:lnTo>
                    <a:pt x="321" y="243"/>
                  </a:lnTo>
                  <a:lnTo>
                    <a:pt x="315" y="245"/>
                  </a:lnTo>
                  <a:lnTo>
                    <a:pt x="309" y="250"/>
                  </a:lnTo>
                  <a:lnTo>
                    <a:pt x="301" y="255"/>
                  </a:lnTo>
                  <a:lnTo>
                    <a:pt x="294" y="260"/>
                  </a:lnTo>
                  <a:lnTo>
                    <a:pt x="285" y="265"/>
                  </a:lnTo>
                  <a:lnTo>
                    <a:pt x="279" y="270"/>
                  </a:lnTo>
                  <a:lnTo>
                    <a:pt x="271" y="275"/>
                  </a:lnTo>
                  <a:lnTo>
                    <a:pt x="262" y="280"/>
                  </a:lnTo>
                  <a:lnTo>
                    <a:pt x="257" y="285"/>
                  </a:lnTo>
                  <a:lnTo>
                    <a:pt x="248" y="289"/>
                  </a:lnTo>
                  <a:lnTo>
                    <a:pt x="240" y="294"/>
                  </a:lnTo>
                  <a:lnTo>
                    <a:pt x="234" y="300"/>
                  </a:lnTo>
                  <a:lnTo>
                    <a:pt x="225" y="308"/>
                  </a:lnTo>
                  <a:lnTo>
                    <a:pt x="217" y="313"/>
                  </a:lnTo>
                  <a:lnTo>
                    <a:pt x="210" y="318"/>
                  </a:lnTo>
                  <a:lnTo>
                    <a:pt x="201" y="322"/>
                  </a:lnTo>
                  <a:lnTo>
                    <a:pt x="193" y="327"/>
                  </a:lnTo>
                  <a:lnTo>
                    <a:pt x="184" y="332"/>
                  </a:lnTo>
                  <a:lnTo>
                    <a:pt x="179" y="337"/>
                  </a:lnTo>
                  <a:lnTo>
                    <a:pt x="170" y="342"/>
                  </a:lnTo>
                  <a:lnTo>
                    <a:pt x="162" y="349"/>
                  </a:lnTo>
                  <a:lnTo>
                    <a:pt x="156" y="352"/>
                  </a:lnTo>
                  <a:lnTo>
                    <a:pt x="147" y="359"/>
                  </a:lnTo>
                  <a:lnTo>
                    <a:pt x="139" y="364"/>
                  </a:lnTo>
                  <a:lnTo>
                    <a:pt x="133" y="369"/>
                  </a:lnTo>
                  <a:lnTo>
                    <a:pt x="123" y="371"/>
                  </a:lnTo>
                  <a:lnTo>
                    <a:pt x="117" y="376"/>
                  </a:lnTo>
                  <a:lnTo>
                    <a:pt x="109" y="382"/>
                  </a:lnTo>
                  <a:lnTo>
                    <a:pt x="103" y="387"/>
                  </a:lnTo>
                  <a:lnTo>
                    <a:pt x="98" y="392"/>
                  </a:lnTo>
                  <a:lnTo>
                    <a:pt x="92" y="395"/>
                  </a:lnTo>
                  <a:lnTo>
                    <a:pt x="83" y="400"/>
                  </a:lnTo>
                  <a:lnTo>
                    <a:pt x="81" y="404"/>
                  </a:lnTo>
                  <a:lnTo>
                    <a:pt x="72" y="407"/>
                  </a:lnTo>
                  <a:lnTo>
                    <a:pt x="69" y="409"/>
                  </a:lnTo>
                  <a:lnTo>
                    <a:pt x="63" y="414"/>
                  </a:lnTo>
                  <a:lnTo>
                    <a:pt x="58" y="417"/>
                  </a:lnTo>
                  <a:lnTo>
                    <a:pt x="52" y="419"/>
                  </a:lnTo>
                  <a:lnTo>
                    <a:pt x="49" y="422"/>
                  </a:lnTo>
                  <a:lnTo>
                    <a:pt x="42" y="424"/>
                  </a:lnTo>
                  <a:lnTo>
                    <a:pt x="39" y="426"/>
                  </a:lnTo>
                  <a:lnTo>
                    <a:pt x="36" y="429"/>
                  </a:lnTo>
                  <a:lnTo>
                    <a:pt x="34" y="431"/>
                  </a:lnTo>
                  <a:lnTo>
                    <a:pt x="31" y="431"/>
                  </a:lnTo>
                  <a:lnTo>
                    <a:pt x="28" y="434"/>
                  </a:lnTo>
                  <a:lnTo>
                    <a:pt x="25" y="434"/>
                  </a:lnTo>
                  <a:lnTo>
                    <a:pt x="22" y="436"/>
                  </a:lnTo>
                  <a:lnTo>
                    <a:pt x="22" y="431"/>
                  </a:lnTo>
                  <a:lnTo>
                    <a:pt x="25" y="426"/>
                  </a:lnTo>
                  <a:lnTo>
                    <a:pt x="25" y="422"/>
                  </a:lnTo>
                  <a:lnTo>
                    <a:pt x="28" y="417"/>
                  </a:lnTo>
                  <a:lnTo>
                    <a:pt x="28" y="414"/>
                  </a:lnTo>
                  <a:lnTo>
                    <a:pt x="31" y="409"/>
                  </a:lnTo>
                  <a:lnTo>
                    <a:pt x="34" y="404"/>
                  </a:lnTo>
                  <a:lnTo>
                    <a:pt x="36" y="402"/>
                  </a:lnTo>
                  <a:lnTo>
                    <a:pt x="36" y="397"/>
                  </a:lnTo>
                  <a:lnTo>
                    <a:pt x="39" y="392"/>
                  </a:lnTo>
                  <a:lnTo>
                    <a:pt x="42" y="387"/>
                  </a:lnTo>
                  <a:lnTo>
                    <a:pt x="45" y="385"/>
                  </a:lnTo>
                  <a:lnTo>
                    <a:pt x="49" y="380"/>
                  </a:lnTo>
                  <a:lnTo>
                    <a:pt x="52" y="374"/>
                  </a:lnTo>
                  <a:lnTo>
                    <a:pt x="55" y="371"/>
                  </a:lnTo>
                  <a:lnTo>
                    <a:pt x="58" y="367"/>
                  </a:lnTo>
                  <a:lnTo>
                    <a:pt x="61" y="364"/>
                  </a:lnTo>
                  <a:lnTo>
                    <a:pt x="63" y="359"/>
                  </a:lnTo>
                  <a:lnTo>
                    <a:pt x="66" y="354"/>
                  </a:lnTo>
                  <a:lnTo>
                    <a:pt x="69" y="352"/>
                  </a:lnTo>
                  <a:lnTo>
                    <a:pt x="72" y="347"/>
                  </a:lnTo>
                  <a:lnTo>
                    <a:pt x="75" y="345"/>
                  </a:lnTo>
                  <a:lnTo>
                    <a:pt x="78" y="340"/>
                  </a:lnTo>
                  <a:lnTo>
                    <a:pt x="81" y="337"/>
                  </a:lnTo>
                  <a:lnTo>
                    <a:pt x="83" y="332"/>
                  </a:lnTo>
                  <a:lnTo>
                    <a:pt x="86" y="330"/>
                  </a:lnTo>
                  <a:lnTo>
                    <a:pt x="92" y="325"/>
                  </a:lnTo>
                  <a:lnTo>
                    <a:pt x="95" y="322"/>
                  </a:lnTo>
                  <a:lnTo>
                    <a:pt x="98" y="320"/>
                  </a:lnTo>
                  <a:lnTo>
                    <a:pt x="100" y="315"/>
                  </a:lnTo>
                  <a:lnTo>
                    <a:pt x="106" y="313"/>
                  </a:lnTo>
                  <a:lnTo>
                    <a:pt x="109" y="308"/>
                  </a:lnTo>
                  <a:lnTo>
                    <a:pt x="112" y="305"/>
                  </a:lnTo>
                  <a:lnTo>
                    <a:pt x="117" y="300"/>
                  </a:lnTo>
                  <a:lnTo>
                    <a:pt x="120" y="297"/>
                  </a:lnTo>
                  <a:lnTo>
                    <a:pt x="123" y="294"/>
                  </a:lnTo>
                  <a:lnTo>
                    <a:pt x="129" y="289"/>
                  </a:lnTo>
                  <a:lnTo>
                    <a:pt x="133" y="287"/>
                  </a:lnTo>
                  <a:lnTo>
                    <a:pt x="136" y="282"/>
                  </a:lnTo>
                  <a:lnTo>
                    <a:pt x="142" y="280"/>
                  </a:lnTo>
                  <a:lnTo>
                    <a:pt x="144" y="275"/>
                  </a:lnTo>
                  <a:lnTo>
                    <a:pt x="147" y="272"/>
                  </a:lnTo>
                  <a:lnTo>
                    <a:pt x="153" y="270"/>
                  </a:lnTo>
                  <a:lnTo>
                    <a:pt x="156" y="265"/>
                  </a:lnTo>
                  <a:lnTo>
                    <a:pt x="159" y="263"/>
                  </a:lnTo>
                  <a:lnTo>
                    <a:pt x="164" y="258"/>
                  </a:lnTo>
                  <a:lnTo>
                    <a:pt x="167" y="255"/>
                  </a:lnTo>
                  <a:lnTo>
                    <a:pt x="173" y="253"/>
                  </a:lnTo>
                  <a:lnTo>
                    <a:pt x="176" y="248"/>
                  </a:lnTo>
                  <a:lnTo>
                    <a:pt x="179" y="245"/>
                  </a:lnTo>
                  <a:lnTo>
                    <a:pt x="184" y="241"/>
                  </a:lnTo>
                  <a:lnTo>
                    <a:pt x="187" y="238"/>
                  </a:lnTo>
                  <a:lnTo>
                    <a:pt x="190" y="236"/>
                  </a:lnTo>
                  <a:lnTo>
                    <a:pt x="196" y="231"/>
                  </a:lnTo>
                  <a:lnTo>
                    <a:pt x="198" y="228"/>
                  </a:lnTo>
                  <a:lnTo>
                    <a:pt x="204" y="223"/>
                  </a:lnTo>
                  <a:lnTo>
                    <a:pt x="207" y="221"/>
                  </a:lnTo>
                  <a:lnTo>
                    <a:pt x="210" y="217"/>
                  </a:lnTo>
                  <a:lnTo>
                    <a:pt x="213" y="212"/>
                  </a:lnTo>
                  <a:lnTo>
                    <a:pt x="220" y="210"/>
                  </a:lnTo>
                  <a:lnTo>
                    <a:pt x="223" y="205"/>
                  </a:lnTo>
                  <a:lnTo>
                    <a:pt x="225" y="203"/>
                  </a:lnTo>
                  <a:lnTo>
                    <a:pt x="231" y="200"/>
                  </a:lnTo>
                  <a:lnTo>
                    <a:pt x="234" y="195"/>
                  </a:lnTo>
                  <a:lnTo>
                    <a:pt x="251" y="183"/>
                  </a:lnTo>
                  <a:lnTo>
                    <a:pt x="257" y="128"/>
                  </a:lnTo>
                  <a:lnTo>
                    <a:pt x="254" y="121"/>
                  </a:lnTo>
                  <a:lnTo>
                    <a:pt x="257" y="121"/>
                  </a:lnTo>
                  <a:lnTo>
                    <a:pt x="260" y="121"/>
                  </a:lnTo>
                  <a:lnTo>
                    <a:pt x="262" y="123"/>
                  </a:lnTo>
                  <a:lnTo>
                    <a:pt x="262" y="126"/>
                  </a:lnTo>
                  <a:lnTo>
                    <a:pt x="262" y="128"/>
                  </a:lnTo>
                  <a:lnTo>
                    <a:pt x="271" y="146"/>
                  </a:lnTo>
                  <a:lnTo>
                    <a:pt x="277" y="151"/>
                  </a:lnTo>
                  <a:lnTo>
                    <a:pt x="285" y="151"/>
                  </a:lnTo>
                  <a:lnTo>
                    <a:pt x="285" y="141"/>
                  </a:lnTo>
                  <a:lnTo>
                    <a:pt x="279" y="128"/>
                  </a:lnTo>
                  <a:lnTo>
                    <a:pt x="277" y="126"/>
                  </a:lnTo>
                  <a:lnTo>
                    <a:pt x="277" y="121"/>
                  </a:lnTo>
                  <a:lnTo>
                    <a:pt x="274" y="116"/>
                  </a:lnTo>
                  <a:lnTo>
                    <a:pt x="268" y="113"/>
                  </a:lnTo>
                  <a:lnTo>
                    <a:pt x="265" y="108"/>
                  </a:lnTo>
                  <a:lnTo>
                    <a:pt x="260" y="103"/>
                  </a:lnTo>
                  <a:lnTo>
                    <a:pt x="257" y="101"/>
                  </a:lnTo>
                  <a:lnTo>
                    <a:pt x="254" y="99"/>
                  </a:lnTo>
                  <a:lnTo>
                    <a:pt x="251" y="96"/>
                  </a:lnTo>
                  <a:lnTo>
                    <a:pt x="248" y="94"/>
                  </a:lnTo>
                  <a:lnTo>
                    <a:pt x="245" y="91"/>
                  </a:lnTo>
                  <a:lnTo>
                    <a:pt x="243" y="89"/>
                  </a:lnTo>
                  <a:lnTo>
                    <a:pt x="240" y="86"/>
                  </a:lnTo>
                  <a:lnTo>
                    <a:pt x="237" y="84"/>
                  </a:lnTo>
                  <a:lnTo>
                    <a:pt x="234" y="84"/>
                  </a:lnTo>
                  <a:lnTo>
                    <a:pt x="231" y="81"/>
                  </a:lnTo>
                  <a:lnTo>
                    <a:pt x="228" y="79"/>
                  </a:lnTo>
                  <a:lnTo>
                    <a:pt x="225" y="77"/>
                  </a:lnTo>
                  <a:lnTo>
                    <a:pt x="223" y="74"/>
                  </a:lnTo>
                  <a:lnTo>
                    <a:pt x="220" y="72"/>
                  </a:lnTo>
                  <a:lnTo>
                    <a:pt x="217" y="72"/>
                  </a:lnTo>
                  <a:lnTo>
                    <a:pt x="213" y="67"/>
                  </a:lnTo>
                  <a:lnTo>
                    <a:pt x="210" y="62"/>
                  </a:lnTo>
                  <a:lnTo>
                    <a:pt x="207" y="59"/>
                  </a:lnTo>
                  <a:lnTo>
                    <a:pt x="204" y="56"/>
                  </a:lnTo>
                  <a:lnTo>
                    <a:pt x="201" y="53"/>
                  </a:lnTo>
                  <a:lnTo>
                    <a:pt x="201" y="48"/>
                  </a:lnTo>
                  <a:lnTo>
                    <a:pt x="198" y="44"/>
                  </a:lnTo>
                  <a:lnTo>
                    <a:pt x="198" y="41"/>
                  </a:lnTo>
                  <a:lnTo>
                    <a:pt x="201" y="36"/>
                  </a:lnTo>
                  <a:lnTo>
                    <a:pt x="204" y="34"/>
                  </a:lnTo>
                  <a:lnTo>
                    <a:pt x="207" y="29"/>
                  </a:lnTo>
                  <a:lnTo>
                    <a:pt x="210" y="29"/>
                  </a:lnTo>
                  <a:lnTo>
                    <a:pt x="213" y="26"/>
                  </a:lnTo>
                  <a:lnTo>
                    <a:pt x="217" y="24"/>
                  </a:lnTo>
                  <a:lnTo>
                    <a:pt x="220" y="22"/>
                  </a:lnTo>
                  <a:lnTo>
                    <a:pt x="223" y="22"/>
                  </a:lnTo>
                  <a:lnTo>
                    <a:pt x="228" y="19"/>
                  </a:lnTo>
                  <a:lnTo>
                    <a:pt x="231" y="17"/>
                  </a:lnTo>
                  <a:lnTo>
                    <a:pt x="237" y="17"/>
                  </a:lnTo>
                  <a:lnTo>
                    <a:pt x="243" y="14"/>
                  </a:lnTo>
                  <a:lnTo>
                    <a:pt x="248" y="14"/>
                  </a:lnTo>
                  <a:lnTo>
                    <a:pt x="254" y="12"/>
                  </a:lnTo>
                  <a:lnTo>
                    <a:pt x="262" y="9"/>
                  </a:lnTo>
                  <a:lnTo>
                    <a:pt x="268" y="9"/>
                  </a:lnTo>
                  <a:lnTo>
                    <a:pt x="277" y="7"/>
                  </a:lnTo>
                  <a:lnTo>
                    <a:pt x="285" y="7"/>
                  </a:lnTo>
                  <a:lnTo>
                    <a:pt x="297" y="7"/>
                  </a:lnTo>
                  <a:lnTo>
                    <a:pt x="294" y="7"/>
                  </a:lnTo>
                  <a:lnTo>
                    <a:pt x="291" y="9"/>
                  </a:lnTo>
                  <a:lnTo>
                    <a:pt x="291" y="12"/>
                  </a:lnTo>
                  <a:lnTo>
                    <a:pt x="288" y="14"/>
                  </a:lnTo>
                  <a:lnTo>
                    <a:pt x="285" y="19"/>
                  </a:lnTo>
                  <a:lnTo>
                    <a:pt x="279" y="24"/>
                  </a:lnTo>
                  <a:lnTo>
                    <a:pt x="277" y="24"/>
                  </a:lnTo>
                  <a:lnTo>
                    <a:pt x="277" y="26"/>
                  </a:lnTo>
                  <a:lnTo>
                    <a:pt x="274" y="26"/>
                  </a:lnTo>
                  <a:lnTo>
                    <a:pt x="271" y="29"/>
                  </a:lnTo>
                  <a:lnTo>
                    <a:pt x="268" y="29"/>
                  </a:lnTo>
                  <a:lnTo>
                    <a:pt x="265" y="31"/>
                  </a:lnTo>
                  <a:lnTo>
                    <a:pt x="262" y="31"/>
                  </a:lnTo>
                  <a:lnTo>
                    <a:pt x="257" y="34"/>
                  </a:lnTo>
                  <a:lnTo>
                    <a:pt x="248" y="24"/>
                  </a:lnTo>
                  <a:lnTo>
                    <a:pt x="240" y="24"/>
                  </a:lnTo>
                  <a:lnTo>
                    <a:pt x="240" y="26"/>
                  </a:lnTo>
                  <a:lnTo>
                    <a:pt x="243" y="29"/>
                  </a:lnTo>
                  <a:lnTo>
                    <a:pt x="243" y="31"/>
                  </a:lnTo>
                  <a:lnTo>
                    <a:pt x="245" y="34"/>
                  </a:lnTo>
                  <a:lnTo>
                    <a:pt x="245" y="36"/>
                  </a:lnTo>
                  <a:lnTo>
                    <a:pt x="248" y="39"/>
                  </a:lnTo>
                  <a:lnTo>
                    <a:pt x="248" y="41"/>
                  </a:lnTo>
                  <a:lnTo>
                    <a:pt x="251" y="44"/>
                  </a:lnTo>
                  <a:lnTo>
                    <a:pt x="257" y="46"/>
                  </a:lnTo>
                  <a:lnTo>
                    <a:pt x="260" y="51"/>
                  </a:lnTo>
                  <a:lnTo>
                    <a:pt x="262" y="53"/>
                  </a:lnTo>
                  <a:lnTo>
                    <a:pt x="265" y="53"/>
                  </a:lnTo>
                  <a:lnTo>
                    <a:pt x="268" y="56"/>
                  </a:lnTo>
                  <a:lnTo>
                    <a:pt x="271" y="59"/>
                  </a:lnTo>
                  <a:lnTo>
                    <a:pt x="274" y="62"/>
                  </a:lnTo>
                  <a:lnTo>
                    <a:pt x="277" y="62"/>
                  </a:lnTo>
                  <a:lnTo>
                    <a:pt x="279" y="64"/>
                  </a:lnTo>
                  <a:lnTo>
                    <a:pt x="282" y="64"/>
                  </a:lnTo>
                  <a:lnTo>
                    <a:pt x="285" y="64"/>
                  </a:lnTo>
                  <a:lnTo>
                    <a:pt x="288" y="67"/>
                  </a:lnTo>
                  <a:lnTo>
                    <a:pt x="291" y="67"/>
                  </a:lnTo>
                  <a:lnTo>
                    <a:pt x="294" y="67"/>
                  </a:lnTo>
                  <a:lnTo>
                    <a:pt x="297" y="69"/>
                  </a:lnTo>
                  <a:lnTo>
                    <a:pt x="301" y="69"/>
                  </a:lnTo>
                  <a:lnTo>
                    <a:pt x="304" y="69"/>
                  </a:lnTo>
                  <a:lnTo>
                    <a:pt x="306" y="69"/>
                  </a:lnTo>
                  <a:lnTo>
                    <a:pt x="309" y="72"/>
                  </a:lnTo>
                  <a:lnTo>
                    <a:pt x="315" y="72"/>
                  </a:lnTo>
                  <a:lnTo>
                    <a:pt x="318" y="72"/>
                  </a:lnTo>
                  <a:lnTo>
                    <a:pt x="321" y="72"/>
                  </a:lnTo>
                  <a:lnTo>
                    <a:pt x="324" y="72"/>
                  </a:lnTo>
                  <a:lnTo>
                    <a:pt x="326" y="72"/>
                  </a:lnTo>
                  <a:lnTo>
                    <a:pt x="329" y="74"/>
                  </a:lnTo>
                  <a:lnTo>
                    <a:pt x="332" y="74"/>
                  </a:lnTo>
                  <a:lnTo>
                    <a:pt x="338" y="74"/>
                  </a:lnTo>
                  <a:lnTo>
                    <a:pt x="341" y="74"/>
                  </a:lnTo>
                  <a:lnTo>
                    <a:pt x="343" y="74"/>
                  </a:lnTo>
                  <a:lnTo>
                    <a:pt x="346" y="74"/>
                  </a:lnTo>
                  <a:lnTo>
                    <a:pt x="352" y="74"/>
                  </a:lnTo>
                  <a:lnTo>
                    <a:pt x="355" y="74"/>
                  </a:lnTo>
                  <a:lnTo>
                    <a:pt x="358" y="74"/>
                  </a:lnTo>
                  <a:lnTo>
                    <a:pt x="360" y="74"/>
                  </a:lnTo>
                  <a:lnTo>
                    <a:pt x="363" y="74"/>
                  </a:lnTo>
                  <a:lnTo>
                    <a:pt x="366" y="74"/>
                  </a:lnTo>
                  <a:lnTo>
                    <a:pt x="372" y="74"/>
                  </a:lnTo>
                  <a:lnTo>
                    <a:pt x="375" y="74"/>
                  </a:lnTo>
                  <a:lnTo>
                    <a:pt x="378" y="74"/>
                  </a:lnTo>
                  <a:lnTo>
                    <a:pt x="380" y="74"/>
                  </a:lnTo>
                  <a:lnTo>
                    <a:pt x="385" y="74"/>
                  </a:lnTo>
                  <a:lnTo>
                    <a:pt x="390" y="74"/>
                  </a:lnTo>
                  <a:lnTo>
                    <a:pt x="393" y="77"/>
                  </a:lnTo>
                  <a:lnTo>
                    <a:pt x="396" y="77"/>
                  </a:lnTo>
                  <a:lnTo>
                    <a:pt x="399" y="77"/>
                  </a:lnTo>
                  <a:lnTo>
                    <a:pt x="402" y="77"/>
                  </a:lnTo>
                  <a:lnTo>
                    <a:pt x="407" y="77"/>
                  </a:lnTo>
                  <a:lnTo>
                    <a:pt x="410" y="77"/>
                  </a:lnTo>
                  <a:lnTo>
                    <a:pt x="413" y="77"/>
                  </a:lnTo>
                  <a:lnTo>
                    <a:pt x="416" y="77"/>
                  </a:lnTo>
                  <a:lnTo>
                    <a:pt x="419" y="77"/>
                  </a:lnTo>
                  <a:lnTo>
                    <a:pt x="422" y="77"/>
                  </a:lnTo>
                  <a:lnTo>
                    <a:pt x="427" y="79"/>
                  </a:lnTo>
                  <a:lnTo>
                    <a:pt x="430" y="77"/>
                  </a:lnTo>
                  <a:lnTo>
                    <a:pt x="439" y="77"/>
                  </a:lnTo>
                  <a:lnTo>
                    <a:pt x="444" y="77"/>
                  </a:lnTo>
                  <a:lnTo>
                    <a:pt x="450" y="77"/>
                  </a:lnTo>
                  <a:lnTo>
                    <a:pt x="456" y="77"/>
                  </a:lnTo>
                  <a:lnTo>
                    <a:pt x="461" y="77"/>
                  </a:lnTo>
                  <a:lnTo>
                    <a:pt x="471" y="77"/>
                  </a:lnTo>
                  <a:lnTo>
                    <a:pt x="477" y="77"/>
                  </a:lnTo>
                  <a:lnTo>
                    <a:pt x="483" y="77"/>
                  </a:lnTo>
                  <a:lnTo>
                    <a:pt x="491" y="77"/>
                  </a:lnTo>
                  <a:lnTo>
                    <a:pt x="497" y="77"/>
                  </a:lnTo>
                  <a:lnTo>
                    <a:pt x="503" y="77"/>
                  </a:lnTo>
                  <a:lnTo>
                    <a:pt x="511" y="74"/>
                  </a:lnTo>
                  <a:lnTo>
                    <a:pt x="517" y="74"/>
                  </a:lnTo>
                  <a:lnTo>
                    <a:pt x="525" y="74"/>
                  </a:lnTo>
                  <a:lnTo>
                    <a:pt x="531" y="74"/>
                  </a:lnTo>
                  <a:lnTo>
                    <a:pt x="540" y="74"/>
                  </a:lnTo>
                  <a:lnTo>
                    <a:pt x="545" y="74"/>
                  </a:lnTo>
                  <a:lnTo>
                    <a:pt x="555" y="74"/>
                  </a:lnTo>
                  <a:lnTo>
                    <a:pt x="564" y="74"/>
                  </a:lnTo>
                  <a:lnTo>
                    <a:pt x="569" y="74"/>
                  </a:lnTo>
                  <a:lnTo>
                    <a:pt x="578" y="74"/>
                  </a:lnTo>
                  <a:lnTo>
                    <a:pt x="584" y="74"/>
                  </a:lnTo>
                  <a:lnTo>
                    <a:pt x="592" y="74"/>
                  </a:lnTo>
                  <a:lnTo>
                    <a:pt x="601" y="74"/>
                  </a:lnTo>
                  <a:lnTo>
                    <a:pt x="606" y="72"/>
                  </a:lnTo>
                  <a:lnTo>
                    <a:pt x="615" y="72"/>
                  </a:lnTo>
                  <a:lnTo>
                    <a:pt x="623" y="72"/>
                  </a:lnTo>
                  <a:lnTo>
                    <a:pt x="629" y="72"/>
                  </a:lnTo>
                  <a:lnTo>
                    <a:pt x="639" y="72"/>
                  </a:lnTo>
                  <a:lnTo>
                    <a:pt x="648" y="72"/>
                  </a:lnTo>
                  <a:lnTo>
                    <a:pt x="653" y="72"/>
                  </a:lnTo>
                  <a:lnTo>
                    <a:pt x="662" y="69"/>
                  </a:lnTo>
                  <a:lnTo>
                    <a:pt x="670" y="69"/>
                  </a:lnTo>
                  <a:lnTo>
                    <a:pt x="676" y="69"/>
                  </a:lnTo>
                  <a:lnTo>
                    <a:pt x="685" y="69"/>
                  </a:lnTo>
                  <a:lnTo>
                    <a:pt x="693" y="67"/>
                  </a:lnTo>
                  <a:lnTo>
                    <a:pt x="699" y="67"/>
                  </a:lnTo>
                  <a:lnTo>
                    <a:pt x="707" y="67"/>
                  </a:lnTo>
                  <a:lnTo>
                    <a:pt x="713" y="67"/>
                  </a:lnTo>
                  <a:lnTo>
                    <a:pt x="723" y="64"/>
                  </a:lnTo>
                  <a:lnTo>
                    <a:pt x="731" y="64"/>
                  </a:lnTo>
                  <a:lnTo>
                    <a:pt x="737" y="62"/>
                  </a:lnTo>
                  <a:lnTo>
                    <a:pt x="746" y="62"/>
                  </a:lnTo>
                  <a:lnTo>
                    <a:pt x="751" y="62"/>
                  </a:lnTo>
                  <a:lnTo>
                    <a:pt x="760" y="59"/>
                  </a:lnTo>
                  <a:lnTo>
                    <a:pt x="766" y="59"/>
                  </a:lnTo>
                  <a:lnTo>
                    <a:pt x="774" y="59"/>
                  </a:lnTo>
                  <a:lnTo>
                    <a:pt x="780" y="56"/>
                  </a:lnTo>
                  <a:lnTo>
                    <a:pt x="788" y="56"/>
                  </a:lnTo>
                  <a:lnTo>
                    <a:pt x="794" y="53"/>
                  </a:lnTo>
                  <a:lnTo>
                    <a:pt x="801" y="53"/>
                  </a:lnTo>
                  <a:lnTo>
                    <a:pt x="810" y="51"/>
                  </a:lnTo>
                  <a:lnTo>
                    <a:pt x="815" y="51"/>
                  </a:lnTo>
                  <a:lnTo>
                    <a:pt x="821" y="48"/>
                  </a:lnTo>
                  <a:lnTo>
                    <a:pt x="829" y="46"/>
                  </a:lnTo>
                  <a:lnTo>
                    <a:pt x="835" y="46"/>
                  </a:lnTo>
                  <a:lnTo>
                    <a:pt x="841" y="44"/>
                  </a:lnTo>
                  <a:lnTo>
                    <a:pt x="847" y="41"/>
                  </a:lnTo>
                  <a:lnTo>
                    <a:pt x="852" y="41"/>
                  </a:lnTo>
                  <a:lnTo>
                    <a:pt x="861" y="39"/>
                  </a:lnTo>
                  <a:lnTo>
                    <a:pt x="866" y="36"/>
                  </a:lnTo>
                  <a:lnTo>
                    <a:pt x="872" y="34"/>
                  </a:lnTo>
                  <a:lnTo>
                    <a:pt x="878" y="34"/>
                  </a:lnTo>
                  <a:lnTo>
                    <a:pt x="881" y="22"/>
                  </a:lnTo>
                  <a:lnTo>
                    <a:pt x="866" y="24"/>
                  </a:lnTo>
                  <a:lnTo>
                    <a:pt x="875" y="12"/>
                  </a:lnTo>
                  <a:lnTo>
                    <a:pt x="875" y="0"/>
                  </a:lnTo>
                  <a:lnTo>
                    <a:pt x="902" y="9"/>
                  </a:lnTo>
                  <a:lnTo>
                    <a:pt x="913" y="19"/>
                  </a:lnTo>
                  <a:lnTo>
                    <a:pt x="913" y="29"/>
                  </a:lnTo>
                  <a:lnTo>
                    <a:pt x="905" y="41"/>
                  </a:lnTo>
                  <a:lnTo>
                    <a:pt x="896" y="51"/>
                  </a:lnTo>
                  <a:lnTo>
                    <a:pt x="881" y="59"/>
                  </a:lnTo>
                  <a:lnTo>
                    <a:pt x="875" y="64"/>
                  </a:lnTo>
                  <a:lnTo>
                    <a:pt x="872" y="67"/>
                  </a:lnTo>
                  <a:lnTo>
                    <a:pt x="869" y="67"/>
                  </a:lnTo>
                  <a:lnTo>
                    <a:pt x="866" y="69"/>
                  </a:lnTo>
                  <a:lnTo>
                    <a:pt x="864" y="72"/>
                  </a:lnTo>
                  <a:lnTo>
                    <a:pt x="861" y="77"/>
                  </a:lnTo>
                  <a:lnTo>
                    <a:pt x="855" y="79"/>
                  </a:lnTo>
                  <a:lnTo>
                    <a:pt x="849" y="84"/>
                  </a:lnTo>
                  <a:lnTo>
                    <a:pt x="847" y="89"/>
                  </a:lnTo>
                  <a:lnTo>
                    <a:pt x="844" y="91"/>
                  </a:lnTo>
                  <a:lnTo>
                    <a:pt x="844" y="94"/>
                  </a:lnTo>
                  <a:lnTo>
                    <a:pt x="841" y="96"/>
                  </a:lnTo>
                  <a:lnTo>
                    <a:pt x="838" y="99"/>
                  </a:lnTo>
                  <a:lnTo>
                    <a:pt x="835" y="101"/>
                  </a:lnTo>
                  <a:lnTo>
                    <a:pt x="832" y="103"/>
                  </a:lnTo>
                  <a:lnTo>
                    <a:pt x="832" y="106"/>
                  </a:lnTo>
                  <a:lnTo>
                    <a:pt x="829" y="108"/>
                  </a:lnTo>
                  <a:lnTo>
                    <a:pt x="829" y="111"/>
                  </a:lnTo>
                  <a:lnTo>
                    <a:pt x="829" y="113"/>
                  </a:lnTo>
                  <a:lnTo>
                    <a:pt x="827" y="118"/>
                  </a:lnTo>
                  <a:lnTo>
                    <a:pt x="827" y="121"/>
                  </a:lnTo>
                  <a:lnTo>
                    <a:pt x="824" y="123"/>
                  </a:lnTo>
                  <a:lnTo>
                    <a:pt x="824" y="126"/>
                  </a:lnTo>
                  <a:lnTo>
                    <a:pt x="824" y="128"/>
                  </a:lnTo>
                  <a:lnTo>
                    <a:pt x="821" y="130"/>
                  </a:lnTo>
                  <a:lnTo>
                    <a:pt x="821" y="133"/>
                  </a:lnTo>
                  <a:lnTo>
                    <a:pt x="821" y="135"/>
                  </a:lnTo>
                  <a:lnTo>
                    <a:pt x="821" y="141"/>
                  </a:lnTo>
                  <a:lnTo>
                    <a:pt x="827" y="141"/>
                  </a:lnTo>
                  <a:lnTo>
                    <a:pt x="861" y="118"/>
                  </a:lnTo>
                  <a:lnTo>
                    <a:pt x="861" y="121"/>
                  </a:lnTo>
                  <a:lnTo>
                    <a:pt x="864" y="123"/>
                  </a:lnTo>
                  <a:lnTo>
                    <a:pt x="864" y="126"/>
                  </a:lnTo>
                  <a:lnTo>
                    <a:pt x="866" y="128"/>
                  </a:lnTo>
                  <a:lnTo>
                    <a:pt x="866" y="130"/>
                  </a:lnTo>
                  <a:lnTo>
                    <a:pt x="866" y="133"/>
                  </a:lnTo>
                  <a:lnTo>
                    <a:pt x="869" y="139"/>
                  </a:lnTo>
                  <a:lnTo>
                    <a:pt x="869" y="141"/>
                  </a:lnTo>
                  <a:lnTo>
                    <a:pt x="869" y="144"/>
                  </a:lnTo>
                  <a:lnTo>
                    <a:pt x="869" y="149"/>
                  </a:lnTo>
                  <a:lnTo>
                    <a:pt x="869" y="151"/>
                  </a:lnTo>
                  <a:lnTo>
                    <a:pt x="869" y="154"/>
                  </a:lnTo>
                  <a:lnTo>
                    <a:pt x="869" y="159"/>
                  </a:lnTo>
                  <a:lnTo>
                    <a:pt x="869" y="161"/>
                  </a:lnTo>
                  <a:lnTo>
                    <a:pt x="869" y="166"/>
                  </a:lnTo>
                  <a:lnTo>
                    <a:pt x="869" y="171"/>
                  </a:lnTo>
                  <a:lnTo>
                    <a:pt x="869" y="173"/>
                  </a:lnTo>
                  <a:lnTo>
                    <a:pt x="869" y="178"/>
                  </a:lnTo>
                  <a:lnTo>
                    <a:pt x="869" y="181"/>
                  </a:lnTo>
                  <a:lnTo>
                    <a:pt x="872" y="185"/>
                  </a:lnTo>
                  <a:lnTo>
                    <a:pt x="872" y="190"/>
                  </a:lnTo>
                  <a:lnTo>
                    <a:pt x="872" y="193"/>
                  </a:lnTo>
                  <a:lnTo>
                    <a:pt x="872" y="195"/>
                  </a:lnTo>
                  <a:lnTo>
                    <a:pt x="872" y="198"/>
                  </a:lnTo>
                  <a:lnTo>
                    <a:pt x="872" y="200"/>
                  </a:lnTo>
                  <a:lnTo>
                    <a:pt x="875" y="203"/>
                  </a:lnTo>
                  <a:lnTo>
                    <a:pt x="875" y="205"/>
                  </a:lnTo>
                  <a:lnTo>
                    <a:pt x="875" y="210"/>
                  </a:lnTo>
                  <a:lnTo>
                    <a:pt x="875" y="212"/>
                  </a:lnTo>
                  <a:lnTo>
                    <a:pt x="878" y="215"/>
                  </a:lnTo>
                  <a:lnTo>
                    <a:pt x="878" y="217"/>
                  </a:lnTo>
                  <a:lnTo>
                    <a:pt x="881" y="221"/>
                  </a:lnTo>
                  <a:lnTo>
                    <a:pt x="881" y="223"/>
                  </a:lnTo>
                  <a:lnTo>
                    <a:pt x="881" y="226"/>
                  </a:lnTo>
                  <a:lnTo>
                    <a:pt x="885" y="226"/>
                  </a:lnTo>
                  <a:lnTo>
                    <a:pt x="885" y="228"/>
                  </a:lnTo>
                  <a:lnTo>
                    <a:pt x="888" y="231"/>
                  </a:lnTo>
                  <a:lnTo>
                    <a:pt x="888" y="233"/>
                  </a:lnTo>
                  <a:lnTo>
                    <a:pt x="891" y="236"/>
                  </a:lnTo>
                  <a:lnTo>
                    <a:pt x="891" y="238"/>
                  </a:lnTo>
                  <a:lnTo>
                    <a:pt x="893" y="243"/>
                  </a:lnTo>
                  <a:lnTo>
                    <a:pt x="896" y="245"/>
                  </a:lnTo>
                  <a:lnTo>
                    <a:pt x="899" y="250"/>
                  </a:lnTo>
                  <a:lnTo>
                    <a:pt x="902" y="255"/>
                  </a:lnTo>
                  <a:lnTo>
                    <a:pt x="905" y="258"/>
                  </a:lnTo>
                  <a:lnTo>
                    <a:pt x="908" y="263"/>
                  </a:lnTo>
                  <a:lnTo>
                    <a:pt x="910" y="267"/>
                  </a:lnTo>
                  <a:lnTo>
                    <a:pt x="913" y="270"/>
                  </a:lnTo>
                  <a:lnTo>
                    <a:pt x="913" y="272"/>
                  </a:lnTo>
                  <a:lnTo>
                    <a:pt x="916" y="277"/>
                  </a:lnTo>
                  <a:lnTo>
                    <a:pt x="919" y="280"/>
                  </a:lnTo>
                  <a:lnTo>
                    <a:pt x="922" y="285"/>
                  </a:lnTo>
                  <a:lnTo>
                    <a:pt x="925" y="287"/>
                  </a:lnTo>
                  <a:lnTo>
                    <a:pt x="925" y="289"/>
                  </a:lnTo>
                  <a:lnTo>
                    <a:pt x="928" y="294"/>
                  </a:lnTo>
                  <a:lnTo>
                    <a:pt x="930" y="297"/>
                  </a:lnTo>
                  <a:lnTo>
                    <a:pt x="933" y="300"/>
                  </a:lnTo>
                  <a:lnTo>
                    <a:pt x="933" y="303"/>
                  </a:lnTo>
                  <a:lnTo>
                    <a:pt x="936" y="305"/>
                  </a:lnTo>
                  <a:lnTo>
                    <a:pt x="939" y="310"/>
                  </a:lnTo>
                  <a:lnTo>
                    <a:pt x="939" y="313"/>
                  </a:lnTo>
                  <a:lnTo>
                    <a:pt x="942" y="315"/>
                  </a:lnTo>
                  <a:lnTo>
                    <a:pt x="942" y="318"/>
                  </a:lnTo>
                  <a:lnTo>
                    <a:pt x="945" y="320"/>
                  </a:lnTo>
                  <a:lnTo>
                    <a:pt x="947" y="322"/>
                  </a:lnTo>
                  <a:lnTo>
                    <a:pt x="947" y="325"/>
                  </a:lnTo>
                  <a:lnTo>
                    <a:pt x="950" y="327"/>
                  </a:lnTo>
                  <a:lnTo>
                    <a:pt x="950" y="330"/>
                  </a:lnTo>
                  <a:lnTo>
                    <a:pt x="953" y="332"/>
                  </a:lnTo>
                  <a:lnTo>
                    <a:pt x="953" y="337"/>
                  </a:lnTo>
                  <a:lnTo>
                    <a:pt x="956" y="340"/>
                  </a:lnTo>
                  <a:lnTo>
                    <a:pt x="959" y="342"/>
                  </a:lnTo>
                  <a:lnTo>
                    <a:pt x="959" y="345"/>
                  </a:lnTo>
                  <a:lnTo>
                    <a:pt x="959" y="347"/>
                  </a:lnTo>
                  <a:lnTo>
                    <a:pt x="962" y="349"/>
                  </a:lnTo>
                  <a:lnTo>
                    <a:pt x="962" y="352"/>
                  </a:lnTo>
                  <a:lnTo>
                    <a:pt x="966" y="352"/>
                  </a:lnTo>
                  <a:lnTo>
                    <a:pt x="966" y="354"/>
                  </a:lnTo>
                  <a:lnTo>
                    <a:pt x="969" y="357"/>
                  </a:lnTo>
                  <a:lnTo>
                    <a:pt x="969" y="359"/>
                  </a:lnTo>
                  <a:lnTo>
                    <a:pt x="969" y="362"/>
                  </a:lnTo>
                  <a:lnTo>
                    <a:pt x="972" y="364"/>
                  </a:lnTo>
                  <a:lnTo>
                    <a:pt x="972" y="367"/>
                  </a:lnTo>
                  <a:lnTo>
                    <a:pt x="974" y="369"/>
                  </a:lnTo>
                  <a:lnTo>
                    <a:pt x="974" y="371"/>
                  </a:lnTo>
                  <a:lnTo>
                    <a:pt x="977" y="374"/>
                  </a:lnTo>
                  <a:lnTo>
                    <a:pt x="977" y="376"/>
                  </a:lnTo>
                  <a:lnTo>
                    <a:pt x="980" y="380"/>
                  </a:lnTo>
                  <a:lnTo>
                    <a:pt x="980" y="382"/>
                  </a:lnTo>
                  <a:lnTo>
                    <a:pt x="980" y="385"/>
                  </a:lnTo>
                  <a:lnTo>
                    <a:pt x="983" y="390"/>
                  </a:lnTo>
                  <a:lnTo>
                    <a:pt x="983" y="392"/>
                  </a:lnTo>
                  <a:lnTo>
                    <a:pt x="986" y="395"/>
                  </a:lnTo>
                  <a:lnTo>
                    <a:pt x="986" y="397"/>
                  </a:lnTo>
                  <a:lnTo>
                    <a:pt x="989" y="400"/>
                  </a:lnTo>
                  <a:lnTo>
                    <a:pt x="989" y="402"/>
                  </a:lnTo>
                  <a:lnTo>
                    <a:pt x="989" y="407"/>
                  </a:lnTo>
                  <a:lnTo>
                    <a:pt x="991" y="409"/>
                  </a:lnTo>
                  <a:lnTo>
                    <a:pt x="991" y="412"/>
                  </a:lnTo>
                  <a:lnTo>
                    <a:pt x="994" y="414"/>
                  </a:lnTo>
                  <a:lnTo>
                    <a:pt x="994" y="419"/>
                  </a:lnTo>
                  <a:lnTo>
                    <a:pt x="997" y="422"/>
                  </a:lnTo>
                  <a:lnTo>
                    <a:pt x="997" y="424"/>
                  </a:lnTo>
                  <a:lnTo>
                    <a:pt x="1000" y="429"/>
                  </a:lnTo>
                  <a:lnTo>
                    <a:pt x="1000" y="431"/>
                  </a:lnTo>
                  <a:lnTo>
                    <a:pt x="1000" y="434"/>
                  </a:lnTo>
                  <a:lnTo>
                    <a:pt x="1003" y="436"/>
                  </a:lnTo>
                  <a:lnTo>
                    <a:pt x="1003" y="439"/>
                  </a:lnTo>
                  <a:lnTo>
                    <a:pt x="1006" y="441"/>
                  </a:lnTo>
                  <a:lnTo>
                    <a:pt x="1006" y="444"/>
                  </a:lnTo>
                  <a:lnTo>
                    <a:pt x="1009" y="449"/>
                  </a:lnTo>
                  <a:lnTo>
                    <a:pt x="1009" y="451"/>
                  </a:lnTo>
                  <a:lnTo>
                    <a:pt x="1009" y="453"/>
                  </a:lnTo>
                  <a:lnTo>
                    <a:pt x="1011" y="458"/>
                  </a:lnTo>
                  <a:lnTo>
                    <a:pt x="1011" y="462"/>
                  </a:lnTo>
                  <a:lnTo>
                    <a:pt x="1014" y="467"/>
                  </a:lnTo>
                  <a:lnTo>
                    <a:pt x="1014" y="469"/>
                  </a:lnTo>
                  <a:lnTo>
                    <a:pt x="1017" y="474"/>
                  </a:lnTo>
                  <a:lnTo>
                    <a:pt x="1020" y="477"/>
                  </a:lnTo>
                  <a:lnTo>
                    <a:pt x="1020" y="482"/>
                  </a:lnTo>
                  <a:lnTo>
                    <a:pt x="1023" y="484"/>
                  </a:lnTo>
                  <a:lnTo>
                    <a:pt x="1023" y="486"/>
                  </a:lnTo>
                  <a:lnTo>
                    <a:pt x="1026" y="491"/>
                  </a:lnTo>
                  <a:lnTo>
                    <a:pt x="1026" y="496"/>
                  </a:lnTo>
                  <a:lnTo>
                    <a:pt x="1028" y="499"/>
                  </a:lnTo>
                  <a:lnTo>
                    <a:pt x="1028" y="504"/>
                  </a:lnTo>
                  <a:lnTo>
                    <a:pt x="1031" y="506"/>
                  </a:lnTo>
                  <a:lnTo>
                    <a:pt x="1034" y="511"/>
                  </a:lnTo>
                  <a:lnTo>
                    <a:pt x="1034" y="513"/>
                  </a:lnTo>
                  <a:lnTo>
                    <a:pt x="1037" y="518"/>
                  </a:lnTo>
                  <a:lnTo>
                    <a:pt x="1037" y="521"/>
                  </a:lnTo>
                  <a:lnTo>
                    <a:pt x="1040" y="526"/>
                  </a:lnTo>
                  <a:lnTo>
                    <a:pt x="1040" y="528"/>
                  </a:lnTo>
                  <a:lnTo>
                    <a:pt x="1040" y="533"/>
                  </a:lnTo>
                  <a:lnTo>
                    <a:pt x="1043" y="535"/>
                  </a:lnTo>
                  <a:lnTo>
                    <a:pt x="1046" y="541"/>
                  </a:lnTo>
                  <a:lnTo>
                    <a:pt x="1034" y="612"/>
                  </a:lnTo>
                  <a:lnTo>
                    <a:pt x="1014" y="655"/>
                  </a:lnTo>
                  <a:lnTo>
                    <a:pt x="1014" y="658"/>
                  </a:lnTo>
                  <a:lnTo>
                    <a:pt x="1011" y="660"/>
                  </a:lnTo>
                  <a:lnTo>
                    <a:pt x="1009" y="665"/>
                  </a:lnTo>
                  <a:lnTo>
                    <a:pt x="1009" y="668"/>
                  </a:lnTo>
                  <a:lnTo>
                    <a:pt x="1006" y="670"/>
                  </a:lnTo>
                  <a:lnTo>
                    <a:pt x="1003" y="672"/>
                  </a:lnTo>
                  <a:lnTo>
                    <a:pt x="1000" y="675"/>
                  </a:lnTo>
                  <a:lnTo>
                    <a:pt x="997" y="677"/>
                  </a:lnTo>
                  <a:lnTo>
                    <a:pt x="994" y="680"/>
                  </a:lnTo>
                  <a:lnTo>
                    <a:pt x="994" y="682"/>
                  </a:lnTo>
                  <a:lnTo>
                    <a:pt x="991" y="685"/>
                  </a:lnTo>
                  <a:lnTo>
                    <a:pt x="989" y="687"/>
                  </a:lnTo>
                  <a:lnTo>
                    <a:pt x="986" y="690"/>
                  </a:lnTo>
                  <a:lnTo>
                    <a:pt x="983" y="692"/>
                  </a:lnTo>
                  <a:lnTo>
                    <a:pt x="980" y="694"/>
                  </a:lnTo>
                  <a:lnTo>
                    <a:pt x="980" y="697"/>
                  </a:lnTo>
                  <a:lnTo>
                    <a:pt x="977" y="701"/>
                  </a:lnTo>
                  <a:lnTo>
                    <a:pt x="974" y="703"/>
                  </a:lnTo>
                  <a:lnTo>
                    <a:pt x="972" y="703"/>
                  </a:lnTo>
                  <a:lnTo>
                    <a:pt x="969" y="705"/>
                  </a:lnTo>
                  <a:lnTo>
                    <a:pt x="966" y="708"/>
                  </a:lnTo>
                  <a:lnTo>
                    <a:pt x="962" y="710"/>
                  </a:lnTo>
                  <a:lnTo>
                    <a:pt x="959" y="713"/>
                  </a:lnTo>
                  <a:lnTo>
                    <a:pt x="956" y="713"/>
                  </a:lnTo>
                  <a:lnTo>
                    <a:pt x="953" y="715"/>
                  </a:lnTo>
                  <a:lnTo>
                    <a:pt x="950" y="718"/>
                  </a:lnTo>
                  <a:lnTo>
                    <a:pt x="947" y="718"/>
                  </a:lnTo>
                  <a:lnTo>
                    <a:pt x="945" y="720"/>
                  </a:lnTo>
                  <a:lnTo>
                    <a:pt x="942" y="723"/>
                  </a:lnTo>
                  <a:lnTo>
                    <a:pt x="939" y="723"/>
                  </a:lnTo>
                  <a:lnTo>
                    <a:pt x="936" y="725"/>
                  </a:lnTo>
                  <a:lnTo>
                    <a:pt x="936" y="727"/>
                  </a:lnTo>
                  <a:lnTo>
                    <a:pt x="933" y="727"/>
                  </a:lnTo>
                  <a:lnTo>
                    <a:pt x="930" y="730"/>
                  </a:lnTo>
                  <a:lnTo>
                    <a:pt x="928" y="732"/>
                  </a:lnTo>
                  <a:lnTo>
                    <a:pt x="925" y="732"/>
                  </a:lnTo>
                  <a:lnTo>
                    <a:pt x="919" y="737"/>
                  </a:lnTo>
                  <a:lnTo>
                    <a:pt x="916" y="740"/>
                  </a:lnTo>
                  <a:lnTo>
                    <a:pt x="910" y="745"/>
                  </a:lnTo>
                  <a:lnTo>
                    <a:pt x="905" y="747"/>
                  </a:lnTo>
                  <a:lnTo>
                    <a:pt x="905" y="749"/>
                  </a:lnTo>
                  <a:lnTo>
                    <a:pt x="902" y="752"/>
                  </a:lnTo>
                  <a:lnTo>
                    <a:pt x="899" y="754"/>
                  </a:lnTo>
                  <a:lnTo>
                    <a:pt x="899" y="757"/>
                  </a:lnTo>
                  <a:lnTo>
                    <a:pt x="896" y="757"/>
                  </a:lnTo>
                  <a:lnTo>
                    <a:pt x="893" y="759"/>
                  </a:lnTo>
                  <a:lnTo>
                    <a:pt x="893" y="762"/>
                  </a:lnTo>
                  <a:lnTo>
                    <a:pt x="891" y="764"/>
                  </a:lnTo>
                  <a:lnTo>
                    <a:pt x="891" y="767"/>
                  </a:lnTo>
                  <a:lnTo>
                    <a:pt x="888" y="769"/>
                  </a:lnTo>
                  <a:lnTo>
                    <a:pt x="888" y="771"/>
                  </a:lnTo>
                  <a:lnTo>
                    <a:pt x="885" y="774"/>
                  </a:lnTo>
                  <a:lnTo>
                    <a:pt x="885" y="776"/>
                  </a:lnTo>
                  <a:lnTo>
                    <a:pt x="885" y="783"/>
                  </a:lnTo>
                  <a:lnTo>
                    <a:pt x="881" y="785"/>
                  </a:lnTo>
                  <a:lnTo>
                    <a:pt x="881" y="787"/>
                  </a:lnTo>
                  <a:lnTo>
                    <a:pt x="881" y="790"/>
                  </a:lnTo>
                  <a:lnTo>
                    <a:pt x="881" y="795"/>
                  </a:lnTo>
                  <a:lnTo>
                    <a:pt x="881" y="797"/>
                  </a:lnTo>
                  <a:lnTo>
                    <a:pt x="881" y="802"/>
                  </a:lnTo>
                  <a:lnTo>
                    <a:pt x="875" y="802"/>
                  </a:lnTo>
                  <a:lnTo>
                    <a:pt x="872" y="805"/>
                  </a:lnTo>
                  <a:lnTo>
                    <a:pt x="869" y="807"/>
                  </a:lnTo>
                  <a:lnTo>
                    <a:pt x="866" y="809"/>
                  </a:lnTo>
                  <a:lnTo>
                    <a:pt x="861" y="809"/>
                  </a:lnTo>
                  <a:lnTo>
                    <a:pt x="858" y="812"/>
                  </a:lnTo>
                  <a:lnTo>
                    <a:pt x="855" y="814"/>
                  </a:lnTo>
                  <a:lnTo>
                    <a:pt x="852" y="817"/>
                  </a:lnTo>
                  <a:lnTo>
                    <a:pt x="847" y="819"/>
                  </a:lnTo>
                  <a:lnTo>
                    <a:pt x="844" y="819"/>
                  </a:lnTo>
                  <a:lnTo>
                    <a:pt x="841" y="822"/>
                  </a:lnTo>
                  <a:lnTo>
                    <a:pt x="838" y="824"/>
                  </a:lnTo>
                  <a:lnTo>
                    <a:pt x="835" y="827"/>
                  </a:lnTo>
                  <a:lnTo>
                    <a:pt x="829" y="827"/>
                  </a:lnTo>
                  <a:lnTo>
                    <a:pt x="827" y="829"/>
                  </a:lnTo>
                  <a:lnTo>
                    <a:pt x="824" y="831"/>
                  </a:lnTo>
                  <a:lnTo>
                    <a:pt x="821" y="834"/>
                  </a:lnTo>
                  <a:lnTo>
                    <a:pt x="815" y="834"/>
                  </a:lnTo>
                  <a:lnTo>
                    <a:pt x="812" y="836"/>
                  </a:lnTo>
                  <a:lnTo>
                    <a:pt x="810" y="839"/>
                  </a:lnTo>
                  <a:lnTo>
                    <a:pt x="807" y="839"/>
                  </a:lnTo>
                  <a:lnTo>
                    <a:pt x="804" y="841"/>
                  </a:lnTo>
                  <a:lnTo>
                    <a:pt x="797" y="841"/>
                  </a:lnTo>
                  <a:lnTo>
                    <a:pt x="794" y="844"/>
                  </a:lnTo>
                  <a:lnTo>
                    <a:pt x="791" y="846"/>
                  </a:lnTo>
                  <a:lnTo>
                    <a:pt x="788" y="846"/>
                  </a:lnTo>
                  <a:lnTo>
                    <a:pt x="785" y="849"/>
                  </a:lnTo>
                  <a:lnTo>
                    <a:pt x="780" y="851"/>
                  </a:lnTo>
                  <a:lnTo>
                    <a:pt x="777" y="851"/>
                  </a:lnTo>
                  <a:lnTo>
                    <a:pt x="774" y="853"/>
                  </a:lnTo>
                  <a:lnTo>
                    <a:pt x="771" y="853"/>
                  </a:lnTo>
                  <a:lnTo>
                    <a:pt x="768" y="856"/>
                  </a:lnTo>
                  <a:lnTo>
                    <a:pt x="763" y="856"/>
                  </a:lnTo>
                  <a:lnTo>
                    <a:pt x="760" y="858"/>
                  </a:lnTo>
                  <a:lnTo>
                    <a:pt x="757" y="858"/>
                  </a:lnTo>
                  <a:lnTo>
                    <a:pt x="751" y="862"/>
                  </a:lnTo>
                  <a:lnTo>
                    <a:pt x="748" y="862"/>
                  </a:lnTo>
                  <a:lnTo>
                    <a:pt x="746" y="864"/>
                  </a:lnTo>
                  <a:lnTo>
                    <a:pt x="740" y="864"/>
                  </a:lnTo>
                  <a:lnTo>
                    <a:pt x="737" y="867"/>
                  </a:lnTo>
                  <a:lnTo>
                    <a:pt x="734" y="867"/>
                  </a:lnTo>
                  <a:lnTo>
                    <a:pt x="729" y="869"/>
                  </a:lnTo>
                  <a:lnTo>
                    <a:pt x="726" y="869"/>
                  </a:lnTo>
                  <a:lnTo>
                    <a:pt x="723" y="869"/>
                  </a:lnTo>
                  <a:lnTo>
                    <a:pt x="720" y="872"/>
                  </a:lnTo>
                  <a:lnTo>
                    <a:pt x="713" y="872"/>
                  </a:lnTo>
                  <a:lnTo>
                    <a:pt x="710" y="872"/>
                  </a:lnTo>
                  <a:lnTo>
                    <a:pt x="707" y="874"/>
                  </a:lnTo>
                  <a:lnTo>
                    <a:pt x="702" y="874"/>
                  </a:lnTo>
                  <a:lnTo>
                    <a:pt x="699" y="874"/>
                  </a:lnTo>
                  <a:lnTo>
                    <a:pt x="696" y="877"/>
                  </a:lnTo>
                  <a:lnTo>
                    <a:pt x="690" y="877"/>
                  </a:lnTo>
                  <a:lnTo>
                    <a:pt x="687" y="877"/>
                  </a:lnTo>
                  <a:lnTo>
                    <a:pt x="682" y="877"/>
                  </a:lnTo>
                  <a:lnTo>
                    <a:pt x="679" y="879"/>
                  </a:lnTo>
                  <a:lnTo>
                    <a:pt x="676" y="879"/>
                  </a:lnTo>
                  <a:lnTo>
                    <a:pt x="670" y="879"/>
                  </a:lnTo>
                  <a:lnTo>
                    <a:pt x="667" y="879"/>
                  </a:lnTo>
                  <a:lnTo>
                    <a:pt x="662" y="879"/>
                  </a:lnTo>
                  <a:lnTo>
                    <a:pt x="659" y="882"/>
                  </a:lnTo>
                  <a:lnTo>
                    <a:pt x="653" y="882"/>
                  </a:lnTo>
                  <a:lnTo>
                    <a:pt x="650" y="882"/>
                  </a:lnTo>
                  <a:lnTo>
                    <a:pt x="648" y="882"/>
                  </a:lnTo>
                  <a:lnTo>
                    <a:pt x="642" y="882"/>
                  </a:lnTo>
                  <a:lnTo>
                    <a:pt x="636" y="887"/>
                  </a:lnTo>
                  <a:lnTo>
                    <a:pt x="629" y="887"/>
                  </a:lnTo>
                  <a:lnTo>
                    <a:pt x="626" y="887"/>
                  </a:lnTo>
                  <a:lnTo>
                    <a:pt x="621" y="887"/>
                  </a:lnTo>
                  <a:lnTo>
                    <a:pt x="615" y="887"/>
                  </a:lnTo>
                  <a:lnTo>
                    <a:pt x="609" y="887"/>
                  </a:lnTo>
                  <a:lnTo>
                    <a:pt x="606" y="887"/>
                  </a:lnTo>
                  <a:lnTo>
                    <a:pt x="601" y="887"/>
                  </a:lnTo>
                  <a:lnTo>
                    <a:pt x="598" y="887"/>
                  </a:lnTo>
                  <a:lnTo>
                    <a:pt x="592" y="887"/>
                  </a:lnTo>
                  <a:lnTo>
                    <a:pt x="586" y="887"/>
                  </a:lnTo>
                  <a:lnTo>
                    <a:pt x="581" y="887"/>
                  </a:lnTo>
                  <a:lnTo>
                    <a:pt x="578" y="887"/>
                  </a:lnTo>
                  <a:lnTo>
                    <a:pt x="572" y="887"/>
                  </a:lnTo>
                  <a:lnTo>
                    <a:pt x="569" y="887"/>
                  </a:lnTo>
                  <a:lnTo>
                    <a:pt x="564" y="887"/>
                  </a:lnTo>
                  <a:lnTo>
                    <a:pt x="558" y="887"/>
                  </a:lnTo>
                  <a:lnTo>
                    <a:pt x="555" y="887"/>
                  </a:lnTo>
                  <a:lnTo>
                    <a:pt x="550" y="887"/>
                  </a:lnTo>
                  <a:lnTo>
                    <a:pt x="542" y="887"/>
                  </a:lnTo>
                  <a:lnTo>
                    <a:pt x="540" y="887"/>
                  </a:lnTo>
                  <a:lnTo>
                    <a:pt x="534" y="887"/>
                  </a:lnTo>
                  <a:lnTo>
                    <a:pt x="531" y="887"/>
                  </a:lnTo>
                  <a:lnTo>
                    <a:pt x="525" y="887"/>
                  </a:lnTo>
                  <a:lnTo>
                    <a:pt x="520" y="887"/>
                  </a:lnTo>
                  <a:lnTo>
                    <a:pt x="517" y="887"/>
                  </a:lnTo>
                  <a:lnTo>
                    <a:pt x="511" y="887"/>
                  </a:lnTo>
                  <a:lnTo>
                    <a:pt x="505" y="887"/>
                  </a:lnTo>
                  <a:lnTo>
                    <a:pt x="503" y="887"/>
                  </a:lnTo>
                  <a:lnTo>
                    <a:pt x="497" y="887"/>
                  </a:lnTo>
                  <a:lnTo>
                    <a:pt x="494" y="887"/>
                  </a:lnTo>
                  <a:lnTo>
                    <a:pt x="488" y="887"/>
                  </a:lnTo>
                  <a:lnTo>
                    <a:pt x="486" y="887"/>
                  </a:lnTo>
                  <a:lnTo>
                    <a:pt x="480" y="887"/>
                  </a:lnTo>
                  <a:lnTo>
                    <a:pt x="474" y="887"/>
                  </a:lnTo>
                  <a:lnTo>
                    <a:pt x="471" y="887"/>
                  </a:lnTo>
                  <a:lnTo>
                    <a:pt x="466" y="887"/>
                  </a:lnTo>
                  <a:lnTo>
                    <a:pt x="459" y="884"/>
                  </a:lnTo>
                  <a:lnTo>
                    <a:pt x="456" y="884"/>
                  </a:lnTo>
                  <a:lnTo>
                    <a:pt x="450" y="884"/>
                  </a:lnTo>
                  <a:lnTo>
                    <a:pt x="447" y="884"/>
                  </a:lnTo>
                  <a:lnTo>
                    <a:pt x="441" y="884"/>
                  </a:lnTo>
                  <a:lnTo>
                    <a:pt x="436" y="884"/>
                  </a:lnTo>
                  <a:lnTo>
                    <a:pt x="433" y="884"/>
                  </a:lnTo>
                  <a:lnTo>
                    <a:pt x="427" y="884"/>
                  </a:lnTo>
                  <a:lnTo>
                    <a:pt x="422" y="884"/>
                  </a:lnTo>
                  <a:lnTo>
                    <a:pt x="419" y="884"/>
                  </a:lnTo>
                  <a:lnTo>
                    <a:pt x="413" y="884"/>
                  </a:lnTo>
                  <a:lnTo>
                    <a:pt x="410" y="884"/>
                  </a:lnTo>
                  <a:lnTo>
                    <a:pt x="405" y="884"/>
                  </a:lnTo>
                  <a:lnTo>
                    <a:pt x="399" y="884"/>
                  </a:lnTo>
                  <a:lnTo>
                    <a:pt x="393" y="884"/>
                  </a:lnTo>
                  <a:lnTo>
                    <a:pt x="390" y="884"/>
                  </a:lnTo>
                  <a:lnTo>
                    <a:pt x="385" y="882"/>
                  </a:lnTo>
                  <a:lnTo>
                    <a:pt x="378" y="882"/>
                  </a:lnTo>
                  <a:lnTo>
                    <a:pt x="372" y="882"/>
                  </a:lnTo>
                  <a:lnTo>
                    <a:pt x="369" y="882"/>
                  </a:lnTo>
                  <a:lnTo>
                    <a:pt x="363" y="882"/>
                  </a:lnTo>
                  <a:lnTo>
                    <a:pt x="358" y="882"/>
                  </a:lnTo>
                  <a:lnTo>
                    <a:pt x="352" y="882"/>
                  </a:lnTo>
                  <a:lnTo>
                    <a:pt x="349" y="882"/>
                  </a:lnTo>
                  <a:lnTo>
                    <a:pt x="343" y="882"/>
                  </a:lnTo>
                  <a:lnTo>
                    <a:pt x="338" y="882"/>
                  </a:lnTo>
                  <a:lnTo>
                    <a:pt x="332" y="879"/>
                  </a:lnTo>
                  <a:lnTo>
                    <a:pt x="329" y="879"/>
                  </a:lnTo>
                </a:path>
              </a:pathLst>
            </a:custGeom>
            <a:gradFill rotWithShape="0">
              <a:gsLst>
                <a:gs pos="0">
                  <a:srgbClr val="3399FF"/>
                </a:gs>
                <a:gs pos="100000">
                  <a:srgbClr val="194C7F"/>
                </a:gs>
              </a:gsLst>
              <a:lin ang="5400000" scaled="1"/>
            </a:gradFill>
            <a:ln w="12700" cap="rnd" cmpd="sng">
              <a:noFill/>
              <a:prstDash val="solid"/>
              <a:round/>
              <a:headEnd type="none" w="med" len="med"/>
              <a:tailEnd type="none" w="med" len="med"/>
            </a:ln>
          </p:spPr>
          <p:txBody>
            <a:bodyPr/>
            <a:lstStyle/>
            <a:p>
              <a:endParaRPr lang="en-US" dirty="0"/>
            </a:p>
          </p:txBody>
        </p:sp>
        <p:sp>
          <p:nvSpPr>
            <p:cNvPr id="5236" name="Freeform 129"/>
            <p:cNvSpPr>
              <a:spLocks/>
            </p:cNvSpPr>
            <p:nvPr/>
          </p:nvSpPr>
          <p:spPr bwMode="auto">
            <a:xfrm>
              <a:off x="2158" y="1292"/>
              <a:ext cx="617" cy="441"/>
            </a:xfrm>
            <a:custGeom>
              <a:avLst/>
              <a:gdLst>
                <a:gd name="T0" fmla="*/ 616 w 617"/>
                <a:gd name="T1" fmla="*/ 9 h 441"/>
                <a:gd name="T2" fmla="*/ 590 w 617"/>
                <a:gd name="T3" fmla="*/ 44 h 441"/>
                <a:gd name="T4" fmla="*/ 570 w 617"/>
                <a:gd name="T5" fmla="*/ 64 h 441"/>
                <a:gd name="T6" fmla="*/ 548 w 617"/>
                <a:gd name="T7" fmla="*/ 81 h 441"/>
                <a:gd name="T8" fmla="*/ 523 w 617"/>
                <a:gd name="T9" fmla="*/ 98 h 441"/>
                <a:gd name="T10" fmla="*/ 501 w 617"/>
                <a:gd name="T11" fmla="*/ 116 h 441"/>
                <a:gd name="T12" fmla="*/ 478 w 617"/>
                <a:gd name="T13" fmla="*/ 133 h 441"/>
                <a:gd name="T14" fmla="*/ 451 w 617"/>
                <a:gd name="T15" fmla="*/ 148 h 441"/>
                <a:gd name="T16" fmla="*/ 426 w 617"/>
                <a:gd name="T17" fmla="*/ 165 h 441"/>
                <a:gd name="T18" fmla="*/ 400 w 617"/>
                <a:gd name="T19" fmla="*/ 179 h 441"/>
                <a:gd name="T20" fmla="*/ 371 w 617"/>
                <a:gd name="T21" fmla="*/ 198 h 441"/>
                <a:gd name="T22" fmla="*/ 345 w 617"/>
                <a:gd name="T23" fmla="*/ 212 h 441"/>
                <a:gd name="T24" fmla="*/ 320 w 617"/>
                <a:gd name="T25" fmla="*/ 229 h 441"/>
                <a:gd name="T26" fmla="*/ 294 w 617"/>
                <a:gd name="T27" fmla="*/ 244 h 441"/>
                <a:gd name="T28" fmla="*/ 264 w 617"/>
                <a:gd name="T29" fmla="*/ 258 h 441"/>
                <a:gd name="T30" fmla="*/ 239 w 617"/>
                <a:gd name="T31" fmla="*/ 273 h 441"/>
                <a:gd name="T32" fmla="*/ 213 w 617"/>
                <a:gd name="T33" fmla="*/ 291 h 441"/>
                <a:gd name="T34" fmla="*/ 189 w 617"/>
                <a:gd name="T35" fmla="*/ 308 h 441"/>
                <a:gd name="T36" fmla="*/ 164 w 617"/>
                <a:gd name="T37" fmla="*/ 323 h 441"/>
                <a:gd name="T38" fmla="*/ 141 w 617"/>
                <a:gd name="T39" fmla="*/ 340 h 441"/>
                <a:gd name="T40" fmla="*/ 117 w 617"/>
                <a:gd name="T41" fmla="*/ 358 h 441"/>
                <a:gd name="T42" fmla="*/ 94 w 617"/>
                <a:gd name="T43" fmla="*/ 375 h 441"/>
                <a:gd name="T44" fmla="*/ 75 w 617"/>
                <a:gd name="T45" fmla="*/ 392 h 441"/>
                <a:gd name="T46" fmla="*/ 72 w 617"/>
                <a:gd name="T47" fmla="*/ 404 h 441"/>
                <a:gd name="T48" fmla="*/ 80 w 617"/>
                <a:gd name="T49" fmla="*/ 409 h 441"/>
                <a:gd name="T50" fmla="*/ 92 w 617"/>
                <a:gd name="T51" fmla="*/ 414 h 441"/>
                <a:gd name="T52" fmla="*/ 106 w 617"/>
                <a:gd name="T53" fmla="*/ 414 h 441"/>
                <a:gd name="T54" fmla="*/ 117 w 617"/>
                <a:gd name="T55" fmla="*/ 412 h 441"/>
                <a:gd name="T56" fmla="*/ 126 w 617"/>
                <a:gd name="T57" fmla="*/ 426 h 441"/>
                <a:gd name="T58" fmla="*/ 123 w 617"/>
                <a:gd name="T59" fmla="*/ 440 h 441"/>
                <a:gd name="T60" fmla="*/ 109 w 617"/>
                <a:gd name="T61" fmla="*/ 440 h 441"/>
                <a:gd name="T62" fmla="*/ 97 w 617"/>
                <a:gd name="T63" fmla="*/ 440 h 441"/>
                <a:gd name="T64" fmla="*/ 83 w 617"/>
                <a:gd name="T65" fmla="*/ 440 h 441"/>
                <a:gd name="T66" fmla="*/ 69 w 617"/>
                <a:gd name="T67" fmla="*/ 440 h 441"/>
                <a:gd name="T68" fmla="*/ 52 w 617"/>
                <a:gd name="T69" fmla="*/ 440 h 441"/>
                <a:gd name="T70" fmla="*/ 39 w 617"/>
                <a:gd name="T71" fmla="*/ 437 h 441"/>
                <a:gd name="T72" fmla="*/ 25 w 617"/>
                <a:gd name="T73" fmla="*/ 435 h 441"/>
                <a:gd name="T74" fmla="*/ 14 w 617"/>
                <a:gd name="T75" fmla="*/ 429 h 441"/>
                <a:gd name="T76" fmla="*/ 5 w 617"/>
                <a:gd name="T77" fmla="*/ 424 h 441"/>
                <a:gd name="T78" fmla="*/ 0 w 617"/>
                <a:gd name="T79" fmla="*/ 416 h 441"/>
                <a:gd name="T80" fmla="*/ 11 w 617"/>
                <a:gd name="T81" fmla="*/ 402 h 441"/>
                <a:gd name="T82" fmla="*/ 25 w 617"/>
                <a:gd name="T83" fmla="*/ 387 h 441"/>
                <a:gd name="T84" fmla="*/ 42 w 617"/>
                <a:gd name="T85" fmla="*/ 373 h 441"/>
                <a:gd name="T86" fmla="*/ 63 w 617"/>
                <a:gd name="T87" fmla="*/ 356 h 441"/>
                <a:gd name="T88" fmla="*/ 86 w 617"/>
                <a:gd name="T89" fmla="*/ 340 h 441"/>
                <a:gd name="T90" fmla="*/ 111 w 617"/>
                <a:gd name="T91" fmla="*/ 320 h 441"/>
                <a:gd name="T92" fmla="*/ 138 w 617"/>
                <a:gd name="T93" fmla="*/ 303 h 441"/>
                <a:gd name="T94" fmla="*/ 167 w 617"/>
                <a:gd name="T95" fmla="*/ 286 h 441"/>
                <a:gd name="T96" fmla="*/ 195 w 617"/>
                <a:gd name="T97" fmla="*/ 266 h 441"/>
                <a:gd name="T98" fmla="*/ 227 w 617"/>
                <a:gd name="T99" fmla="*/ 246 h 441"/>
                <a:gd name="T100" fmla="*/ 256 w 617"/>
                <a:gd name="T101" fmla="*/ 227 h 441"/>
                <a:gd name="T102" fmla="*/ 287 w 617"/>
                <a:gd name="T103" fmla="*/ 207 h 441"/>
                <a:gd name="T104" fmla="*/ 320 w 617"/>
                <a:gd name="T105" fmla="*/ 187 h 441"/>
                <a:gd name="T106" fmla="*/ 351 w 617"/>
                <a:gd name="T107" fmla="*/ 167 h 441"/>
                <a:gd name="T108" fmla="*/ 383 w 617"/>
                <a:gd name="T109" fmla="*/ 148 h 441"/>
                <a:gd name="T110" fmla="*/ 414 w 617"/>
                <a:gd name="T111" fmla="*/ 128 h 441"/>
                <a:gd name="T112" fmla="*/ 443 w 617"/>
                <a:gd name="T113" fmla="*/ 108 h 441"/>
                <a:gd name="T114" fmla="*/ 472 w 617"/>
                <a:gd name="T115" fmla="*/ 91 h 441"/>
                <a:gd name="T116" fmla="*/ 498 w 617"/>
                <a:gd name="T117" fmla="*/ 71 h 441"/>
                <a:gd name="T118" fmla="*/ 523 w 617"/>
                <a:gd name="T119" fmla="*/ 54 h 441"/>
                <a:gd name="T120" fmla="*/ 548 w 617"/>
                <a:gd name="T121" fmla="*/ 37 h 441"/>
                <a:gd name="T122" fmla="*/ 582 w 617"/>
                <a:gd name="T123" fmla="*/ 21 h 44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617"/>
                <a:gd name="T187" fmla="*/ 0 h 441"/>
                <a:gd name="T188" fmla="*/ 617 w 617"/>
                <a:gd name="T189" fmla="*/ 441 h 44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617" h="441">
                  <a:moveTo>
                    <a:pt x="582" y="0"/>
                  </a:moveTo>
                  <a:lnTo>
                    <a:pt x="599" y="0"/>
                  </a:lnTo>
                  <a:lnTo>
                    <a:pt x="616" y="9"/>
                  </a:lnTo>
                  <a:lnTo>
                    <a:pt x="616" y="29"/>
                  </a:lnTo>
                  <a:lnTo>
                    <a:pt x="604" y="42"/>
                  </a:lnTo>
                  <a:lnTo>
                    <a:pt x="590" y="44"/>
                  </a:lnTo>
                  <a:lnTo>
                    <a:pt x="584" y="52"/>
                  </a:lnTo>
                  <a:lnTo>
                    <a:pt x="576" y="57"/>
                  </a:lnTo>
                  <a:lnTo>
                    <a:pt x="570" y="64"/>
                  </a:lnTo>
                  <a:lnTo>
                    <a:pt x="562" y="69"/>
                  </a:lnTo>
                  <a:lnTo>
                    <a:pt x="556" y="76"/>
                  </a:lnTo>
                  <a:lnTo>
                    <a:pt x="548" y="81"/>
                  </a:lnTo>
                  <a:lnTo>
                    <a:pt x="540" y="88"/>
                  </a:lnTo>
                  <a:lnTo>
                    <a:pt x="532" y="93"/>
                  </a:lnTo>
                  <a:lnTo>
                    <a:pt x="523" y="98"/>
                  </a:lnTo>
                  <a:lnTo>
                    <a:pt x="518" y="103"/>
                  </a:lnTo>
                  <a:lnTo>
                    <a:pt x="509" y="110"/>
                  </a:lnTo>
                  <a:lnTo>
                    <a:pt x="501" y="116"/>
                  </a:lnTo>
                  <a:lnTo>
                    <a:pt x="492" y="121"/>
                  </a:lnTo>
                  <a:lnTo>
                    <a:pt x="484" y="128"/>
                  </a:lnTo>
                  <a:lnTo>
                    <a:pt x="478" y="133"/>
                  </a:lnTo>
                  <a:lnTo>
                    <a:pt x="470" y="138"/>
                  </a:lnTo>
                  <a:lnTo>
                    <a:pt x="461" y="143"/>
                  </a:lnTo>
                  <a:lnTo>
                    <a:pt x="451" y="148"/>
                  </a:lnTo>
                  <a:lnTo>
                    <a:pt x="443" y="155"/>
                  </a:lnTo>
                  <a:lnTo>
                    <a:pt x="434" y="160"/>
                  </a:lnTo>
                  <a:lnTo>
                    <a:pt x="426" y="165"/>
                  </a:lnTo>
                  <a:lnTo>
                    <a:pt x="417" y="170"/>
                  </a:lnTo>
                  <a:lnTo>
                    <a:pt x="409" y="175"/>
                  </a:lnTo>
                  <a:lnTo>
                    <a:pt x="400" y="179"/>
                  </a:lnTo>
                  <a:lnTo>
                    <a:pt x="392" y="187"/>
                  </a:lnTo>
                  <a:lnTo>
                    <a:pt x="383" y="192"/>
                  </a:lnTo>
                  <a:lnTo>
                    <a:pt x="371" y="198"/>
                  </a:lnTo>
                  <a:lnTo>
                    <a:pt x="365" y="202"/>
                  </a:lnTo>
                  <a:lnTo>
                    <a:pt x="354" y="207"/>
                  </a:lnTo>
                  <a:lnTo>
                    <a:pt x="345" y="212"/>
                  </a:lnTo>
                  <a:lnTo>
                    <a:pt x="337" y="217"/>
                  </a:lnTo>
                  <a:lnTo>
                    <a:pt x="328" y="224"/>
                  </a:lnTo>
                  <a:lnTo>
                    <a:pt x="320" y="229"/>
                  </a:lnTo>
                  <a:lnTo>
                    <a:pt x="311" y="234"/>
                  </a:lnTo>
                  <a:lnTo>
                    <a:pt x="303" y="239"/>
                  </a:lnTo>
                  <a:lnTo>
                    <a:pt x="294" y="244"/>
                  </a:lnTo>
                  <a:lnTo>
                    <a:pt x="281" y="249"/>
                  </a:lnTo>
                  <a:lnTo>
                    <a:pt x="276" y="254"/>
                  </a:lnTo>
                  <a:lnTo>
                    <a:pt x="264" y="258"/>
                  </a:lnTo>
                  <a:lnTo>
                    <a:pt x="256" y="263"/>
                  </a:lnTo>
                  <a:lnTo>
                    <a:pt x="247" y="268"/>
                  </a:lnTo>
                  <a:lnTo>
                    <a:pt x="239" y="273"/>
                  </a:lnTo>
                  <a:lnTo>
                    <a:pt x="230" y="281"/>
                  </a:lnTo>
                  <a:lnTo>
                    <a:pt x="222" y="286"/>
                  </a:lnTo>
                  <a:lnTo>
                    <a:pt x="213" y="291"/>
                  </a:lnTo>
                  <a:lnTo>
                    <a:pt x="203" y="296"/>
                  </a:lnTo>
                  <a:lnTo>
                    <a:pt x="198" y="301"/>
                  </a:lnTo>
                  <a:lnTo>
                    <a:pt x="189" y="308"/>
                  </a:lnTo>
                  <a:lnTo>
                    <a:pt x="181" y="313"/>
                  </a:lnTo>
                  <a:lnTo>
                    <a:pt x="172" y="318"/>
                  </a:lnTo>
                  <a:lnTo>
                    <a:pt x="164" y="323"/>
                  </a:lnTo>
                  <a:lnTo>
                    <a:pt x="155" y="328"/>
                  </a:lnTo>
                  <a:lnTo>
                    <a:pt x="147" y="335"/>
                  </a:lnTo>
                  <a:lnTo>
                    <a:pt x="141" y="340"/>
                  </a:lnTo>
                  <a:lnTo>
                    <a:pt x="133" y="345"/>
                  </a:lnTo>
                  <a:lnTo>
                    <a:pt x="126" y="352"/>
                  </a:lnTo>
                  <a:lnTo>
                    <a:pt x="117" y="358"/>
                  </a:lnTo>
                  <a:lnTo>
                    <a:pt x="109" y="363"/>
                  </a:lnTo>
                  <a:lnTo>
                    <a:pt x="103" y="368"/>
                  </a:lnTo>
                  <a:lnTo>
                    <a:pt x="94" y="375"/>
                  </a:lnTo>
                  <a:lnTo>
                    <a:pt x="89" y="380"/>
                  </a:lnTo>
                  <a:lnTo>
                    <a:pt x="80" y="387"/>
                  </a:lnTo>
                  <a:lnTo>
                    <a:pt x="75" y="392"/>
                  </a:lnTo>
                  <a:lnTo>
                    <a:pt x="69" y="399"/>
                  </a:lnTo>
                  <a:lnTo>
                    <a:pt x="69" y="402"/>
                  </a:lnTo>
                  <a:lnTo>
                    <a:pt x="72" y="404"/>
                  </a:lnTo>
                  <a:lnTo>
                    <a:pt x="75" y="407"/>
                  </a:lnTo>
                  <a:lnTo>
                    <a:pt x="77" y="409"/>
                  </a:lnTo>
                  <a:lnTo>
                    <a:pt x="80" y="409"/>
                  </a:lnTo>
                  <a:lnTo>
                    <a:pt x="83" y="412"/>
                  </a:lnTo>
                  <a:lnTo>
                    <a:pt x="89" y="412"/>
                  </a:lnTo>
                  <a:lnTo>
                    <a:pt x="92" y="414"/>
                  </a:lnTo>
                  <a:lnTo>
                    <a:pt x="97" y="414"/>
                  </a:lnTo>
                  <a:lnTo>
                    <a:pt x="100" y="414"/>
                  </a:lnTo>
                  <a:lnTo>
                    <a:pt x="106" y="414"/>
                  </a:lnTo>
                  <a:lnTo>
                    <a:pt x="109" y="414"/>
                  </a:lnTo>
                  <a:lnTo>
                    <a:pt x="114" y="414"/>
                  </a:lnTo>
                  <a:lnTo>
                    <a:pt x="117" y="412"/>
                  </a:lnTo>
                  <a:lnTo>
                    <a:pt x="123" y="412"/>
                  </a:lnTo>
                  <a:lnTo>
                    <a:pt x="126" y="412"/>
                  </a:lnTo>
                  <a:lnTo>
                    <a:pt x="126" y="426"/>
                  </a:lnTo>
                  <a:lnTo>
                    <a:pt x="130" y="440"/>
                  </a:lnTo>
                  <a:lnTo>
                    <a:pt x="126" y="440"/>
                  </a:lnTo>
                  <a:lnTo>
                    <a:pt x="123" y="440"/>
                  </a:lnTo>
                  <a:lnTo>
                    <a:pt x="117" y="440"/>
                  </a:lnTo>
                  <a:lnTo>
                    <a:pt x="114" y="440"/>
                  </a:lnTo>
                  <a:lnTo>
                    <a:pt x="109" y="440"/>
                  </a:lnTo>
                  <a:lnTo>
                    <a:pt x="106" y="440"/>
                  </a:lnTo>
                  <a:lnTo>
                    <a:pt x="100" y="440"/>
                  </a:lnTo>
                  <a:lnTo>
                    <a:pt x="97" y="440"/>
                  </a:lnTo>
                  <a:lnTo>
                    <a:pt x="92" y="440"/>
                  </a:lnTo>
                  <a:lnTo>
                    <a:pt x="86" y="440"/>
                  </a:lnTo>
                  <a:lnTo>
                    <a:pt x="83" y="440"/>
                  </a:lnTo>
                  <a:lnTo>
                    <a:pt x="77" y="440"/>
                  </a:lnTo>
                  <a:lnTo>
                    <a:pt x="72" y="440"/>
                  </a:lnTo>
                  <a:lnTo>
                    <a:pt x="69" y="440"/>
                  </a:lnTo>
                  <a:lnTo>
                    <a:pt x="63" y="440"/>
                  </a:lnTo>
                  <a:lnTo>
                    <a:pt x="58" y="440"/>
                  </a:lnTo>
                  <a:lnTo>
                    <a:pt x="52" y="440"/>
                  </a:lnTo>
                  <a:lnTo>
                    <a:pt x="49" y="437"/>
                  </a:lnTo>
                  <a:lnTo>
                    <a:pt x="42" y="437"/>
                  </a:lnTo>
                  <a:lnTo>
                    <a:pt x="39" y="437"/>
                  </a:lnTo>
                  <a:lnTo>
                    <a:pt x="33" y="437"/>
                  </a:lnTo>
                  <a:lnTo>
                    <a:pt x="31" y="435"/>
                  </a:lnTo>
                  <a:lnTo>
                    <a:pt x="25" y="435"/>
                  </a:lnTo>
                  <a:lnTo>
                    <a:pt x="22" y="435"/>
                  </a:lnTo>
                  <a:lnTo>
                    <a:pt x="19" y="431"/>
                  </a:lnTo>
                  <a:lnTo>
                    <a:pt x="14" y="429"/>
                  </a:lnTo>
                  <a:lnTo>
                    <a:pt x="11" y="426"/>
                  </a:lnTo>
                  <a:lnTo>
                    <a:pt x="8" y="426"/>
                  </a:lnTo>
                  <a:lnTo>
                    <a:pt x="5" y="424"/>
                  </a:lnTo>
                  <a:lnTo>
                    <a:pt x="2" y="421"/>
                  </a:lnTo>
                  <a:lnTo>
                    <a:pt x="0" y="419"/>
                  </a:lnTo>
                  <a:lnTo>
                    <a:pt x="0" y="416"/>
                  </a:lnTo>
                  <a:lnTo>
                    <a:pt x="2" y="412"/>
                  </a:lnTo>
                  <a:lnTo>
                    <a:pt x="5" y="407"/>
                  </a:lnTo>
                  <a:lnTo>
                    <a:pt x="11" y="402"/>
                  </a:lnTo>
                  <a:lnTo>
                    <a:pt x="14" y="397"/>
                  </a:lnTo>
                  <a:lnTo>
                    <a:pt x="19" y="392"/>
                  </a:lnTo>
                  <a:lnTo>
                    <a:pt x="25" y="387"/>
                  </a:lnTo>
                  <a:lnTo>
                    <a:pt x="31" y="382"/>
                  </a:lnTo>
                  <a:lnTo>
                    <a:pt x="36" y="378"/>
                  </a:lnTo>
                  <a:lnTo>
                    <a:pt x="42" y="373"/>
                  </a:lnTo>
                  <a:lnTo>
                    <a:pt x="49" y="368"/>
                  </a:lnTo>
                  <a:lnTo>
                    <a:pt x="58" y="363"/>
                  </a:lnTo>
                  <a:lnTo>
                    <a:pt x="63" y="356"/>
                  </a:lnTo>
                  <a:lnTo>
                    <a:pt x="72" y="350"/>
                  </a:lnTo>
                  <a:lnTo>
                    <a:pt x="80" y="345"/>
                  </a:lnTo>
                  <a:lnTo>
                    <a:pt x="86" y="340"/>
                  </a:lnTo>
                  <a:lnTo>
                    <a:pt x="94" y="333"/>
                  </a:lnTo>
                  <a:lnTo>
                    <a:pt x="103" y="328"/>
                  </a:lnTo>
                  <a:lnTo>
                    <a:pt x="111" y="320"/>
                  </a:lnTo>
                  <a:lnTo>
                    <a:pt x="120" y="316"/>
                  </a:lnTo>
                  <a:lnTo>
                    <a:pt x="130" y="311"/>
                  </a:lnTo>
                  <a:lnTo>
                    <a:pt x="138" y="303"/>
                  </a:lnTo>
                  <a:lnTo>
                    <a:pt x="147" y="299"/>
                  </a:lnTo>
                  <a:lnTo>
                    <a:pt x="158" y="291"/>
                  </a:lnTo>
                  <a:lnTo>
                    <a:pt x="167" y="286"/>
                  </a:lnTo>
                  <a:lnTo>
                    <a:pt x="175" y="279"/>
                  </a:lnTo>
                  <a:lnTo>
                    <a:pt x="186" y="271"/>
                  </a:lnTo>
                  <a:lnTo>
                    <a:pt x="195" y="266"/>
                  </a:lnTo>
                  <a:lnTo>
                    <a:pt x="203" y="258"/>
                  </a:lnTo>
                  <a:lnTo>
                    <a:pt x="216" y="251"/>
                  </a:lnTo>
                  <a:lnTo>
                    <a:pt x="227" y="246"/>
                  </a:lnTo>
                  <a:lnTo>
                    <a:pt x="236" y="239"/>
                  </a:lnTo>
                  <a:lnTo>
                    <a:pt x="247" y="234"/>
                  </a:lnTo>
                  <a:lnTo>
                    <a:pt x="256" y="227"/>
                  </a:lnTo>
                  <a:lnTo>
                    <a:pt x="267" y="220"/>
                  </a:lnTo>
                  <a:lnTo>
                    <a:pt x="276" y="215"/>
                  </a:lnTo>
                  <a:lnTo>
                    <a:pt x="287" y="207"/>
                  </a:lnTo>
                  <a:lnTo>
                    <a:pt x="300" y="200"/>
                  </a:lnTo>
                  <a:lnTo>
                    <a:pt x="308" y="195"/>
                  </a:lnTo>
                  <a:lnTo>
                    <a:pt x="320" y="187"/>
                  </a:lnTo>
                  <a:lnTo>
                    <a:pt x="331" y="179"/>
                  </a:lnTo>
                  <a:lnTo>
                    <a:pt x="339" y="175"/>
                  </a:lnTo>
                  <a:lnTo>
                    <a:pt x="351" y="167"/>
                  </a:lnTo>
                  <a:lnTo>
                    <a:pt x="362" y="160"/>
                  </a:lnTo>
                  <a:lnTo>
                    <a:pt x="371" y="155"/>
                  </a:lnTo>
                  <a:lnTo>
                    <a:pt x="383" y="148"/>
                  </a:lnTo>
                  <a:lnTo>
                    <a:pt x="392" y="140"/>
                  </a:lnTo>
                  <a:lnTo>
                    <a:pt x="403" y="136"/>
                  </a:lnTo>
                  <a:lnTo>
                    <a:pt x="414" y="128"/>
                  </a:lnTo>
                  <a:lnTo>
                    <a:pt x="423" y="123"/>
                  </a:lnTo>
                  <a:lnTo>
                    <a:pt x="431" y="116"/>
                  </a:lnTo>
                  <a:lnTo>
                    <a:pt x="443" y="108"/>
                  </a:lnTo>
                  <a:lnTo>
                    <a:pt x="451" y="103"/>
                  </a:lnTo>
                  <a:lnTo>
                    <a:pt x="461" y="96"/>
                  </a:lnTo>
                  <a:lnTo>
                    <a:pt x="472" y="91"/>
                  </a:lnTo>
                  <a:lnTo>
                    <a:pt x="481" y="83"/>
                  </a:lnTo>
                  <a:lnTo>
                    <a:pt x="489" y="79"/>
                  </a:lnTo>
                  <a:lnTo>
                    <a:pt x="498" y="71"/>
                  </a:lnTo>
                  <a:lnTo>
                    <a:pt x="506" y="66"/>
                  </a:lnTo>
                  <a:lnTo>
                    <a:pt x="515" y="61"/>
                  </a:lnTo>
                  <a:lnTo>
                    <a:pt x="523" y="54"/>
                  </a:lnTo>
                  <a:lnTo>
                    <a:pt x="532" y="49"/>
                  </a:lnTo>
                  <a:lnTo>
                    <a:pt x="540" y="42"/>
                  </a:lnTo>
                  <a:lnTo>
                    <a:pt x="548" y="37"/>
                  </a:lnTo>
                  <a:lnTo>
                    <a:pt x="556" y="31"/>
                  </a:lnTo>
                  <a:lnTo>
                    <a:pt x="582" y="31"/>
                  </a:lnTo>
                  <a:lnTo>
                    <a:pt x="582" y="21"/>
                  </a:lnTo>
                  <a:lnTo>
                    <a:pt x="573" y="14"/>
                  </a:lnTo>
                  <a:lnTo>
                    <a:pt x="582" y="0"/>
                  </a:lnTo>
                </a:path>
              </a:pathLst>
            </a:custGeom>
            <a:solidFill>
              <a:srgbClr val="CCCCCC"/>
            </a:solidFill>
            <a:ln w="12700" cap="rnd" cmpd="sng">
              <a:noFill/>
              <a:prstDash val="solid"/>
              <a:round/>
              <a:headEnd type="none" w="med" len="med"/>
              <a:tailEnd type="none" w="med" len="med"/>
            </a:ln>
          </p:spPr>
          <p:txBody>
            <a:bodyPr/>
            <a:lstStyle/>
            <a:p>
              <a:endParaRPr lang="en-US" dirty="0"/>
            </a:p>
          </p:txBody>
        </p:sp>
        <p:sp>
          <p:nvSpPr>
            <p:cNvPr id="5237" name="Freeform 130"/>
            <p:cNvSpPr>
              <a:spLocks/>
            </p:cNvSpPr>
            <p:nvPr/>
          </p:nvSpPr>
          <p:spPr bwMode="auto">
            <a:xfrm>
              <a:off x="2827" y="1110"/>
              <a:ext cx="84" cy="62"/>
            </a:xfrm>
            <a:custGeom>
              <a:avLst/>
              <a:gdLst>
                <a:gd name="T0" fmla="*/ 0 w 84"/>
                <a:gd name="T1" fmla="*/ 58 h 62"/>
                <a:gd name="T2" fmla="*/ 8 w 84"/>
                <a:gd name="T3" fmla="*/ 44 h 62"/>
                <a:gd name="T4" fmla="*/ 34 w 84"/>
                <a:gd name="T5" fmla="*/ 24 h 62"/>
                <a:gd name="T6" fmla="*/ 42 w 84"/>
                <a:gd name="T7" fmla="*/ 17 h 62"/>
                <a:gd name="T8" fmla="*/ 48 w 84"/>
                <a:gd name="T9" fmla="*/ 14 h 62"/>
                <a:gd name="T10" fmla="*/ 53 w 84"/>
                <a:gd name="T11" fmla="*/ 7 h 62"/>
                <a:gd name="T12" fmla="*/ 71 w 84"/>
                <a:gd name="T13" fmla="*/ 0 h 62"/>
                <a:gd name="T14" fmla="*/ 83 w 84"/>
                <a:gd name="T15" fmla="*/ 0 h 62"/>
                <a:gd name="T16" fmla="*/ 74 w 84"/>
                <a:gd name="T17" fmla="*/ 19 h 62"/>
                <a:gd name="T18" fmla="*/ 62 w 84"/>
                <a:gd name="T19" fmla="*/ 27 h 62"/>
                <a:gd name="T20" fmla="*/ 42 w 84"/>
                <a:gd name="T21" fmla="*/ 49 h 62"/>
                <a:gd name="T22" fmla="*/ 34 w 84"/>
                <a:gd name="T23" fmla="*/ 61 h 62"/>
                <a:gd name="T24" fmla="*/ 0 w 84"/>
                <a:gd name="T25" fmla="*/ 58 h 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62"/>
                <a:gd name="T41" fmla="*/ 84 w 84"/>
                <a:gd name="T42" fmla="*/ 62 h 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62">
                  <a:moveTo>
                    <a:pt x="0" y="58"/>
                  </a:moveTo>
                  <a:lnTo>
                    <a:pt x="8" y="44"/>
                  </a:lnTo>
                  <a:lnTo>
                    <a:pt x="34" y="24"/>
                  </a:lnTo>
                  <a:lnTo>
                    <a:pt x="42" y="17"/>
                  </a:lnTo>
                  <a:lnTo>
                    <a:pt x="48" y="14"/>
                  </a:lnTo>
                  <a:lnTo>
                    <a:pt x="53" y="7"/>
                  </a:lnTo>
                  <a:lnTo>
                    <a:pt x="71" y="0"/>
                  </a:lnTo>
                  <a:lnTo>
                    <a:pt x="83" y="0"/>
                  </a:lnTo>
                  <a:lnTo>
                    <a:pt x="74" y="19"/>
                  </a:lnTo>
                  <a:lnTo>
                    <a:pt x="62" y="27"/>
                  </a:lnTo>
                  <a:lnTo>
                    <a:pt x="42" y="49"/>
                  </a:lnTo>
                  <a:lnTo>
                    <a:pt x="34" y="61"/>
                  </a:lnTo>
                  <a:lnTo>
                    <a:pt x="0" y="58"/>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38" name="Freeform 131"/>
            <p:cNvSpPr>
              <a:spLocks/>
            </p:cNvSpPr>
            <p:nvPr/>
          </p:nvSpPr>
          <p:spPr bwMode="auto">
            <a:xfrm>
              <a:off x="2609" y="1131"/>
              <a:ext cx="79" cy="38"/>
            </a:xfrm>
            <a:custGeom>
              <a:avLst/>
              <a:gdLst>
                <a:gd name="T0" fmla="*/ 60 w 79"/>
                <a:gd name="T1" fmla="*/ 37 h 38"/>
                <a:gd name="T2" fmla="*/ 41 w 79"/>
                <a:gd name="T3" fmla="*/ 31 h 38"/>
                <a:gd name="T4" fmla="*/ 21 w 79"/>
                <a:gd name="T5" fmla="*/ 26 h 38"/>
                <a:gd name="T6" fmla="*/ 5 w 79"/>
                <a:gd name="T7" fmla="*/ 21 h 38"/>
                <a:gd name="T8" fmla="*/ 0 w 79"/>
                <a:gd name="T9" fmla="*/ 16 h 38"/>
                <a:gd name="T10" fmla="*/ 5 w 79"/>
                <a:gd name="T11" fmla="*/ 0 h 38"/>
                <a:gd name="T12" fmla="*/ 5 w 79"/>
                <a:gd name="T13" fmla="*/ 4 h 38"/>
                <a:gd name="T14" fmla="*/ 9 w 79"/>
                <a:gd name="T15" fmla="*/ 7 h 38"/>
                <a:gd name="T16" fmla="*/ 12 w 79"/>
                <a:gd name="T17" fmla="*/ 9 h 38"/>
                <a:gd name="T18" fmla="*/ 15 w 79"/>
                <a:gd name="T19" fmla="*/ 11 h 38"/>
                <a:gd name="T20" fmla="*/ 18 w 79"/>
                <a:gd name="T21" fmla="*/ 14 h 38"/>
                <a:gd name="T22" fmla="*/ 21 w 79"/>
                <a:gd name="T23" fmla="*/ 16 h 38"/>
                <a:gd name="T24" fmla="*/ 24 w 79"/>
                <a:gd name="T25" fmla="*/ 19 h 38"/>
                <a:gd name="T26" fmla="*/ 29 w 79"/>
                <a:gd name="T27" fmla="*/ 19 h 38"/>
                <a:gd name="T28" fmla="*/ 32 w 79"/>
                <a:gd name="T29" fmla="*/ 21 h 38"/>
                <a:gd name="T30" fmla="*/ 52 w 79"/>
                <a:gd name="T31" fmla="*/ 28 h 38"/>
                <a:gd name="T32" fmla="*/ 78 w 79"/>
                <a:gd name="T33" fmla="*/ 34 h 38"/>
                <a:gd name="T34" fmla="*/ 60 w 79"/>
                <a:gd name="T35" fmla="*/ 37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9"/>
                <a:gd name="T55" fmla="*/ 0 h 38"/>
                <a:gd name="T56" fmla="*/ 79 w 79"/>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9" h="38">
                  <a:moveTo>
                    <a:pt x="60" y="37"/>
                  </a:moveTo>
                  <a:lnTo>
                    <a:pt x="41" y="31"/>
                  </a:lnTo>
                  <a:lnTo>
                    <a:pt x="21" y="26"/>
                  </a:lnTo>
                  <a:lnTo>
                    <a:pt x="5" y="21"/>
                  </a:lnTo>
                  <a:lnTo>
                    <a:pt x="0" y="16"/>
                  </a:lnTo>
                  <a:lnTo>
                    <a:pt x="5" y="0"/>
                  </a:lnTo>
                  <a:lnTo>
                    <a:pt x="5" y="4"/>
                  </a:lnTo>
                  <a:lnTo>
                    <a:pt x="9" y="7"/>
                  </a:lnTo>
                  <a:lnTo>
                    <a:pt x="12" y="9"/>
                  </a:lnTo>
                  <a:lnTo>
                    <a:pt x="15" y="11"/>
                  </a:lnTo>
                  <a:lnTo>
                    <a:pt x="18" y="14"/>
                  </a:lnTo>
                  <a:lnTo>
                    <a:pt x="21" y="16"/>
                  </a:lnTo>
                  <a:lnTo>
                    <a:pt x="24" y="19"/>
                  </a:lnTo>
                  <a:lnTo>
                    <a:pt x="29" y="19"/>
                  </a:lnTo>
                  <a:lnTo>
                    <a:pt x="32" y="21"/>
                  </a:lnTo>
                  <a:lnTo>
                    <a:pt x="52" y="28"/>
                  </a:lnTo>
                  <a:lnTo>
                    <a:pt x="78" y="34"/>
                  </a:lnTo>
                  <a:lnTo>
                    <a:pt x="60" y="37"/>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39" name="Freeform 132"/>
            <p:cNvSpPr>
              <a:spLocks/>
            </p:cNvSpPr>
            <p:nvPr/>
          </p:nvSpPr>
          <p:spPr bwMode="auto">
            <a:xfrm>
              <a:off x="2881" y="1104"/>
              <a:ext cx="57" cy="62"/>
            </a:xfrm>
            <a:custGeom>
              <a:avLst/>
              <a:gdLst>
                <a:gd name="T0" fmla="*/ 0 w 57"/>
                <a:gd name="T1" fmla="*/ 57 h 62"/>
                <a:gd name="T2" fmla="*/ 5 w 57"/>
                <a:gd name="T3" fmla="*/ 52 h 62"/>
                <a:gd name="T4" fmla="*/ 28 w 57"/>
                <a:gd name="T5" fmla="*/ 35 h 62"/>
                <a:gd name="T6" fmla="*/ 30 w 57"/>
                <a:gd name="T7" fmla="*/ 31 h 62"/>
                <a:gd name="T8" fmla="*/ 44 w 57"/>
                <a:gd name="T9" fmla="*/ 11 h 62"/>
                <a:gd name="T10" fmla="*/ 44 w 57"/>
                <a:gd name="T11" fmla="*/ 0 h 62"/>
                <a:gd name="T12" fmla="*/ 56 w 57"/>
                <a:gd name="T13" fmla="*/ 0 h 62"/>
                <a:gd name="T14" fmla="*/ 47 w 57"/>
                <a:gd name="T15" fmla="*/ 16 h 62"/>
                <a:gd name="T16" fmla="*/ 39 w 57"/>
                <a:gd name="T17" fmla="*/ 33 h 62"/>
                <a:gd name="T18" fmla="*/ 25 w 57"/>
                <a:gd name="T19" fmla="*/ 47 h 62"/>
                <a:gd name="T20" fmla="*/ 11 w 57"/>
                <a:gd name="T21" fmla="*/ 61 h 62"/>
                <a:gd name="T22" fmla="*/ 0 w 57"/>
                <a:gd name="T23" fmla="*/ 57 h 62"/>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7"/>
                <a:gd name="T37" fmla="*/ 0 h 62"/>
                <a:gd name="T38" fmla="*/ 57 w 57"/>
                <a:gd name="T39" fmla="*/ 62 h 62"/>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7" h="62">
                  <a:moveTo>
                    <a:pt x="0" y="57"/>
                  </a:moveTo>
                  <a:lnTo>
                    <a:pt x="5" y="52"/>
                  </a:lnTo>
                  <a:lnTo>
                    <a:pt x="28" y="35"/>
                  </a:lnTo>
                  <a:lnTo>
                    <a:pt x="30" y="31"/>
                  </a:lnTo>
                  <a:lnTo>
                    <a:pt x="44" y="11"/>
                  </a:lnTo>
                  <a:lnTo>
                    <a:pt x="44" y="0"/>
                  </a:lnTo>
                  <a:lnTo>
                    <a:pt x="56" y="0"/>
                  </a:lnTo>
                  <a:lnTo>
                    <a:pt x="47" y="16"/>
                  </a:lnTo>
                  <a:lnTo>
                    <a:pt x="39" y="33"/>
                  </a:lnTo>
                  <a:lnTo>
                    <a:pt x="25" y="47"/>
                  </a:lnTo>
                  <a:lnTo>
                    <a:pt x="11" y="61"/>
                  </a:lnTo>
                  <a:lnTo>
                    <a:pt x="0" y="57"/>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0" name="Freeform 133"/>
            <p:cNvSpPr>
              <a:spLocks/>
            </p:cNvSpPr>
            <p:nvPr/>
          </p:nvSpPr>
          <p:spPr bwMode="auto">
            <a:xfrm>
              <a:off x="2937" y="1124"/>
              <a:ext cx="142" cy="35"/>
            </a:xfrm>
            <a:custGeom>
              <a:avLst/>
              <a:gdLst>
                <a:gd name="T0" fmla="*/ 21 w 142"/>
                <a:gd name="T1" fmla="*/ 34 h 35"/>
                <a:gd name="T2" fmla="*/ 0 w 142"/>
                <a:gd name="T3" fmla="*/ 23 h 35"/>
                <a:gd name="T4" fmla="*/ 24 w 142"/>
                <a:gd name="T5" fmla="*/ 26 h 35"/>
                <a:gd name="T6" fmla="*/ 61 w 142"/>
                <a:gd name="T7" fmla="*/ 26 h 35"/>
                <a:gd name="T8" fmla="*/ 79 w 142"/>
                <a:gd name="T9" fmla="*/ 26 h 35"/>
                <a:gd name="T10" fmla="*/ 93 w 142"/>
                <a:gd name="T11" fmla="*/ 23 h 35"/>
                <a:gd name="T12" fmla="*/ 109 w 142"/>
                <a:gd name="T13" fmla="*/ 18 h 35"/>
                <a:gd name="T14" fmla="*/ 141 w 142"/>
                <a:gd name="T15" fmla="*/ 0 h 35"/>
                <a:gd name="T16" fmla="*/ 138 w 142"/>
                <a:gd name="T17" fmla="*/ 7 h 35"/>
                <a:gd name="T18" fmla="*/ 126 w 142"/>
                <a:gd name="T19" fmla="*/ 26 h 35"/>
                <a:gd name="T20" fmla="*/ 115 w 142"/>
                <a:gd name="T21" fmla="*/ 28 h 35"/>
                <a:gd name="T22" fmla="*/ 112 w 142"/>
                <a:gd name="T23" fmla="*/ 34 h 35"/>
                <a:gd name="T24" fmla="*/ 90 w 142"/>
                <a:gd name="T25" fmla="*/ 34 h 35"/>
                <a:gd name="T26" fmla="*/ 21 w 142"/>
                <a:gd name="T27" fmla="*/ 34 h 3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2"/>
                <a:gd name="T43" fmla="*/ 0 h 35"/>
                <a:gd name="T44" fmla="*/ 142 w 142"/>
                <a:gd name="T45" fmla="*/ 35 h 3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2" h="35">
                  <a:moveTo>
                    <a:pt x="21" y="34"/>
                  </a:moveTo>
                  <a:lnTo>
                    <a:pt x="0" y="23"/>
                  </a:lnTo>
                  <a:lnTo>
                    <a:pt x="24" y="26"/>
                  </a:lnTo>
                  <a:lnTo>
                    <a:pt x="61" y="26"/>
                  </a:lnTo>
                  <a:lnTo>
                    <a:pt x="79" y="26"/>
                  </a:lnTo>
                  <a:lnTo>
                    <a:pt x="93" y="23"/>
                  </a:lnTo>
                  <a:lnTo>
                    <a:pt x="109" y="18"/>
                  </a:lnTo>
                  <a:lnTo>
                    <a:pt x="141" y="0"/>
                  </a:lnTo>
                  <a:lnTo>
                    <a:pt x="138" y="7"/>
                  </a:lnTo>
                  <a:lnTo>
                    <a:pt x="126" y="26"/>
                  </a:lnTo>
                  <a:lnTo>
                    <a:pt x="115" y="28"/>
                  </a:lnTo>
                  <a:lnTo>
                    <a:pt x="112" y="34"/>
                  </a:lnTo>
                  <a:lnTo>
                    <a:pt x="90" y="34"/>
                  </a:lnTo>
                  <a:lnTo>
                    <a:pt x="21" y="34"/>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1" name="Freeform 134"/>
            <p:cNvSpPr>
              <a:spLocks/>
            </p:cNvSpPr>
            <p:nvPr/>
          </p:nvSpPr>
          <p:spPr bwMode="auto">
            <a:xfrm>
              <a:off x="2638" y="1107"/>
              <a:ext cx="116" cy="47"/>
            </a:xfrm>
            <a:custGeom>
              <a:avLst/>
              <a:gdLst>
                <a:gd name="T0" fmla="*/ 56 w 116"/>
                <a:gd name="T1" fmla="*/ 46 h 47"/>
                <a:gd name="T2" fmla="*/ 51 w 116"/>
                <a:gd name="T3" fmla="*/ 46 h 47"/>
                <a:gd name="T4" fmla="*/ 48 w 116"/>
                <a:gd name="T5" fmla="*/ 46 h 47"/>
                <a:gd name="T6" fmla="*/ 45 w 116"/>
                <a:gd name="T7" fmla="*/ 43 h 47"/>
                <a:gd name="T8" fmla="*/ 39 w 116"/>
                <a:gd name="T9" fmla="*/ 43 h 47"/>
                <a:gd name="T10" fmla="*/ 36 w 116"/>
                <a:gd name="T11" fmla="*/ 43 h 47"/>
                <a:gd name="T12" fmla="*/ 34 w 116"/>
                <a:gd name="T13" fmla="*/ 41 h 47"/>
                <a:gd name="T14" fmla="*/ 31 w 116"/>
                <a:gd name="T15" fmla="*/ 41 h 47"/>
                <a:gd name="T16" fmla="*/ 25 w 116"/>
                <a:gd name="T17" fmla="*/ 41 h 47"/>
                <a:gd name="T18" fmla="*/ 22 w 116"/>
                <a:gd name="T19" fmla="*/ 38 h 47"/>
                <a:gd name="T20" fmla="*/ 19 w 116"/>
                <a:gd name="T21" fmla="*/ 36 h 47"/>
                <a:gd name="T22" fmla="*/ 17 w 116"/>
                <a:gd name="T23" fmla="*/ 36 h 47"/>
                <a:gd name="T24" fmla="*/ 14 w 116"/>
                <a:gd name="T25" fmla="*/ 33 h 47"/>
                <a:gd name="T26" fmla="*/ 8 w 116"/>
                <a:gd name="T27" fmla="*/ 31 h 47"/>
                <a:gd name="T28" fmla="*/ 5 w 116"/>
                <a:gd name="T29" fmla="*/ 29 h 47"/>
                <a:gd name="T30" fmla="*/ 2 w 116"/>
                <a:gd name="T31" fmla="*/ 29 h 47"/>
                <a:gd name="T32" fmla="*/ 0 w 116"/>
                <a:gd name="T33" fmla="*/ 26 h 47"/>
                <a:gd name="T34" fmla="*/ 8 w 116"/>
                <a:gd name="T35" fmla="*/ 9 h 47"/>
                <a:gd name="T36" fmla="*/ 11 w 116"/>
                <a:gd name="T37" fmla="*/ 9 h 47"/>
                <a:gd name="T38" fmla="*/ 14 w 116"/>
                <a:gd name="T39" fmla="*/ 9 h 47"/>
                <a:gd name="T40" fmla="*/ 17 w 116"/>
                <a:gd name="T41" fmla="*/ 7 h 47"/>
                <a:gd name="T42" fmla="*/ 19 w 116"/>
                <a:gd name="T43" fmla="*/ 7 h 47"/>
                <a:gd name="T44" fmla="*/ 22 w 116"/>
                <a:gd name="T45" fmla="*/ 4 h 47"/>
                <a:gd name="T46" fmla="*/ 25 w 116"/>
                <a:gd name="T47" fmla="*/ 4 h 47"/>
                <a:gd name="T48" fmla="*/ 28 w 116"/>
                <a:gd name="T49" fmla="*/ 4 h 47"/>
                <a:gd name="T50" fmla="*/ 34 w 116"/>
                <a:gd name="T51" fmla="*/ 4 h 47"/>
                <a:gd name="T52" fmla="*/ 36 w 116"/>
                <a:gd name="T53" fmla="*/ 2 h 47"/>
                <a:gd name="T54" fmla="*/ 39 w 116"/>
                <a:gd name="T55" fmla="*/ 2 h 47"/>
                <a:gd name="T56" fmla="*/ 42 w 116"/>
                <a:gd name="T57" fmla="*/ 2 h 47"/>
                <a:gd name="T58" fmla="*/ 45 w 116"/>
                <a:gd name="T59" fmla="*/ 2 h 47"/>
                <a:gd name="T60" fmla="*/ 48 w 116"/>
                <a:gd name="T61" fmla="*/ 0 h 47"/>
                <a:gd name="T62" fmla="*/ 51 w 116"/>
                <a:gd name="T63" fmla="*/ 0 h 47"/>
                <a:gd name="T64" fmla="*/ 53 w 116"/>
                <a:gd name="T65" fmla="*/ 0 h 47"/>
                <a:gd name="T66" fmla="*/ 59 w 116"/>
                <a:gd name="T67" fmla="*/ 0 h 47"/>
                <a:gd name="T68" fmla="*/ 62 w 116"/>
                <a:gd name="T69" fmla="*/ 2 h 47"/>
                <a:gd name="T70" fmla="*/ 66 w 116"/>
                <a:gd name="T71" fmla="*/ 4 h 47"/>
                <a:gd name="T72" fmla="*/ 69 w 116"/>
                <a:gd name="T73" fmla="*/ 9 h 47"/>
                <a:gd name="T74" fmla="*/ 72 w 116"/>
                <a:gd name="T75" fmla="*/ 12 h 47"/>
                <a:gd name="T76" fmla="*/ 75 w 116"/>
                <a:gd name="T77" fmla="*/ 14 h 47"/>
                <a:gd name="T78" fmla="*/ 78 w 116"/>
                <a:gd name="T79" fmla="*/ 16 h 47"/>
                <a:gd name="T80" fmla="*/ 80 w 116"/>
                <a:gd name="T81" fmla="*/ 19 h 47"/>
                <a:gd name="T82" fmla="*/ 86 w 116"/>
                <a:gd name="T83" fmla="*/ 24 h 47"/>
                <a:gd name="T84" fmla="*/ 89 w 116"/>
                <a:gd name="T85" fmla="*/ 26 h 47"/>
                <a:gd name="T86" fmla="*/ 92 w 116"/>
                <a:gd name="T87" fmla="*/ 29 h 47"/>
                <a:gd name="T88" fmla="*/ 95 w 116"/>
                <a:gd name="T89" fmla="*/ 29 h 47"/>
                <a:gd name="T90" fmla="*/ 100 w 116"/>
                <a:gd name="T91" fmla="*/ 33 h 47"/>
                <a:gd name="T92" fmla="*/ 103 w 116"/>
                <a:gd name="T93" fmla="*/ 36 h 47"/>
                <a:gd name="T94" fmla="*/ 106 w 116"/>
                <a:gd name="T95" fmla="*/ 38 h 47"/>
                <a:gd name="T96" fmla="*/ 112 w 116"/>
                <a:gd name="T97" fmla="*/ 41 h 47"/>
                <a:gd name="T98" fmla="*/ 115 w 116"/>
                <a:gd name="T99" fmla="*/ 41 h 47"/>
                <a:gd name="T100" fmla="*/ 56 w 116"/>
                <a:gd name="T101" fmla="*/ 46 h 4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16"/>
                <a:gd name="T154" fmla="*/ 0 h 47"/>
                <a:gd name="T155" fmla="*/ 116 w 116"/>
                <a:gd name="T156" fmla="*/ 47 h 47"/>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16" h="47">
                  <a:moveTo>
                    <a:pt x="56" y="46"/>
                  </a:moveTo>
                  <a:lnTo>
                    <a:pt x="51" y="46"/>
                  </a:lnTo>
                  <a:lnTo>
                    <a:pt x="48" y="46"/>
                  </a:lnTo>
                  <a:lnTo>
                    <a:pt x="45" y="43"/>
                  </a:lnTo>
                  <a:lnTo>
                    <a:pt x="39" y="43"/>
                  </a:lnTo>
                  <a:lnTo>
                    <a:pt x="36" y="43"/>
                  </a:lnTo>
                  <a:lnTo>
                    <a:pt x="34" y="41"/>
                  </a:lnTo>
                  <a:lnTo>
                    <a:pt x="31" y="41"/>
                  </a:lnTo>
                  <a:lnTo>
                    <a:pt x="25" y="41"/>
                  </a:lnTo>
                  <a:lnTo>
                    <a:pt x="22" y="38"/>
                  </a:lnTo>
                  <a:lnTo>
                    <a:pt x="19" y="36"/>
                  </a:lnTo>
                  <a:lnTo>
                    <a:pt x="17" y="36"/>
                  </a:lnTo>
                  <a:lnTo>
                    <a:pt x="14" y="33"/>
                  </a:lnTo>
                  <a:lnTo>
                    <a:pt x="8" y="31"/>
                  </a:lnTo>
                  <a:lnTo>
                    <a:pt x="5" y="29"/>
                  </a:lnTo>
                  <a:lnTo>
                    <a:pt x="2" y="29"/>
                  </a:lnTo>
                  <a:lnTo>
                    <a:pt x="0" y="26"/>
                  </a:lnTo>
                  <a:lnTo>
                    <a:pt x="8" y="9"/>
                  </a:lnTo>
                  <a:lnTo>
                    <a:pt x="11" y="9"/>
                  </a:lnTo>
                  <a:lnTo>
                    <a:pt x="14" y="9"/>
                  </a:lnTo>
                  <a:lnTo>
                    <a:pt x="17" y="7"/>
                  </a:lnTo>
                  <a:lnTo>
                    <a:pt x="19" y="7"/>
                  </a:lnTo>
                  <a:lnTo>
                    <a:pt x="22" y="4"/>
                  </a:lnTo>
                  <a:lnTo>
                    <a:pt x="25" y="4"/>
                  </a:lnTo>
                  <a:lnTo>
                    <a:pt x="28" y="4"/>
                  </a:lnTo>
                  <a:lnTo>
                    <a:pt x="34" y="4"/>
                  </a:lnTo>
                  <a:lnTo>
                    <a:pt x="36" y="2"/>
                  </a:lnTo>
                  <a:lnTo>
                    <a:pt x="39" y="2"/>
                  </a:lnTo>
                  <a:lnTo>
                    <a:pt x="42" y="2"/>
                  </a:lnTo>
                  <a:lnTo>
                    <a:pt x="45" y="2"/>
                  </a:lnTo>
                  <a:lnTo>
                    <a:pt x="48" y="0"/>
                  </a:lnTo>
                  <a:lnTo>
                    <a:pt x="51" y="0"/>
                  </a:lnTo>
                  <a:lnTo>
                    <a:pt x="53" y="0"/>
                  </a:lnTo>
                  <a:lnTo>
                    <a:pt x="59" y="0"/>
                  </a:lnTo>
                  <a:lnTo>
                    <a:pt x="62" y="2"/>
                  </a:lnTo>
                  <a:lnTo>
                    <a:pt x="66" y="4"/>
                  </a:lnTo>
                  <a:lnTo>
                    <a:pt x="69" y="9"/>
                  </a:lnTo>
                  <a:lnTo>
                    <a:pt x="72" y="12"/>
                  </a:lnTo>
                  <a:lnTo>
                    <a:pt x="75" y="14"/>
                  </a:lnTo>
                  <a:lnTo>
                    <a:pt x="78" y="16"/>
                  </a:lnTo>
                  <a:lnTo>
                    <a:pt x="80" y="19"/>
                  </a:lnTo>
                  <a:lnTo>
                    <a:pt x="86" y="24"/>
                  </a:lnTo>
                  <a:lnTo>
                    <a:pt x="89" y="26"/>
                  </a:lnTo>
                  <a:lnTo>
                    <a:pt x="92" y="29"/>
                  </a:lnTo>
                  <a:lnTo>
                    <a:pt x="95" y="29"/>
                  </a:lnTo>
                  <a:lnTo>
                    <a:pt x="100" y="33"/>
                  </a:lnTo>
                  <a:lnTo>
                    <a:pt x="103" y="36"/>
                  </a:lnTo>
                  <a:lnTo>
                    <a:pt x="106" y="38"/>
                  </a:lnTo>
                  <a:lnTo>
                    <a:pt x="112" y="41"/>
                  </a:lnTo>
                  <a:lnTo>
                    <a:pt x="115" y="41"/>
                  </a:lnTo>
                  <a:lnTo>
                    <a:pt x="56" y="46"/>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2" name="Freeform 135"/>
            <p:cNvSpPr>
              <a:spLocks/>
            </p:cNvSpPr>
            <p:nvPr/>
          </p:nvSpPr>
          <p:spPr bwMode="auto">
            <a:xfrm>
              <a:off x="2708" y="1095"/>
              <a:ext cx="116" cy="57"/>
            </a:xfrm>
            <a:custGeom>
              <a:avLst/>
              <a:gdLst>
                <a:gd name="T0" fmla="*/ 85 w 116"/>
                <a:gd name="T1" fmla="*/ 53 h 57"/>
                <a:gd name="T2" fmla="*/ 80 w 116"/>
                <a:gd name="T3" fmla="*/ 51 h 57"/>
                <a:gd name="T4" fmla="*/ 72 w 116"/>
                <a:gd name="T5" fmla="*/ 48 h 57"/>
                <a:gd name="T6" fmla="*/ 66 w 116"/>
                <a:gd name="T7" fmla="*/ 46 h 57"/>
                <a:gd name="T8" fmla="*/ 61 w 116"/>
                <a:gd name="T9" fmla="*/ 43 h 57"/>
                <a:gd name="T10" fmla="*/ 55 w 116"/>
                <a:gd name="T11" fmla="*/ 41 h 57"/>
                <a:gd name="T12" fmla="*/ 49 w 116"/>
                <a:gd name="T13" fmla="*/ 38 h 57"/>
                <a:gd name="T14" fmla="*/ 43 w 116"/>
                <a:gd name="T15" fmla="*/ 36 h 57"/>
                <a:gd name="T16" fmla="*/ 37 w 116"/>
                <a:gd name="T17" fmla="*/ 34 h 57"/>
                <a:gd name="T18" fmla="*/ 32 w 116"/>
                <a:gd name="T19" fmla="*/ 31 h 57"/>
                <a:gd name="T20" fmla="*/ 26 w 116"/>
                <a:gd name="T21" fmla="*/ 29 h 57"/>
                <a:gd name="T22" fmla="*/ 20 w 116"/>
                <a:gd name="T23" fmla="*/ 24 h 57"/>
                <a:gd name="T24" fmla="*/ 14 w 116"/>
                <a:gd name="T25" fmla="*/ 21 h 57"/>
                <a:gd name="T26" fmla="*/ 8 w 116"/>
                <a:gd name="T27" fmla="*/ 19 h 57"/>
                <a:gd name="T28" fmla="*/ 2 w 116"/>
                <a:gd name="T29" fmla="*/ 17 h 57"/>
                <a:gd name="T30" fmla="*/ 8 w 116"/>
                <a:gd name="T31" fmla="*/ 0 h 57"/>
                <a:gd name="T32" fmla="*/ 14 w 116"/>
                <a:gd name="T33" fmla="*/ 4 h 57"/>
                <a:gd name="T34" fmla="*/ 20 w 116"/>
                <a:gd name="T35" fmla="*/ 9 h 57"/>
                <a:gd name="T36" fmla="*/ 26 w 116"/>
                <a:gd name="T37" fmla="*/ 14 h 57"/>
                <a:gd name="T38" fmla="*/ 32 w 116"/>
                <a:gd name="T39" fmla="*/ 17 h 57"/>
                <a:gd name="T40" fmla="*/ 37 w 116"/>
                <a:gd name="T41" fmla="*/ 21 h 57"/>
                <a:gd name="T42" fmla="*/ 43 w 116"/>
                <a:gd name="T43" fmla="*/ 24 h 57"/>
                <a:gd name="T44" fmla="*/ 49 w 116"/>
                <a:gd name="T45" fmla="*/ 29 h 57"/>
                <a:gd name="T46" fmla="*/ 55 w 116"/>
                <a:gd name="T47" fmla="*/ 31 h 57"/>
                <a:gd name="T48" fmla="*/ 61 w 116"/>
                <a:gd name="T49" fmla="*/ 34 h 57"/>
                <a:gd name="T50" fmla="*/ 66 w 116"/>
                <a:gd name="T51" fmla="*/ 36 h 57"/>
                <a:gd name="T52" fmla="*/ 77 w 116"/>
                <a:gd name="T53" fmla="*/ 38 h 57"/>
                <a:gd name="T54" fmla="*/ 82 w 116"/>
                <a:gd name="T55" fmla="*/ 41 h 57"/>
                <a:gd name="T56" fmla="*/ 91 w 116"/>
                <a:gd name="T57" fmla="*/ 43 h 57"/>
                <a:gd name="T58" fmla="*/ 97 w 116"/>
                <a:gd name="T59" fmla="*/ 43 h 57"/>
                <a:gd name="T60" fmla="*/ 106 w 116"/>
                <a:gd name="T61" fmla="*/ 46 h 57"/>
                <a:gd name="T62" fmla="*/ 115 w 116"/>
                <a:gd name="T63" fmla="*/ 46 h 57"/>
                <a:gd name="T64" fmla="*/ 88 w 116"/>
                <a:gd name="T65" fmla="*/ 53 h 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16"/>
                <a:gd name="T100" fmla="*/ 0 h 57"/>
                <a:gd name="T101" fmla="*/ 116 w 116"/>
                <a:gd name="T102" fmla="*/ 57 h 5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16" h="57">
                  <a:moveTo>
                    <a:pt x="88" y="53"/>
                  </a:moveTo>
                  <a:lnTo>
                    <a:pt x="85" y="53"/>
                  </a:lnTo>
                  <a:lnTo>
                    <a:pt x="82" y="53"/>
                  </a:lnTo>
                  <a:lnTo>
                    <a:pt x="80" y="51"/>
                  </a:lnTo>
                  <a:lnTo>
                    <a:pt x="77" y="51"/>
                  </a:lnTo>
                  <a:lnTo>
                    <a:pt x="72" y="48"/>
                  </a:lnTo>
                  <a:lnTo>
                    <a:pt x="69" y="48"/>
                  </a:lnTo>
                  <a:lnTo>
                    <a:pt x="66" y="46"/>
                  </a:lnTo>
                  <a:lnTo>
                    <a:pt x="64" y="46"/>
                  </a:lnTo>
                  <a:lnTo>
                    <a:pt x="61" y="43"/>
                  </a:lnTo>
                  <a:lnTo>
                    <a:pt x="58" y="43"/>
                  </a:lnTo>
                  <a:lnTo>
                    <a:pt x="55" y="41"/>
                  </a:lnTo>
                  <a:lnTo>
                    <a:pt x="52" y="41"/>
                  </a:lnTo>
                  <a:lnTo>
                    <a:pt x="49" y="38"/>
                  </a:lnTo>
                  <a:lnTo>
                    <a:pt x="46" y="36"/>
                  </a:lnTo>
                  <a:lnTo>
                    <a:pt x="43" y="36"/>
                  </a:lnTo>
                  <a:lnTo>
                    <a:pt x="40" y="34"/>
                  </a:lnTo>
                  <a:lnTo>
                    <a:pt x="37" y="34"/>
                  </a:lnTo>
                  <a:lnTo>
                    <a:pt x="34" y="31"/>
                  </a:lnTo>
                  <a:lnTo>
                    <a:pt x="32" y="31"/>
                  </a:lnTo>
                  <a:lnTo>
                    <a:pt x="29" y="29"/>
                  </a:lnTo>
                  <a:lnTo>
                    <a:pt x="26" y="29"/>
                  </a:lnTo>
                  <a:lnTo>
                    <a:pt x="23" y="26"/>
                  </a:lnTo>
                  <a:lnTo>
                    <a:pt x="20" y="24"/>
                  </a:lnTo>
                  <a:lnTo>
                    <a:pt x="17" y="24"/>
                  </a:lnTo>
                  <a:lnTo>
                    <a:pt x="14" y="21"/>
                  </a:lnTo>
                  <a:lnTo>
                    <a:pt x="11" y="21"/>
                  </a:lnTo>
                  <a:lnTo>
                    <a:pt x="8" y="19"/>
                  </a:lnTo>
                  <a:lnTo>
                    <a:pt x="5" y="19"/>
                  </a:lnTo>
                  <a:lnTo>
                    <a:pt x="2" y="17"/>
                  </a:lnTo>
                  <a:lnTo>
                    <a:pt x="0" y="17"/>
                  </a:lnTo>
                  <a:lnTo>
                    <a:pt x="8" y="0"/>
                  </a:lnTo>
                  <a:lnTo>
                    <a:pt x="11" y="2"/>
                  </a:lnTo>
                  <a:lnTo>
                    <a:pt x="14" y="4"/>
                  </a:lnTo>
                  <a:lnTo>
                    <a:pt x="17" y="7"/>
                  </a:lnTo>
                  <a:lnTo>
                    <a:pt x="20" y="9"/>
                  </a:lnTo>
                  <a:lnTo>
                    <a:pt x="23" y="12"/>
                  </a:lnTo>
                  <a:lnTo>
                    <a:pt x="26" y="14"/>
                  </a:lnTo>
                  <a:lnTo>
                    <a:pt x="29" y="14"/>
                  </a:lnTo>
                  <a:lnTo>
                    <a:pt x="32" y="17"/>
                  </a:lnTo>
                  <a:lnTo>
                    <a:pt x="34" y="19"/>
                  </a:lnTo>
                  <a:lnTo>
                    <a:pt x="37" y="21"/>
                  </a:lnTo>
                  <a:lnTo>
                    <a:pt x="37" y="24"/>
                  </a:lnTo>
                  <a:lnTo>
                    <a:pt x="43" y="24"/>
                  </a:lnTo>
                  <a:lnTo>
                    <a:pt x="46" y="26"/>
                  </a:lnTo>
                  <a:lnTo>
                    <a:pt x="49" y="29"/>
                  </a:lnTo>
                  <a:lnTo>
                    <a:pt x="52" y="29"/>
                  </a:lnTo>
                  <a:lnTo>
                    <a:pt x="55" y="31"/>
                  </a:lnTo>
                  <a:lnTo>
                    <a:pt x="58" y="34"/>
                  </a:lnTo>
                  <a:lnTo>
                    <a:pt x="61" y="34"/>
                  </a:lnTo>
                  <a:lnTo>
                    <a:pt x="64" y="36"/>
                  </a:lnTo>
                  <a:lnTo>
                    <a:pt x="66" y="36"/>
                  </a:lnTo>
                  <a:lnTo>
                    <a:pt x="72" y="38"/>
                  </a:lnTo>
                  <a:lnTo>
                    <a:pt x="77" y="38"/>
                  </a:lnTo>
                  <a:lnTo>
                    <a:pt x="80" y="41"/>
                  </a:lnTo>
                  <a:lnTo>
                    <a:pt x="82" y="41"/>
                  </a:lnTo>
                  <a:lnTo>
                    <a:pt x="85" y="41"/>
                  </a:lnTo>
                  <a:lnTo>
                    <a:pt x="91" y="43"/>
                  </a:lnTo>
                  <a:lnTo>
                    <a:pt x="94" y="43"/>
                  </a:lnTo>
                  <a:lnTo>
                    <a:pt x="97" y="43"/>
                  </a:lnTo>
                  <a:lnTo>
                    <a:pt x="103" y="43"/>
                  </a:lnTo>
                  <a:lnTo>
                    <a:pt x="106" y="46"/>
                  </a:lnTo>
                  <a:lnTo>
                    <a:pt x="109" y="46"/>
                  </a:lnTo>
                  <a:lnTo>
                    <a:pt x="115" y="46"/>
                  </a:lnTo>
                  <a:lnTo>
                    <a:pt x="112" y="56"/>
                  </a:lnTo>
                  <a:lnTo>
                    <a:pt x="88" y="53"/>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3" name="Freeform 136"/>
            <p:cNvSpPr>
              <a:spLocks/>
            </p:cNvSpPr>
            <p:nvPr/>
          </p:nvSpPr>
          <p:spPr bwMode="auto">
            <a:xfrm>
              <a:off x="3078" y="1082"/>
              <a:ext cx="70" cy="60"/>
            </a:xfrm>
            <a:custGeom>
              <a:avLst/>
              <a:gdLst>
                <a:gd name="T0" fmla="*/ 5 w 70"/>
                <a:gd name="T1" fmla="*/ 59 h 60"/>
                <a:gd name="T2" fmla="*/ 8 w 70"/>
                <a:gd name="T3" fmla="*/ 51 h 60"/>
                <a:gd name="T4" fmla="*/ 8 w 70"/>
                <a:gd name="T5" fmla="*/ 46 h 60"/>
                <a:gd name="T6" fmla="*/ 11 w 70"/>
                <a:gd name="T7" fmla="*/ 42 h 60"/>
                <a:gd name="T8" fmla="*/ 11 w 70"/>
                <a:gd name="T9" fmla="*/ 34 h 60"/>
                <a:gd name="T10" fmla="*/ 8 w 70"/>
                <a:gd name="T11" fmla="*/ 30 h 60"/>
                <a:gd name="T12" fmla="*/ 8 w 70"/>
                <a:gd name="T13" fmla="*/ 25 h 60"/>
                <a:gd name="T14" fmla="*/ 5 w 70"/>
                <a:gd name="T15" fmla="*/ 20 h 60"/>
                <a:gd name="T16" fmla="*/ 0 w 70"/>
                <a:gd name="T17" fmla="*/ 15 h 60"/>
                <a:gd name="T18" fmla="*/ 11 w 70"/>
                <a:gd name="T19" fmla="*/ 3 h 60"/>
                <a:gd name="T20" fmla="*/ 16 w 70"/>
                <a:gd name="T21" fmla="*/ 3 h 60"/>
                <a:gd name="T22" fmla="*/ 25 w 70"/>
                <a:gd name="T23" fmla="*/ 0 h 60"/>
                <a:gd name="T24" fmla="*/ 30 w 70"/>
                <a:gd name="T25" fmla="*/ 0 h 60"/>
                <a:gd name="T26" fmla="*/ 36 w 70"/>
                <a:gd name="T27" fmla="*/ 3 h 60"/>
                <a:gd name="T28" fmla="*/ 43 w 70"/>
                <a:gd name="T29" fmla="*/ 3 h 60"/>
                <a:gd name="T30" fmla="*/ 52 w 70"/>
                <a:gd name="T31" fmla="*/ 3 h 60"/>
                <a:gd name="T32" fmla="*/ 57 w 70"/>
                <a:gd name="T33" fmla="*/ 6 h 60"/>
                <a:gd name="T34" fmla="*/ 63 w 70"/>
                <a:gd name="T35" fmla="*/ 10 h 60"/>
                <a:gd name="T36" fmla="*/ 69 w 70"/>
                <a:gd name="T37" fmla="*/ 18 h 60"/>
                <a:gd name="T38" fmla="*/ 69 w 70"/>
                <a:gd name="T39" fmla="*/ 22 h 60"/>
                <a:gd name="T40" fmla="*/ 69 w 70"/>
                <a:gd name="T41" fmla="*/ 30 h 60"/>
                <a:gd name="T42" fmla="*/ 69 w 70"/>
                <a:gd name="T43" fmla="*/ 34 h 60"/>
                <a:gd name="T44" fmla="*/ 66 w 70"/>
                <a:gd name="T45" fmla="*/ 39 h 60"/>
                <a:gd name="T46" fmla="*/ 63 w 70"/>
                <a:gd name="T47" fmla="*/ 44 h 60"/>
                <a:gd name="T48" fmla="*/ 60 w 70"/>
                <a:gd name="T49" fmla="*/ 46 h 60"/>
                <a:gd name="T50" fmla="*/ 57 w 70"/>
                <a:gd name="T51" fmla="*/ 51 h 60"/>
                <a:gd name="T52" fmla="*/ 52 w 70"/>
                <a:gd name="T53" fmla="*/ 54 h 60"/>
                <a:gd name="T54" fmla="*/ 43 w 70"/>
                <a:gd name="T55" fmla="*/ 56 h 60"/>
                <a:gd name="T56" fmla="*/ 36 w 70"/>
                <a:gd name="T57" fmla="*/ 56 h 60"/>
                <a:gd name="T58" fmla="*/ 30 w 70"/>
                <a:gd name="T59" fmla="*/ 59 h 60"/>
                <a:gd name="T60" fmla="*/ 22 w 70"/>
                <a:gd name="T61" fmla="*/ 59 h 60"/>
                <a:gd name="T62" fmla="*/ 14 w 70"/>
                <a:gd name="T63" fmla="*/ 59 h 60"/>
                <a:gd name="T64" fmla="*/ 8 w 70"/>
                <a:gd name="T65" fmla="*/ 59 h 6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0"/>
                <a:gd name="T100" fmla="*/ 0 h 60"/>
                <a:gd name="T101" fmla="*/ 70 w 70"/>
                <a:gd name="T102" fmla="*/ 60 h 6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0" h="60">
                  <a:moveTo>
                    <a:pt x="2" y="59"/>
                  </a:moveTo>
                  <a:lnTo>
                    <a:pt x="5" y="59"/>
                  </a:lnTo>
                  <a:lnTo>
                    <a:pt x="8" y="54"/>
                  </a:lnTo>
                  <a:lnTo>
                    <a:pt x="8" y="51"/>
                  </a:lnTo>
                  <a:lnTo>
                    <a:pt x="8" y="49"/>
                  </a:lnTo>
                  <a:lnTo>
                    <a:pt x="8" y="46"/>
                  </a:lnTo>
                  <a:lnTo>
                    <a:pt x="11" y="44"/>
                  </a:lnTo>
                  <a:lnTo>
                    <a:pt x="11" y="42"/>
                  </a:lnTo>
                  <a:lnTo>
                    <a:pt x="11" y="39"/>
                  </a:lnTo>
                  <a:lnTo>
                    <a:pt x="11" y="34"/>
                  </a:lnTo>
                  <a:lnTo>
                    <a:pt x="11" y="32"/>
                  </a:lnTo>
                  <a:lnTo>
                    <a:pt x="8" y="30"/>
                  </a:lnTo>
                  <a:lnTo>
                    <a:pt x="8" y="27"/>
                  </a:lnTo>
                  <a:lnTo>
                    <a:pt x="8" y="25"/>
                  </a:lnTo>
                  <a:lnTo>
                    <a:pt x="5" y="22"/>
                  </a:lnTo>
                  <a:lnTo>
                    <a:pt x="5" y="20"/>
                  </a:lnTo>
                  <a:lnTo>
                    <a:pt x="2" y="18"/>
                  </a:lnTo>
                  <a:lnTo>
                    <a:pt x="0" y="15"/>
                  </a:lnTo>
                  <a:lnTo>
                    <a:pt x="5" y="3"/>
                  </a:lnTo>
                  <a:lnTo>
                    <a:pt x="11" y="3"/>
                  </a:lnTo>
                  <a:lnTo>
                    <a:pt x="14" y="3"/>
                  </a:lnTo>
                  <a:lnTo>
                    <a:pt x="16" y="3"/>
                  </a:lnTo>
                  <a:lnTo>
                    <a:pt x="19" y="3"/>
                  </a:lnTo>
                  <a:lnTo>
                    <a:pt x="25" y="0"/>
                  </a:lnTo>
                  <a:lnTo>
                    <a:pt x="28" y="0"/>
                  </a:lnTo>
                  <a:lnTo>
                    <a:pt x="30" y="0"/>
                  </a:lnTo>
                  <a:lnTo>
                    <a:pt x="33" y="3"/>
                  </a:lnTo>
                  <a:lnTo>
                    <a:pt x="36" y="3"/>
                  </a:lnTo>
                  <a:lnTo>
                    <a:pt x="39" y="3"/>
                  </a:lnTo>
                  <a:lnTo>
                    <a:pt x="43" y="3"/>
                  </a:lnTo>
                  <a:lnTo>
                    <a:pt x="49" y="3"/>
                  </a:lnTo>
                  <a:lnTo>
                    <a:pt x="52" y="3"/>
                  </a:lnTo>
                  <a:lnTo>
                    <a:pt x="54" y="3"/>
                  </a:lnTo>
                  <a:lnTo>
                    <a:pt x="57" y="6"/>
                  </a:lnTo>
                  <a:lnTo>
                    <a:pt x="63" y="6"/>
                  </a:lnTo>
                  <a:lnTo>
                    <a:pt x="63" y="10"/>
                  </a:lnTo>
                  <a:lnTo>
                    <a:pt x="66" y="13"/>
                  </a:lnTo>
                  <a:lnTo>
                    <a:pt x="69" y="18"/>
                  </a:lnTo>
                  <a:lnTo>
                    <a:pt x="69" y="20"/>
                  </a:lnTo>
                  <a:lnTo>
                    <a:pt x="69" y="22"/>
                  </a:lnTo>
                  <a:lnTo>
                    <a:pt x="69" y="27"/>
                  </a:lnTo>
                  <a:lnTo>
                    <a:pt x="69" y="30"/>
                  </a:lnTo>
                  <a:lnTo>
                    <a:pt x="69" y="32"/>
                  </a:lnTo>
                  <a:lnTo>
                    <a:pt x="69" y="34"/>
                  </a:lnTo>
                  <a:lnTo>
                    <a:pt x="69" y="37"/>
                  </a:lnTo>
                  <a:lnTo>
                    <a:pt x="66" y="39"/>
                  </a:lnTo>
                  <a:lnTo>
                    <a:pt x="66" y="42"/>
                  </a:lnTo>
                  <a:lnTo>
                    <a:pt x="63" y="44"/>
                  </a:lnTo>
                  <a:lnTo>
                    <a:pt x="63" y="46"/>
                  </a:lnTo>
                  <a:lnTo>
                    <a:pt x="60" y="46"/>
                  </a:lnTo>
                  <a:lnTo>
                    <a:pt x="57" y="49"/>
                  </a:lnTo>
                  <a:lnTo>
                    <a:pt x="57" y="51"/>
                  </a:lnTo>
                  <a:lnTo>
                    <a:pt x="54" y="51"/>
                  </a:lnTo>
                  <a:lnTo>
                    <a:pt x="52" y="54"/>
                  </a:lnTo>
                  <a:lnTo>
                    <a:pt x="49" y="54"/>
                  </a:lnTo>
                  <a:lnTo>
                    <a:pt x="43" y="56"/>
                  </a:lnTo>
                  <a:lnTo>
                    <a:pt x="39" y="56"/>
                  </a:lnTo>
                  <a:lnTo>
                    <a:pt x="36" y="56"/>
                  </a:lnTo>
                  <a:lnTo>
                    <a:pt x="33" y="59"/>
                  </a:lnTo>
                  <a:lnTo>
                    <a:pt x="30" y="59"/>
                  </a:lnTo>
                  <a:lnTo>
                    <a:pt x="25" y="59"/>
                  </a:lnTo>
                  <a:lnTo>
                    <a:pt x="22" y="59"/>
                  </a:lnTo>
                  <a:lnTo>
                    <a:pt x="19" y="59"/>
                  </a:lnTo>
                  <a:lnTo>
                    <a:pt x="14" y="59"/>
                  </a:lnTo>
                  <a:lnTo>
                    <a:pt x="11" y="59"/>
                  </a:lnTo>
                  <a:lnTo>
                    <a:pt x="8" y="59"/>
                  </a:lnTo>
                  <a:lnTo>
                    <a:pt x="2" y="59"/>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4" name="Freeform 137"/>
            <p:cNvSpPr>
              <a:spLocks/>
            </p:cNvSpPr>
            <p:nvPr/>
          </p:nvSpPr>
          <p:spPr bwMode="auto">
            <a:xfrm>
              <a:off x="2945" y="1080"/>
              <a:ext cx="113" cy="60"/>
            </a:xfrm>
            <a:custGeom>
              <a:avLst/>
              <a:gdLst>
                <a:gd name="T0" fmla="*/ 12 w 113"/>
                <a:gd name="T1" fmla="*/ 56 h 60"/>
                <a:gd name="T2" fmla="*/ 7 w 113"/>
                <a:gd name="T3" fmla="*/ 37 h 60"/>
                <a:gd name="T4" fmla="*/ 10 w 113"/>
                <a:gd name="T5" fmla="*/ 27 h 60"/>
                <a:gd name="T6" fmla="*/ 15 w 113"/>
                <a:gd name="T7" fmla="*/ 25 h 60"/>
                <a:gd name="T8" fmla="*/ 21 w 113"/>
                <a:gd name="T9" fmla="*/ 25 h 60"/>
                <a:gd name="T10" fmla="*/ 27 w 113"/>
                <a:gd name="T11" fmla="*/ 25 h 60"/>
                <a:gd name="T12" fmla="*/ 33 w 113"/>
                <a:gd name="T13" fmla="*/ 22 h 60"/>
                <a:gd name="T14" fmla="*/ 38 w 113"/>
                <a:gd name="T15" fmla="*/ 22 h 60"/>
                <a:gd name="T16" fmla="*/ 44 w 113"/>
                <a:gd name="T17" fmla="*/ 20 h 60"/>
                <a:gd name="T18" fmla="*/ 53 w 113"/>
                <a:gd name="T19" fmla="*/ 20 h 60"/>
                <a:gd name="T20" fmla="*/ 56 w 113"/>
                <a:gd name="T21" fmla="*/ 18 h 60"/>
                <a:gd name="T22" fmla="*/ 61 w 113"/>
                <a:gd name="T23" fmla="*/ 15 h 60"/>
                <a:gd name="T24" fmla="*/ 67 w 113"/>
                <a:gd name="T25" fmla="*/ 13 h 60"/>
                <a:gd name="T26" fmla="*/ 73 w 113"/>
                <a:gd name="T27" fmla="*/ 10 h 60"/>
                <a:gd name="T28" fmla="*/ 81 w 113"/>
                <a:gd name="T29" fmla="*/ 6 h 60"/>
                <a:gd name="T30" fmla="*/ 91 w 113"/>
                <a:gd name="T31" fmla="*/ 0 h 60"/>
                <a:gd name="T32" fmla="*/ 100 w 113"/>
                <a:gd name="T33" fmla="*/ 6 h 60"/>
                <a:gd name="T34" fmla="*/ 103 w 113"/>
                <a:gd name="T35" fmla="*/ 10 h 60"/>
                <a:gd name="T36" fmla="*/ 112 w 113"/>
                <a:gd name="T37" fmla="*/ 18 h 60"/>
                <a:gd name="T38" fmla="*/ 112 w 113"/>
                <a:gd name="T39" fmla="*/ 22 h 60"/>
                <a:gd name="T40" fmla="*/ 112 w 113"/>
                <a:gd name="T41" fmla="*/ 27 h 60"/>
                <a:gd name="T42" fmla="*/ 112 w 113"/>
                <a:gd name="T43" fmla="*/ 34 h 60"/>
                <a:gd name="T44" fmla="*/ 112 w 113"/>
                <a:gd name="T45" fmla="*/ 39 h 60"/>
                <a:gd name="T46" fmla="*/ 106 w 113"/>
                <a:gd name="T47" fmla="*/ 42 h 60"/>
                <a:gd name="T48" fmla="*/ 100 w 113"/>
                <a:gd name="T49" fmla="*/ 44 h 60"/>
                <a:gd name="T50" fmla="*/ 91 w 113"/>
                <a:gd name="T51" fmla="*/ 49 h 60"/>
                <a:gd name="T52" fmla="*/ 78 w 113"/>
                <a:gd name="T53" fmla="*/ 51 h 60"/>
                <a:gd name="T54" fmla="*/ 70 w 113"/>
                <a:gd name="T55" fmla="*/ 56 h 60"/>
                <a:gd name="T56" fmla="*/ 64 w 113"/>
                <a:gd name="T57" fmla="*/ 56 h 60"/>
                <a:gd name="T58" fmla="*/ 56 w 113"/>
                <a:gd name="T59" fmla="*/ 56 h 60"/>
                <a:gd name="T60" fmla="*/ 47 w 113"/>
                <a:gd name="T61" fmla="*/ 56 h 60"/>
                <a:gd name="T62" fmla="*/ 41 w 113"/>
                <a:gd name="T63" fmla="*/ 56 h 60"/>
                <a:gd name="T64" fmla="*/ 35 w 113"/>
                <a:gd name="T65" fmla="*/ 59 h 60"/>
                <a:gd name="T66" fmla="*/ 30 w 113"/>
                <a:gd name="T67" fmla="*/ 59 h 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13"/>
                <a:gd name="T103" fmla="*/ 0 h 60"/>
                <a:gd name="T104" fmla="*/ 113 w 113"/>
                <a:gd name="T105" fmla="*/ 60 h 6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13" h="60">
                  <a:moveTo>
                    <a:pt x="27" y="59"/>
                  </a:moveTo>
                  <a:lnTo>
                    <a:pt x="12" y="56"/>
                  </a:lnTo>
                  <a:lnTo>
                    <a:pt x="0" y="49"/>
                  </a:lnTo>
                  <a:lnTo>
                    <a:pt x="7" y="37"/>
                  </a:lnTo>
                  <a:lnTo>
                    <a:pt x="7" y="27"/>
                  </a:lnTo>
                  <a:lnTo>
                    <a:pt x="10" y="27"/>
                  </a:lnTo>
                  <a:lnTo>
                    <a:pt x="12" y="25"/>
                  </a:lnTo>
                  <a:lnTo>
                    <a:pt x="15" y="25"/>
                  </a:lnTo>
                  <a:lnTo>
                    <a:pt x="18" y="25"/>
                  </a:lnTo>
                  <a:lnTo>
                    <a:pt x="21" y="25"/>
                  </a:lnTo>
                  <a:lnTo>
                    <a:pt x="24" y="25"/>
                  </a:lnTo>
                  <a:lnTo>
                    <a:pt x="27" y="25"/>
                  </a:lnTo>
                  <a:lnTo>
                    <a:pt x="30" y="22"/>
                  </a:lnTo>
                  <a:lnTo>
                    <a:pt x="33" y="22"/>
                  </a:lnTo>
                  <a:lnTo>
                    <a:pt x="35" y="22"/>
                  </a:lnTo>
                  <a:lnTo>
                    <a:pt x="38" y="22"/>
                  </a:lnTo>
                  <a:lnTo>
                    <a:pt x="41" y="20"/>
                  </a:lnTo>
                  <a:lnTo>
                    <a:pt x="44" y="20"/>
                  </a:lnTo>
                  <a:lnTo>
                    <a:pt x="47" y="20"/>
                  </a:lnTo>
                  <a:lnTo>
                    <a:pt x="53" y="20"/>
                  </a:lnTo>
                  <a:lnTo>
                    <a:pt x="53" y="18"/>
                  </a:lnTo>
                  <a:lnTo>
                    <a:pt x="56" y="18"/>
                  </a:lnTo>
                  <a:lnTo>
                    <a:pt x="58" y="15"/>
                  </a:lnTo>
                  <a:lnTo>
                    <a:pt x="61" y="15"/>
                  </a:lnTo>
                  <a:lnTo>
                    <a:pt x="64" y="15"/>
                  </a:lnTo>
                  <a:lnTo>
                    <a:pt x="67" y="13"/>
                  </a:lnTo>
                  <a:lnTo>
                    <a:pt x="70" y="13"/>
                  </a:lnTo>
                  <a:lnTo>
                    <a:pt x="73" y="10"/>
                  </a:lnTo>
                  <a:lnTo>
                    <a:pt x="78" y="8"/>
                  </a:lnTo>
                  <a:lnTo>
                    <a:pt x="81" y="6"/>
                  </a:lnTo>
                  <a:lnTo>
                    <a:pt x="87" y="2"/>
                  </a:lnTo>
                  <a:lnTo>
                    <a:pt x="91" y="0"/>
                  </a:lnTo>
                  <a:lnTo>
                    <a:pt x="97" y="2"/>
                  </a:lnTo>
                  <a:lnTo>
                    <a:pt x="100" y="6"/>
                  </a:lnTo>
                  <a:lnTo>
                    <a:pt x="100" y="8"/>
                  </a:lnTo>
                  <a:lnTo>
                    <a:pt x="103" y="10"/>
                  </a:lnTo>
                  <a:lnTo>
                    <a:pt x="109" y="13"/>
                  </a:lnTo>
                  <a:lnTo>
                    <a:pt x="112" y="18"/>
                  </a:lnTo>
                  <a:lnTo>
                    <a:pt x="112" y="20"/>
                  </a:lnTo>
                  <a:lnTo>
                    <a:pt x="112" y="22"/>
                  </a:lnTo>
                  <a:lnTo>
                    <a:pt x="112" y="25"/>
                  </a:lnTo>
                  <a:lnTo>
                    <a:pt x="112" y="27"/>
                  </a:lnTo>
                  <a:lnTo>
                    <a:pt x="112" y="32"/>
                  </a:lnTo>
                  <a:lnTo>
                    <a:pt x="112" y="34"/>
                  </a:lnTo>
                  <a:lnTo>
                    <a:pt x="112" y="37"/>
                  </a:lnTo>
                  <a:lnTo>
                    <a:pt x="112" y="39"/>
                  </a:lnTo>
                  <a:lnTo>
                    <a:pt x="109" y="42"/>
                  </a:lnTo>
                  <a:lnTo>
                    <a:pt x="106" y="42"/>
                  </a:lnTo>
                  <a:lnTo>
                    <a:pt x="103" y="44"/>
                  </a:lnTo>
                  <a:lnTo>
                    <a:pt x="100" y="44"/>
                  </a:lnTo>
                  <a:lnTo>
                    <a:pt x="94" y="46"/>
                  </a:lnTo>
                  <a:lnTo>
                    <a:pt x="91" y="49"/>
                  </a:lnTo>
                  <a:lnTo>
                    <a:pt x="84" y="51"/>
                  </a:lnTo>
                  <a:lnTo>
                    <a:pt x="78" y="51"/>
                  </a:lnTo>
                  <a:lnTo>
                    <a:pt x="76" y="54"/>
                  </a:lnTo>
                  <a:lnTo>
                    <a:pt x="70" y="56"/>
                  </a:lnTo>
                  <a:lnTo>
                    <a:pt x="67" y="56"/>
                  </a:lnTo>
                  <a:lnTo>
                    <a:pt x="64" y="56"/>
                  </a:lnTo>
                  <a:lnTo>
                    <a:pt x="61" y="56"/>
                  </a:lnTo>
                  <a:lnTo>
                    <a:pt x="56" y="56"/>
                  </a:lnTo>
                  <a:lnTo>
                    <a:pt x="50" y="56"/>
                  </a:lnTo>
                  <a:lnTo>
                    <a:pt x="47" y="56"/>
                  </a:lnTo>
                  <a:lnTo>
                    <a:pt x="44" y="56"/>
                  </a:lnTo>
                  <a:lnTo>
                    <a:pt x="41" y="56"/>
                  </a:lnTo>
                  <a:lnTo>
                    <a:pt x="38" y="59"/>
                  </a:lnTo>
                  <a:lnTo>
                    <a:pt x="35" y="59"/>
                  </a:lnTo>
                  <a:lnTo>
                    <a:pt x="33" y="59"/>
                  </a:lnTo>
                  <a:lnTo>
                    <a:pt x="30" y="59"/>
                  </a:lnTo>
                  <a:lnTo>
                    <a:pt x="27" y="59"/>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5" name="Freeform 138"/>
            <p:cNvSpPr>
              <a:spLocks/>
            </p:cNvSpPr>
            <p:nvPr/>
          </p:nvSpPr>
          <p:spPr bwMode="auto">
            <a:xfrm>
              <a:off x="3147" y="1093"/>
              <a:ext cx="34" cy="46"/>
            </a:xfrm>
            <a:custGeom>
              <a:avLst/>
              <a:gdLst>
                <a:gd name="T0" fmla="*/ 0 w 34"/>
                <a:gd name="T1" fmla="*/ 42 h 46"/>
                <a:gd name="T2" fmla="*/ 2 w 34"/>
                <a:gd name="T3" fmla="*/ 42 h 46"/>
                <a:gd name="T4" fmla="*/ 19 w 34"/>
                <a:gd name="T5" fmla="*/ 27 h 46"/>
                <a:gd name="T6" fmla="*/ 19 w 34"/>
                <a:gd name="T7" fmla="*/ 20 h 46"/>
                <a:gd name="T8" fmla="*/ 22 w 34"/>
                <a:gd name="T9" fmla="*/ 0 h 46"/>
                <a:gd name="T10" fmla="*/ 33 w 34"/>
                <a:gd name="T11" fmla="*/ 10 h 46"/>
                <a:gd name="T12" fmla="*/ 33 w 34"/>
                <a:gd name="T13" fmla="*/ 25 h 46"/>
                <a:gd name="T14" fmla="*/ 19 w 34"/>
                <a:gd name="T15" fmla="*/ 45 h 46"/>
                <a:gd name="T16" fmla="*/ 0 w 34"/>
                <a:gd name="T17" fmla="*/ 42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
                <a:gd name="T28" fmla="*/ 0 h 46"/>
                <a:gd name="T29" fmla="*/ 34 w 34"/>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 h="46">
                  <a:moveTo>
                    <a:pt x="0" y="42"/>
                  </a:moveTo>
                  <a:lnTo>
                    <a:pt x="2" y="42"/>
                  </a:lnTo>
                  <a:lnTo>
                    <a:pt x="19" y="27"/>
                  </a:lnTo>
                  <a:lnTo>
                    <a:pt x="19" y="20"/>
                  </a:lnTo>
                  <a:lnTo>
                    <a:pt x="22" y="0"/>
                  </a:lnTo>
                  <a:lnTo>
                    <a:pt x="33" y="10"/>
                  </a:lnTo>
                  <a:lnTo>
                    <a:pt x="33" y="25"/>
                  </a:lnTo>
                  <a:lnTo>
                    <a:pt x="19" y="45"/>
                  </a:lnTo>
                  <a:lnTo>
                    <a:pt x="0" y="42"/>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6" name="Freeform 139"/>
            <p:cNvSpPr>
              <a:spLocks/>
            </p:cNvSpPr>
            <p:nvPr/>
          </p:nvSpPr>
          <p:spPr bwMode="auto">
            <a:xfrm>
              <a:off x="2744" y="1080"/>
              <a:ext cx="121" cy="52"/>
            </a:xfrm>
            <a:custGeom>
              <a:avLst/>
              <a:gdLst>
                <a:gd name="T0" fmla="*/ 63 w 121"/>
                <a:gd name="T1" fmla="*/ 51 h 52"/>
                <a:gd name="T2" fmla="*/ 55 w 121"/>
                <a:gd name="T3" fmla="*/ 48 h 52"/>
                <a:gd name="T4" fmla="*/ 49 w 121"/>
                <a:gd name="T5" fmla="*/ 46 h 52"/>
                <a:gd name="T6" fmla="*/ 43 w 121"/>
                <a:gd name="T7" fmla="*/ 43 h 52"/>
                <a:gd name="T8" fmla="*/ 36 w 121"/>
                <a:gd name="T9" fmla="*/ 41 h 52"/>
                <a:gd name="T10" fmla="*/ 28 w 121"/>
                <a:gd name="T11" fmla="*/ 38 h 52"/>
                <a:gd name="T12" fmla="*/ 22 w 121"/>
                <a:gd name="T13" fmla="*/ 36 h 52"/>
                <a:gd name="T14" fmla="*/ 16 w 121"/>
                <a:gd name="T15" fmla="*/ 36 h 52"/>
                <a:gd name="T16" fmla="*/ 8 w 121"/>
                <a:gd name="T17" fmla="*/ 28 h 52"/>
                <a:gd name="T18" fmla="*/ 2 w 121"/>
                <a:gd name="T19" fmla="*/ 21 h 52"/>
                <a:gd name="T20" fmla="*/ 0 w 121"/>
                <a:gd name="T21" fmla="*/ 16 h 52"/>
                <a:gd name="T22" fmla="*/ 0 w 121"/>
                <a:gd name="T23" fmla="*/ 11 h 52"/>
                <a:gd name="T24" fmla="*/ 0 w 121"/>
                <a:gd name="T25" fmla="*/ 6 h 52"/>
                <a:gd name="T26" fmla="*/ 2 w 121"/>
                <a:gd name="T27" fmla="*/ 0 h 52"/>
                <a:gd name="T28" fmla="*/ 8 w 121"/>
                <a:gd name="T29" fmla="*/ 0 h 52"/>
                <a:gd name="T30" fmla="*/ 16 w 121"/>
                <a:gd name="T31" fmla="*/ 0 h 52"/>
                <a:gd name="T32" fmla="*/ 25 w 121"/>
                <a:gd name="T33" fmla="*/ 0 h 52"/>
                <a:gd name="T34" fmla="*/ 33 w 121"/>
                <a:gd name="T35" fmla="*/ 2 h 52"/>
                <a:gd name="T36" fmla="*/ 43 w 121"/>
                <a:gd name="T37" fmla="*/ 6 h 52"/>
                <a:gd name="T38" fmla="*/ 52 w 121"/>
                <a:gd name="T39" fmla="*/ 8 h 52"/>
                <a:gd name="T40" fmla="*/ 57 w 121"/>
                <a:gd name="T41" fmla="*/ 11 h 52"/>
                <a:gd name="T42" fmla="*/ 66 w 121"/>
                <a:gd name="T43" fmla="*/ 13 h 52"/>
                <a:gd name="T44" fmla="*/ 74 w 121"/>
                <a:gd name="T45" fmla="*/ 13 h 52"/>
                <a:gd name="T46" fmla="*/ 80 w 121"/>
                <a:gd name="T47" fmla="*/ 16 h 52"/>
                <a:gd name="T48" fmla="*/ 86 w 121"/>
                <a:gd name="T49" fmla="*/ 18 h 52"/>
                <a:gd name="T50" fmla="*/ 94 w 121"/>
                <a:gd name="T51" fmla="*/ 21 h 52"/>
                <a:gd name="T52" fmla="*/ 100 w 121"/>
                <a:gd name="T53" fmla="*/ 23 h 52"/>
                <a:gd name="T54" fmla="*/ 105 w 121"/>
                <a:gd name="T55" fmla="*/ 23 h 52"/>
                <a:gd name="T56" fmla="*/ 111 w 121"/>
                <a:gd name="T57" fmla="*/ 26 h 52"/>
                <a:gd name="T58" fmla="*/ 120 w 121"/>
                <a:gd name="T59" fmla="*/ 26 h 52"/>
                <a:gd name="T60" fmla="*/ 111 w 121"/>
                <a:gd name="T61" fmla="*/ 33 h 52"/>
                <a:gd name="T62" fmla="*/ 105 w 121"/>
                <a:gd name="T63" fmla="*/ 38 h 52"/>
                <a:gd name="T64" fmla="*/ 103 w 121"/>
                <a:gd name="T65" fmla="*/ 43 h 52"/>
                <a:gd name="T66" fmla="*/ 97 w 121"/>
                <a:gd name="T67" fmla="*/ 48 h 52"/>
                <a:gd name="T68" fmla="*/ 91 w 121"/>
                <a:gd name="T69" fmla="*/ 51 h 52"/>
                <a:gd name="T70" fmla="*/ 86 w 121"/>
                <a:gd name="T71" fmla="*/ 51 h 52"/>
                <a:gd name="T72" fmla="*/ 77 w 121"/>
                <a:gd name="T73" fmla="*/ 51 h 52"/>
                <a:gd name="T74" fmla="*/ 72 w 121"/>
                <a:gd name="T75" fmla="*/ 51 h 52"/>
                <a:gd name="T76" fmla="*/ 66 w 121"/>
                <a:gd name="T77" fmla="*/ 51 h 5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21"/>
                <a:gd name="T118" fmla="*/ 0 h 52"/>
                <a:gd name="T119" fmla="*/ 121 w 121"/>
                <a:gd name="T120" fmla="*/ 52 h 5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21" h="52">
                  <a:moveTo>
                    <a:pt x="66" y="51"/>
                  </a:moveTo>
                  <a:lnTo>
                    <a:pt x="63" y="51"/>
                  </a:lnTo>
                  <a:lnTo>
                    <a:pt x="60" y="48"/>
                  </a:lnTo>
                  <a:lnTo>
                    <a:pt x="55" y="48"/>
                  </a:lnTo>
                  <a:lnTo>
                    <a:pt x="52" y="46"/>
                  </a:lnTo>
                  <a:lnTo>
                    <a:pt x="49" y="46"/>
                  </a:lnTo>
                  <a:lnTo>
                    <a:pt x="46" y="46"/>
                  </a:lnTo>
                  <a:lnTo>
                    <a:pt x="43" y="43"/>
                  </a:lnTo>
                  <a:lnTo>
                    <a:pt x="40" y="43"/>
                  </a:lnTo>
                  <a:lnTo>
                    <a:pt x="36" y="41"/>
                  </a:lnTo>
                  <a:lnTo>
                    <a:pt x="31" y="41"/>
                  </a:lnTo>
                  <a:lnTo>
                    <a:pt x="28" y="38"/>
                  </a:lnTo>
                  <a:lnTo>
                    <a:pt x="25" y="38"/>
                  </a:lnTo>
                  <a:lnTo>
                    <a:pt x="22" y="36"/>
                  </a:lnTo>
                  <a:lnTo>
                    <a:pt x="19" y="36"/>
                  </a:lnTo>
                  <a:lnTo>
                    <a:pt x="16" y="36"/>
                  </a:lnTo>
                  <a:lnTo>
                    <a:pt x="11" y="31"/>
                  </a:lnTo>
                  <a:lnTo>
                    <a:pt x="8" y="28"/>
                  </a:lnTo>
                  <a:lnTo>
                    <a:pt x="5" y="26"/>
                  </a:lnTo>
                  <a:lnTo>
                    <a:pt x="2" y="21"/>
                  </a:lnTo>
                  <a:lnTo>
                    <a:pt x="2" y="18"/>
                  </a:lnTo>
                  <a:lnTo>
                    <a:pt x="0" y="16"/>
                  </a:lnTo>
                  <a:lnTo>
                    <a:pt x="0" y="13"/>
                  </a:lnTo>
                  <a:lnTo>
                    <a:pt x="0" y="11"/>
                  </a:lnTo>
                  <a:lnTo>
                    <a:pt x="0" y="8"/>
                  </a:lnTo>
                  <a:lnTo>
                    <a:pt x="0" y="6"/>
                  </a:lnTo>
                  <a:lnTo>
                    <a:pt x="0" y="2"/>
                  </a:lnTo>
                  <a:lnTo>
                    <a:pt x="2" y="0"/>
                  </a:lnTo>
                  <a:lnTo>
                    <a:pt x="5" y="0"/>
                  </a:lnTo>
                  <a:lnTo>
                    <a:pt x="8" y="0"/>
                  </a:lnTo>
                  <a:lnTo>
                    <a:pt x="14" y="0"/>
                  </a:lnTo>
                  <a:lnTo>
                    <a:pt x="16" y="0"/>
                  </a:lnTo>
                  <a:lnTo>
                    <a:pt x="22" y="0"/>
                  </a:lnTo>
                  <a:lnTo>
                    <a:pt x="25" y="0"/>
                  </a:lnTo>
                  <a:lnTo>
                    <a:pt x="31" y="2"/>
                  </a:lnTo>
                  <a:lnTo>
                    <a:pt x="33" y="2"/>
                  </a:lnTo>
                  <a:lnTo>
                    <a:pt x="40" y="2"/>
                  </a:lnTo>
                  <a:lnTo>
                    <a:pt x="43" y="6"/>
                  </a:lnTo>
                  <a:lnTo>
                    <a:pt x="46" y="6"/>
                  </a:lnTo>
                  <a:lnTo>
                    <a:pt x="52" y="8"/>
                  </a:lnTo>
                  <a:lnTo>
                    <a:pt x="55" y="8"/>
                  </a:lnTo>
                  <a:lnTo>
                    <a:pt x="57" y="11"/>
                  </a:lnTo>
                  <a:lnTo>
                    <a:pt x="63" y="11"/>
                  </a:lnTo>
                  <a:lnTo>
                    <a:pt x="66" y="13"/>
                  </a:lnTo>
                  <a:lnTo>
                    <a:pt x="69" y="13"/>
                  </a:lnTo>
                  <a:lnTo>
                    <a:pt x="74" y="13"/>
                  </a:lnTo>
                  <a:lnTo>
                    <a:pt x="77" y="16"/>
                  </a:lnTo>
                  <a:lnTo>
                    <a:pt x="80" y="16"/>
                  </a:lnTo>
                  <a:lnTo>
                    <a:pt x="83" y="18"/>
                  </a:lnTo>
                  <a:lnTo>
                    <a:pt x="86" y="18"/>
                  </a:lnTo>
                  <a:lnTo>
                    <a:pt x="91" y="21"/>
                  </a:lnTo>
                  <a:lnTo>
                    <a:pt x="94" y="21"/>
                  </a:lnTo>
                  <a:lnTo>
                    <a:pt x="97" y="21"/>
                  </a:lnTo>
                  <a:lnTo>
                    <a:pt x="100" y="23"/>
                  </a:lnTo>
                  <a:lnTo>
                    <a:pt x="103" y="23"/>
                  </a:lnTo>
                  <a:lnTo>
                    <a:pt x="105" y="23"/>
                  </a:lnTo>
                  <a:lnTo>
                    <a:pt x="108" y="23"/>
                  </a:lnTo>
                  <a:lnTo>
                    <a:pt x="111" y="26"/>
                  </a:lnTo>
                  <a:lnTo>
                    <a:pt x="117" y="26"/>
                  </a:lnTo>
                  <a:lnTo>
                    <a:pt x="120" y="26"/>
                  </a:lnTo>
                  <a:lnTo>
                    <a:pt x="114" y="28"/>
                  </a:lnTo>
                  <a:lnTo>
                    <a:pt x="111" y="33"/>
                  </a:lnTo>
                  <a:lnTo>
                    <a:pt x="108" y="36"/>
                  </a:lnTo>
                  <a:lnTo>
                    <a:pt x="105" y="38"/>
                  </a:lnTo>
                  <a:lnTo>
                    <a:pt x="103" y="41"/>
                  </a:lnTo>
                  <a:lnTo>
                    <a:pt x="103" y="43"/>
                  </a:lnTo>
                  <a:lnTo>
                    <a:pt x="100" y="46"/>
                  </a:lnTo>
                  <a:lnTo>
                    <a:pt x="97" y="48"/>
                  </a:lnTo>
                  <a:lnTo>
                    <a:pt x="94" y="48"/>
                  </a:lnTo>
                  <a:lnTo>
                    <a:pt x="91" y="51"/>
                  </a:lnTo>
                  <a:lnTo>
                    <a:pt x="88" y="51"/>
                  </a:lnTo>
                  <a:lnTo>
                    <a:pt x="86" y="51"/>
                  </a:lnTo>
                  <a:lnTo>
                    <a:pt x="80" y="51"/>
                  </a:lnTo>
                  <a:lnTo>
                    <a:pt x="77" y="51"/>
                  </a:lnTo>
                  <a:lnTo>
                    <a:pt x="74" y="51"/>
                  </a:lnTo>
                  <a:lnTo>
                    <a:pt x="72" y="51"/>
                  </a:lnTo>
                  <a:lnTo>
                    <a:pt x="69" y="51"/>
                  </a:lnTo>
                  <a:lnTo>
                    <a:pt x="66" y="51"/>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7" name="Freeform 140"/>
            <p:cNvSpPr>
              <a:spLocks/>
            </p:cNvSpPr>
            <p:nvPr/>
          </p:nvSpPr>
          <p:spPr bwMode="auto">
            <a:xfrm>
              <a:off x="2862" y="1033"/>
              <a:ext cx="55" cy="68"/>
            </a:xfrm>
            <a:custGeom>
              <a:avLst/>
              <a:gdLst>
                <a:gd name="T0" fmla="*/ 6 w 55"/>
                <a:gd name="T1" fmla="*/ 64 h 68"/>
                <a:gd name="T2" fmla="*/ 0 w 55"/>
                <a:gd name="T3" fmla="*/ 59 h 68"/>
                <a:gd name="T4" fmla="*/ 6 w 55"/>
                <a:gd name="T5" fmla="*/ 52 h 68"/>
                <a:gd name="T6" fmla="*/ 9 w 55"/>
                <a:gd name="T7" fmla="*/ 48 h 68"/>
                <a:gd name="T8" fmla="*/ 12 w 55"/>
                <a:gd name="T9" fmla="*/ 46 h 68"/>
                <a:gd name="T10" fmla="*/ 15 w 55"/>
                <a:gd name="T11" fmla="*/ 41 h 68"/>
                <a:gd name="T12" fmla="*/ 18 w 55"/>
                <a:gd name="T13" fmla="*/ 38 h 68"/>
                <a:gd name="T14" fmla="*/ 20 w 55"/>
                <a:gd name="T15" fmla="*/ 36 h 68"/>
                <a:gd name="T16" fmla="*/ 23 w 55"/>
                <a:gd name="T17" fmla="*/ 34 h 68"/>
                <a:gd name="T18" fmla="*/ 26 w 55"/>
                <a:gd name="T19" fmla="*/ 31 h 68"/>
                <a:gd name="T20" fmla="*/ 29 w 55"/>
                <a:gd name="T21" fmla="*/ 29 h 68"/>
                <a:gd name="T22" fmla="*/ 31 w 55"/>
                <a:gd name="T23" fmla="*/ 24 h 68"/>
                <a:gd name="T24" fmla="*/ 34 w 55"/>
                <a:gd name="T25" fmla="*/ 21 h 68"/>
                <a:gd name="T26" fmla="*/ 34 w 55"/>
                <a:gd name="T27" fmla="*/ 19 h 68"/>
                <a:gd name="T28" fmla="*/ 37 w 55"/>
                <a:gd name="T29" fmla="*/ 17 h 68"/>
                <a:gd name="T30" fmla="*/ 40 w 55"/>
                <a:gd name="T31" fmla="*/ 12 h 68"/>
                <a:gd name="T32" fmla="*/ 40 w 55"/>
                <a:gd name="T33" fmla="*/ 9 h 68"/>
                <a:gd name="T34" fmla="*/ 40 w 55"/>
                <a:gd name="T35" fmla="*/ 4 h 68"/>
                <a:gd name="T36" fmla="*/ 42 w 55"/>
                <a:gd name="T37" fmla="*/ 2 h 68"/>
                <a:gd name="T38" fmla="*/ 51 w 55"/>
                <a:gd name="T39" fmla="*/ 0 h 68"/>
                <a:gd name="T40" fmla="*/ 54 w 55"/>
                <a:gd name="T41" fmla="*/ 2 h 68"/>
                <a:gd name="T42" fmla="*/ 54 w 55"/>
                <a:gd name="T43" fmla="*/ 7 h 68"/>
                <a:gd name="T44" fmla="*/ 54 w 55"/>
                <a:gd name="T45" fmla="*/ 12 h 68"/>
                <a:gd name="T46" fmla="*/ 54 w 55"/>
                <a:gd name="T47" fmla="*/ 14 h 68"/>
                <a:gd name="T48" fmla="*/ 54 w 55"/>
                <a:gd name="T49" fmla="*/ 19 h 68"/>
                <a:gd name="T50" fmla="*/ 54 w 55"/>
                <a:gd name="T51" fmla="*/ 24 h 68"/>
                <a:gd name="T52" fmla="*/ 51 w 55"/>
                <a:gd name="T53" fmla="*/ 26 h 68"/>
                <a:gd name="T54" fmla="*/ 48 w 55"/>
                <a:gd name="T55" fmla="*/ 31 h 68"/>
                <a:gd name="T56" fmla="*/ 45 w 55"/>
                <a:gd name="T57" fmla="*/ 34 h 68"/>
                <a:gd name="T58" fmla="*/ 42 w 55"/>
                <a:gd name="T59" fmla="*/ 36 h 68"/>
                <a:gd name="T60" fmla="*/ 40 w 55"/>
                <a:gd name="T61" fmla="*/ 41 h 68"/>
                <a:gd name="T62" fmla="*/ 37 w 55"/>
                <a:gd name="T63" fmla="*/ 43 h 68"/>
                <a:gd name="T64" fmla="*/ 34 w 55"/>
                <a:gd name="T65" fmla="*/ 46 h 68"/>
                <a:gd name="T66" fmla="*/ 31 w 55"/>
                <a:gd name="T67" fmla="*/ 48 h 68"/>
                <a:gd name="T68" fmla="*/ 26 w 55"/>
                <a:gd name="T69" fmla="*/ 52 h 68"/>
                <a:gd name="T70" fmla="*/ 23 w 55"/>
                <a:gd name="T71" fmla="*/ 54 h 68"/>
                <a:gd name="T72" fmla="*/ 20 w 55"/>
                <a:gd name="T73" fmla="*/ 57 h 68"/>
                <a:gd name="T74" fmla="*/ 18 w 55"/>
                <a:gd name="T75" fmla="*/ 62 h 68"/>
                <a:gd name="T76" fmla="*/ 15 w 55"/>
                <a:gd name="T77" fmla="*/ 64 h 68"/>
                <a:gd name="T78" fmla="*/ 15 w 55"/>
                <a:gd name="T79" fmla="*/ 67 h 68"/>
                <a:gd name="T80" fmla="*/ 6 w 55"/>
                <a:gd name="T81" fmla="*/ 64 h 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5"/>
                <a:gd name="T124" fmla="*/ 0 h 68"/>
                <a:gd name="T125" fmla="*/ 55 w 55"/>
                <a:gd name="T126" fmla="*/ 68 h 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5" h="68">
                  <a:moveTo>
                    <a:pt x="6" y="64"/>
                  </a:moveTo>
                  <a:lnTo>
                    <a:pt x="0" y="59"/>
                  </a:lnTo>
                  <a:lnTo>
                    <a:pt x="6" y="52"/>
                  </a:lnTo>
                  <a:lnTo>
                    <a:pt x="9" y="48"/>
                  </a:lnTo>
                  <a:lnTo>
                    <a:pt x="12" y="46"/>
                  </a:lnTo>
                  <a:lnTo>
                    <a:pt x="15" y="41"/>
                  </a:lnTo>
                  <a:lnTo>
                    <a:pt x="18" y="38"/>
                  </a:lnTo>
                  <a:lnTo>
                    <a:pt x="20" y="36"/>
                  </a:lnTo>
                  <a:lnTo>
                    <a:pt x="23" y="34"/>
                  </a:lnTo>
                  <a:lnTo>
                    <a:pt x="26" y="31"/>
                  </a:lnTo>
                  <a:lnTo>
                    <a:pt x="29" y="29"/>
                  </a:lnTo>
                  <a:lnTo>
                    <a:pt x="31" y="24"/>
                  </a:lnTo>
                  <a:lnTo>
                    <a:pt x="34" y="21"/>
                  </a:lnTo>
                  <a:lnTo>
                    <a:pt x="34" y="19"/>
                  </a:lnTo>
                  <a:lnTo>
                    <a:pt x="37" y="17"/>
                  </a:lnTo>
                  <a:lnTo>
                    <a:pt x="40" y="12"/>
                  </a:lnTo>
                  <a:lnTo>
                    <a:pt x="40" y="9"/>
                  </a:lnTo>
                  <a:lnTo>
                    <a:pt x="40" y="4"/>
                  </a:lnTo>
                  <a:lnTo>
                    <a:pt x="42" y="2"/>
                  </a:lnTo>
                  <a:lnTo>
                    <a:pt x="51" y="0"/>
                  </a:lnTo>
                  <a:lnTo>
                    <a:pt x="54" y="2"/>
                  </a:lnTo>
                  <a:lnTo>
                    <a:pt x="54" y="7"/>
                  </a:lnTo>
                  <a:lnTo>
                    <a:pt x="54" y="12"/>
                  </a:lnTo>
                  <a:lnTo>
                    <a:pt x="54" y="14"/>
                  </a:lnTo>
                  <a:lnTo>
                    <a:pt x="54" y="19"/>
                  </a:lnTo>
                  <a:lnTo>
                    <a:pt x="54" y="24"/>
                  </a:lnTo>
                  <a:lnTo>
                    <a:pt x="51" y="26"/>
                  </a:lnTo>
                  <a:lnTo>
                    <a:pt x="48" y="31"/>
                  </a:lnTo>
                  <a:lnTo>
                    <a:pt x="45" y="34"/>
                  </a:lnTo>
                  <a:lnTo>
                    <a:pt x="42" y="36"/>
                  </a:lnTo>
                  <a:lnTo>
                    <a:pt x="40" y="41"/>
                  </a:lnTo>
                  <a:lnTo>
                    <a:pt x="37" y="43"/>
                  </a:lnTo>
                  <a:lnTo>
                    <a:pt x="34" y="46"/>
                  </a:lnTo>
                  <a:lnTo>
                    <a:pt x="31" y="48"/>
                  </a:lnTo>
                  <a:lnTo>
                    <a:pt x="26" y="52"/>
                  </a:lnTo>
                  <a:lnTo>
                    <a:pt x="23" y="54"/>
                  </a:lnTo>
                  <a:lnTo>
                    <a:pt x="20" y="57"/>
                  </a:lnTo>
                  <a:lnTo>
                    <a:pt x="18" y="62"/>
                  </a:lnTo>
                  <a:lnTo>
                    <a:pt x="15" y="64"/>
                  </a:lnTo>
                  <a:lnTo>
                    <a:pt x="15" y="67"/>
                  </a:lnTo>
                  <a:lnTo>
                    <a:pt x="6" y="64"/>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8" name="Freeform 141"/>
            <p:cNvSpPr>
              <a:spLocks/>
            </p:cNvSpPr>
            <p:nvPr/>
          </p:nvSpPr>
          <p:spPr bwMode="auto">
            <a:xfrm>
              <a:off x="2904" y="1036"/>
              <a:ext cx="146" cy="60"/>
            </a:xfrm>
            <a:custGeom>
              <a:avLst/>
              <a:gdLst>
                <a:gd name="T0" fmla="*/ 36 w 146"/>
                <a:gd name="T1" fmla="*/ 56 h 60"/>
                <a:gd name="T2" fmla="*/ 2 w 146"/>
                <a:gd name="T3" fmla="*/ 43 h 60"/>
                <a:gd name="T4" fmla="*/ 8 w 146"/>
                <a:gd name="T5" fmla="*/ 43 h 60"/>
                <a:gd name="T6" fmla="*/ 17 w 146"/>
                <a:gd name="T7" fmla="*/ 45 h 60"/>
                <a:gd name="T8" fmla="*/ 22 w 146"/>
                <a:gd name="T9" fmla="*/ 45 h 60"/>
                <a:gd name="T10" fmla="*/ 28 w 146"/>
                <a:gd name="T11" fmla="*/ 45 h 60"/>
                <a:gd name="T12" fmla="*/ 34 w 146"/>
                <a:gd name="T13" fmla="*/ 45 h 60"/>
                <a:gd name="T14" fmla="*/ 39 w 146"/>
                <a:gd name="T15" fmla="*/ 45 h 60"/>
                <a:gd name="T16" fmla="*/ 45 w 146"/>
                <a:gd name="T17" fmla="*/ 45 h 60"/>
                <a:gd name="T18" fmla="*/ 55 w 146"/>
                <a:gd name="T19" fmla="*/ 45 h 60"/>
                <a:gd name="T20" fmla="*/ 63 w 146"/>
                <a:gd name="T21" fmla="*/ 43 h 60"/>
                <a:gd name="T22" fmla="*/ 72 w 146"/>
                <a:gd name="T23" fmla="*/ 43 h 60"/>
                <a:gd name="T24" fmla="*/ 83 w 146"/>
                <a:gd name="T25" fmla="*/ 40 h 60"/>
                <a:gd name="T26" fmla="*/ 89 w 146"/>
                <a:gd name="T27" fmla="*/ 38 h 60"/>
                <a:gd name="T28" fmla="*/ 98 w 146"/>
                <a:gd name="T29" fmla="*/ 33 h 60"/>
                <a:gd name="T30" fmla="*/ 106 w 146"/>
                <a:gd name="T31" fmla="*/ 31 h 60"/>
                <a:gd name="T32" fmla="*/ 112 w 146"/>
                <a:gd name="T33" fmla="*/ 26 h 60"/>
                <a:gd name="T34" fmla="*/ 120 w 146"/>
                <a:gd name="T35" fmla="*/ 21 h 60"/>
                <a:gd name="T36" fmla="*/ 129 w 146"/>
                <a:gd name="T37" fmla="*/ 14 h 60"/>
                <a:gd name="T38" fmla="*/ 136 w 146"/>
                <a:gd name="T39" fmla="*/ 7 h 60"/>
                <a:gd name="T40" fmla="*/ 145 w 146"/>
                <a:gd name="T41" fmla="*/ 0 h 60"/>
                <a:gd name="T42" fmla="*/ 145 w 146"/>
                <a:gd name="T43" fmla="*/ 7 h 60"/>
                <a:gd name="T44" fmla="*/ 142 w 146"/>
                <a:gd name="T45" fmla="*/ 12 h 60"/>
                <a:gd name="T46" fmla="*/ 139 w 146"/>
                <a:gd name="T47" fmla="*/ 19 h 60"/>
                <a:gd name="T48" fmla="*/ 133 w 146"/>
                <a:gd name="T49" fmla="*/ 24 h 60"/>
                <a:gd name="T50" fmla="*/ 126 w 146"/>
                <a:gd name="T51" fmla="*/ 28 h 60"/>
                <a:gd name="T52" fmla="*/ 120 w 146"/>
                <a:gd name="T53" fmla="*/ 33 h 60"/>
                <a:gd name="T54" fmla="*/ 115 w 146"/>
                <a:gd name="T55" fmla="*/ 38 h 60"/>
                <a:gd name="T56" fmla="*/ 106 w 146"/>
                <a:gd name="T57" fmla="*/ 43 h 60"/>
                <a:gd name="T58" fmla="*/ 98 w 146"/>
                <a:gd name="T59" fmla="*/ 45 h 60"/>
                <a:gd name="T60" fmla="*/ 89 w 146"/>
                <a:gd name="T61" fmla="*/ 49 h 60"/>
                <a:gd name="T62" fmla="*/ 81 w 146"/>
                <a:gd name="T63" fmla="*/ 51 h 60"/>
                <a:gd name="T64" fmla="*/ 72 w 146"/>
                <a:gd name="T65" fmla="*/ 54 h 60"/>
                <a:gd name="T66" fmla="*/ 63 w 146"/>
                <a:gd name="T67" fmla="*/ 56 h 60"/>
                <a:gd name="T68" fmla="*/ 55 w 146"/>
                <a:gd name="T69" fmla="*/ 59 h 60"/>
                <a:gd name="T70" fmla="*/ 45 w 146"/>
                <a:gd name="T71" fmla="*/ 59 h 60"/>
                <a:gd name="T72" fmla="*/ 39 w 146"/>
                <a:gd name="T73" fmla="*/ 59 h 6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6"/>
                <a:gd name="T112" fmla="*/ 0 h 60"/>
                <a:gd name="T113" fmla="*/ 146 w 146"/>
                <a:gd name="T114" fmla="*/ 60 h 6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6" h="60">
                  <a:moveTo>
                    <a:pt x="39" y="59"/>
                  </a:moveTo>
                  <a:lnTo>
                    <a:pt x="36" y="56"/>
                  </a:lnTo>
                  <a:lnTo>
                    <a:pt x="0" y="56"/>
                  </a:lnTo>
                  <a:lnTo>
                    <a:pt x="2" y="43"/>
                  </a:lnTo>
                  <a:lnTo>
                    <a:pt x="5" y="43"/>
                  </a:lnTo>
                  <a:lnTo>
                    <a:pt x="8" y="43"/>
                  </a:lnTo>
                  <a:lnTo>
                    <a:pt x="14" y="45"/>
                  </a:lnTo>
                  <a:lnTo>
                    <a:pt x="17" y="45"/>
                  </a:lnTo>
                  <a:lnTo>
                    <a:pt x="19" y="45"/>
                  </a:lnTo>
                  <a:lnTo>
                    <a:pt x="22" y="45"/>
                  </a:lnTo>
                  <a:lnTo>
                    <a:pt x="25" y="45"/>
                  </a:lnTo>
                  <a:lnTo>
                    <a:pt x="28" y="45"/>
                  </a:lnTo>
                  <a:lnTo>
                    <a:pt x="31" y="45"/>
                  </a:lnTo>
                  <a:lnTo>
                    <a:pt x="34" y="45"/>
                  </a:lnTo>
                  <a:lnTo>
                    <a:pt x="36" y="45"/>
                  </a:lnTo>
                  <a:lnTo>
                    <a:pt x="39" y="45"/>
                  </a:lnTo>
                  <a:lnTo>
                    <a:pt x="42" y="45"/>
                  </a:lnTo>
                  <a:lnTo>
                    <a:pt x="45" y="45"/>
                  </a:lnTo>
                  <a:lnTo>
                    <a:pt x="52" y="45"/>
                  </a:lnTo>
                  <a:lnTo>
                    <a:pt x="55" y="45"/>
                  </a:lnTo>
                  <a:lnTo>
                    <a:pt x="61" y="45"/>
                  </a:lnTo>
                  <a:lnTo>
                    <a:pt x="63" y="43"/>
                  </a:lnTo>
                  <a:lnTo>
                    <a:pt x="69" y="43"/>
                  </a:lnTo>
                  <a:lnTo>
                    <a:pt x="72" y="43"/>
                  </a:lnTo>
                  <a:lnTo>
                    <a:pt x="78" y="40"/>
                  </a:lnTo>
                  <a:lnTo>
                    <a:pt x="83" y="40"/>
                  </a:lnTo>
                  <a:lnTo>
                    <a:pt x="86" y="38"/>
                  </a:lnTo>
                  <a:lnTo>
                    <a:pt x="89" y="38"/>
                  </a:lnTo>
                  <a:lnTo>
                    <a:pt x="92" y="36"/>
                  </a:lnTo>
                  <a:lnTo>
                    <a:pt x="98" y="33"/>
                  </a:lnTo>
                  <a:lnTo>
                    <a:pt x="100" y="33"/>
                  </a:lnTo>
                  <a:lnTo>
                    <a:pt x="106" y="31"/>
                  </a:lnTo>
                  <a:lnTo>
                    <a:pt x="109" y="28"/>
                  </a:lnTo>
                  <a:lnTo>
                    <a:pt x="112" y="26"/>
                  </a:lnTo>
                  <a:lnTo>
                    <a:pt x="117" y="24"/>
                  </a:lnTo>
                  <a:lnTo>
                    <a:pt x="120" y="21"/>
                  </a:lnTo>
                  <a:lnTo>
                    <a:pt x="123" y="16"/>
                  </a:lnTo>
                  <a:lnTo>
                    <a:pt x="129" y="14"/>
                  </a:lnTo>
                  <a:lnTo>
                    <a:pt x="133" y="12"/>
                  </a:lnTo>
                  <a:lnTo>
                    <a:pt x="136" y="7"/>
                  </a:lnTo>
                  <a:lnTo>
                    <a:pt x="142" y="2"/>
                  </a:lnTo>
                  <a:lnTo>
                    <a:pt x="145" y="0"/>
                  </a:lnTo>
                  <a:lnTo>
                    <a:pt x="145" y="2"/>
                  </a:lnTo>
                  <a:lnTo>
                    <a:pt x="145" y="7"/>
                  </a:lnTo>
                  <a:lnTo>
                    <a:pt x="142" y="9"/>
                  </a:lnTo>
                  <a:lnTo>
                    <a:pt x="142" y="12"/>
                  </a:lnTo>
                  <a:lnTo>
                    <a:pt x="139" y="14"/>
                  </a:lnTo>
                  <a:lnTo>
                    <a:pt x="139" y="19"/>
                  </a:lnTo>
                  <a:lnTo>
                    <a:pt x="136" y="21"/>
                  </a:lnTo>
                  <a:lnTo>
                    <a:pt x="133" y="24"/>
                  </a:lnTo>
                  <a:lnTo>
                    <a:pt x="129" y="26"/>
                  </a:lnTo>
                  <a:lnTo>
                    <a:pt x="126" y="28"/>
                  </a:lnTo>
                  <a:lnTo>
                    <a:pt x="123" y="31"/>
                  </a:lnTo>
                  <a:lnTo>
                    <a:pt x="120" y="33"/>
                  </a:lnTo>
                  <a:lnTo>
                    <a:pt x="117" y="36"/>
                  </a:lnTo>
                  <a:lnTo>
                    <a:pt x="115" y="38"/>
                  </a:lnTo>
                  <a:lnTo>
                    <a:pt x="109" y="40"/>
                  </a:lnTo>
                  <a:lnTo>
                    <a:pt x="106" y="43"/>
                  </a:lnTo>
                  <a:lnTo>
                    <a:pt x="103" y="43"/>
                  </a:lnTo>
                  <a:lnTo>
                    <a:pt x="98" y="45"/>
                  </a:lnTo>
                  <a:lnTo>
                    <a:pt x="95" y="49"/>
                  </a:lnTo>
                  <a:lnTo>
                    <a:pt x="89" y="49"/>
                  </a:lnTo>
                  <a:lnTo>
                    <a:pt x="86" y="51"/>
                  </a:lnTo>
                  <a:lnTo>
                    <a:pt x="81" y="51"/>
                  </a:lnTo>
                  <a:lnTo>
                    <a:pt x="78" y="54"/>
                  </a:lnTo>
                  <a:lnTo>
                    <a:pt x="72" y="54"/>
                  </a:lnTo>
                  <a:lnTo>
                    <a:pt x="69" y="56"/>
                  </a:lnTo>
                  <a:lnTo>
                    <a:pt x="63" y="56"/>
                  </a:lnTo>
                  <a:lnTo>
                    <a:pt x="61" y="56"/>
                  </a:lnTo>
                  <a:lnTo>
                    <a:pt x="55" y="59"/>
                  </a:lnTo>
                  <a:lnTo>
                    <a:pt x="52" y="59"/>
                  </a:lnTo>
                  <a:lnTo>
                    <a:pt x="45" y="59"/>
                  </a:lnTo>
                  <a:lnTo>
                    <a:pt x="42" y="59"/>
                  </a:lnTo>
                  <a:lnTo>
                    <a:pt x="39" y="59"/>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49" name="Freeform 142"/>
            <p:cNvSpPr>
              <a:spLocks/>
            </p:cNvSpPr>
            <p:nvPr/>
          </p:nvSpPr>
          <p:spPr bwMode="auto">
            <a:xfrm>
              <a:off x="2642" y="1042"/>
              <a:ext cx="36" cy="50"/>
            </a:xfrm>
            <a:custGeom>
              <a:avLst/>
              <a:gdLst>
                <a:gd name="T0" fmla="*/ 18 w 36"/>
                <a:gd name="T1" fmla="*/ 49 h 50"/>
                <a:gd name="T2" fmla="*/ 2 w 36"/>
                <a:gd name="T3" fmla="*/ 35 h 50"/>
                <a:gd name="T4" fmla="*/ 2 w 36"/>
                <a:gd name="T5" fmla="*/ 25 h 50"/>
                <a:gd name="T6" fmla="*/ 0 w 36"/>
                <a:gd name="T7" fmla="*/ 15 h 50"/>
                <a:gd name="T8" fmla="*/ 5 w 36"/>
                <a:gd name="T9" fmla="*/ 0 h 50"/>
                <a:gd name="T10" fmla="*/ 16 w 36"/>
                <a:gd name="T11" fmla="*/ 0 h 50"/>
                <a:gd name="T12" fmla="*/ 16 w 36"/>
                <a:gd name="T13" fmla="*/ 25 h 50"/>
                <a:gd name="T14" fmla="*/ 35 w 36"/>
                <a:gd name="T15" fmla="*/ 46 h 50"/>
                <a:gd name="T16" fmla="*/ 18 w 36"/>
                <a:gd name="T17" fmla="*/ 49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6"/>
                <a:gd name="T28" fmla="*/ 0 h 50"/>
                <a:gd name="T29" fmla="*/ 36 w 36"/>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6" h="50">
                  <a:moveTo>
                    <a:pt x="18" y="49"/>
                  </a:moveTo>
                  <a:lnTo>
                    <a:pt x="2" y="35"/>
                  </a:lnTo>
                  <a:lnTo>
                    <a:pt x="2" y="25"/>
                  </a:lnTo>
                  <a:lnTo>
                    <a:pt x="0" y="15"/>
                  </a:lnTo>
                  <a:lnTo>
                    <a:pt x="5" y="0"/>
                  </a:lnTo>
                  <a:lnTo>
                    <a:pt x="16" y="0"/>
                  </a:lnTo>
                  <a:lnTo>
                    <a:pt x="16" y="25"/>
                  </a:lnTo>
                  <a:lnTo>
                    <a:pt x="35" y="46"/>
                  </a:lnTo>
                  <a:lnTo>
                    <a:pt x="18" y="49"/>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50" name="Freeform 143"/>
            <p:cNvSpPr>
              <a:spLocks/>
            </p:cNvSpPr>
            <p:nvPr/>
          </p:nvSpPr>
          <p:spPr bwMode="auto">
            <a:xfrm>
              <a:off x="2670" y="1038"/>
              <a:ext cx="84" cy="48"/>
            </a:xfrm>
            <a:custGeom>
              <a:avLst/>
              <a:gdLst>
                <a:gd name="T0" fmla="*/ 35 w 84"/>
                <a:gd name="T1" fmla="*/ 47 h 48"/>
                <a:gd name="T2" fmla="*/ 11 w 84"/>
                <a:gd name="T3" fmla="*/ 38 h 48"/>
                <a:gd name="T4" fmla="*/ 0 w 84"/>
                <a:gd name="T5" fmla="*/ 19 h 48"/>
                <a:gd name="T6" fmla="*/ 0 w 84"/>
                <a:gd name="T7" fmla="*/ 4 h 48"/>
                <a:gd name="T8" fmla="*/ 5 w 84"/>
                <a:gd name="T9" fmla="*/ 2 h 48"/>
                <a:gd name="T10" fmla="*/ 14 w 84"/>
                <a:gd name="T11" fmla="*/ 0 h 48"/>
                <a:gd name="T12" fmla="*/ 66 w 84"/>
                <a:gd name="T13" fmla="*/ 4 h 48"/>
                <a:gd name="T14" fmla="*/ 83 w 84"/>
                <a:gd name="T15" fmla="*/ 21 h 48"/>
                <a:gd name="T16" fmla="*/ 77 w 84"/>
                <a:gd name="T17" fmla="*/ 26 h 48"/>
                <a:gd name="T18" fmla="*/ 60 w 84"/>
                <a:gd name="T19" fmla="*/ 33 h 48"/>
                <a:gd name="T20" fmla="*/ 52 w 84"/>
                <a:gd name="T21" fmla="*/ 38 h 48"/>
                <a:gd name="T22" fmla="*/ 35 w 84"/>
                <a:gd name="T23" fmla="*/ 47 h 4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4"/>
                <a:gd name="T37" fmla="*/ 0 h 48"/>
                <a:gd name="T38" fmla="*/ 84 w 84"/>
                <a:gd name="T39" fmla="*/ 48 h 4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4" h="48">
                  <a:moveTo>
                    <a:pt x="35" y="47"/>
                  </a:moveTo>
                  <a:lnTo>
                    <a:pt x="11" y="38"/>
                  </a:lnTo>
                  <a:lnTo>
                    <a:pt x="0" y="19"/>
                  </a:lnTo>
                  <a:lnTo>
                    <a:pt x="0" y="4"/>
                  </a:lnTo>
                  <a:lnTo>
                    <a:pt x="5" y="2"/>
                  </a:lnTo>
                  <a:lnTo>
                    <a:pt x="14" y="0"/>
                  </a:lnTo>
                  <a:lnTo>
                    <a:pt x="66" y="4"/>
                  </a:lnTo>
                  <a:lnTo>
                    <a:pt x="83" y="21"/>
                  </a:lnTo>
                  <a:lnTo>
                    <a:pt x="77" y="26"/>
                  </a:lnTo>
                  <a:lnTo>
                    <a:pt x="60" y="33"/>
                  </a:lnTo>
                  <a:lnTo>
                    <a:pt x="52" y="38"/>
                  </a:lnTo>
                  <a:lnTo>
                    <a:pt x="35" y="47"/>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51" name="Freeform 144"/>
            <p:cNvSpPr>
              <a:spLocks/>
            </p:cNvSpPr>
            <p:nvPr/>
          </p:nvSpPr>
          <p:spPr bwMode="auto">
            <a:xfrm>
              <a:off x="2806" y="1025"/>
              <a:ext cx="87" cy="61"/>
            </a:xfrm>
            <a:custGeom>
              <a:avLst/>
              <a:gdLst>
                <a:gd name="T0" fmla="*/ 42 w 87"/>
                <a:gd name="T1" fmla="*/ 56 h 61"/>
                <a:gd name="T2" fmla="*/ 0 w 87"/>
                <a:gd name="T3" fmla="*/ 47 h 61"/>
                <a:gd name="T4" fmla="*/ 22 w 87"/>
                <a:gd name="T5" fmla="*/ 23 h 61"/>
                <a:gd name="T6" fmla="*/ 28 w 87"/>
                <a:gd name="T7" fmla="*/ 18 h 61"/>
                <a:gd name="T8" fmla="*/ 45 w 87"/>
                <a:gd name="T9" fmla="*/ 9 h 61"/>
                <a:gd name="T10" fmla="*/ 59 w 87"/>
                <a:gd name="T11" fmla="*/ 0 h 61"/>
                <a:gd name="T12" fmla="*/ 86 w 87"/>
                <a:gd name="T13" fmla="*/ 7 h 61"/>
                <a:gd name="T14" fmla="*/ 86 w 87"/>
                <a:gd name="T15" fmla="*/ 18 h 61"/>
                <a:gd name="T16" fmla="*/ 59 w 87"/>
                <a:gd name="T17" fmla="*/ 47 h 61"/>
                <a:gd name="T18" fmla="*/ 45 w 87"/>
                <a:gd name="T19" fmla="*/ 60 h 61"/>
                <a:gd name="T20" fmla="*/ 42 w 87"/>
                <a:gd name="T21" fmla="*/ 56 h 6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7"/>
                <a:gd name="T34" fmla="*/ 0 h 61"/>
                <a:gd name="T35" fmla="*/ 87 w 87"/>
                <a:gd name="T36" fmla="*/ 61 h 6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7" h="61">
                  <a:moveTo>
                    <a:pt x="42" y="56"/>
                  </a:moveTo>
                  <a:lnTo>
                    <a:pt x="0" y="47"/>
                  </a:lnTo>
                  <a:lnTo>
                    <a:pt x="22" y="23"/>
                  </a:lnTo>
                  <a:lnTo>
                    <a:pt x="28" y="18"/>
                  </a:lnTo>
                  <a:lnTo>
                    <a:pt x="45" y="9"/>
                  </a:lnTo>
                  <a:lnTo>
                    <a:pt x="59" y="0"/>
                  </a:lnTo>
                  <a:lnTo>
                    <a:pt x="86" y="7"/>
                  </a:lnTo>
                  <a:lnTo>
                    <a:pt x="86" y="18"/>
                  </a:lnTo>
                  <a:lnTo>
                    <a:pt x="59" y="47"/>
                  </a:lnTo>
                  <a:lnTo>
                    <a:pt x="45" y="60"/>
                  </a:lnTo>
                  <a:lnTo>
                    <a:pt x="42" y="56"/>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52" name="Freeform 145"/>
            <p:cNvSpPr>
              <a:spLocks/>
            </p:cNvSpPr>
            <p:nvPr/>
          </p:nvSpPr>
          <p:spPr bwMode="auto">
            <a:xfrm>
              <a:off x="3051" y="1033"/>
              <a:ext cx="55" cy="46"/>
            </a:xfrm>
            <a:custGeom>
              <a:avLst/>
              <a:gdLst>
                <a:gd name="T0" fmla="*/ 5 w 55"/>
                <a:gd name="T1" fmla="*/ 45 h 46"/>
                <a:gd name="T2" fmla="*/ 0 w 55"/>
                <a:gd name="T3" fmla="*/ 42 h 46"/>
                <a:gd name="T4" fmla="*/ 0 w 55"/>
                <a:gd name="T5" fmla="*/ 37 h 46"/>
                <a:gd name="T6" fmla="*/ 2 w 55"/>
                <a:gd name="T7" fmla="*/ 35 h 46"/>
                <a:gd name="T8" fmla="*/ 2 w 55"/>
                <a:gd name="T9" fmla="*/ 32 h 46"/>
                <a:gd name="T10" fmla="*/ 2 w 55"/>
                <a:gd name="T11" fmla="*/ 30 h 46"/>
                <a:gd name="T12" fmla="*/ 5 w 55"/>
                <a:gd name="T13" fmla="*/ 27 h 46"/>
                <a:gd name="T14" fmla="*/ 5 w 55"/>
                <a:gd name="T15" fmla="*/ 25 h 46"/>
                <a:gd name="T16" fmla="*/ 5 w 55"/>
                <a:gd name="T17" fmla="*/ 22 h 46"/>
                <a:gd name="T18" fmla="*/ 5 w 55"/>
                <a:gd name="T19" fmla="*/ 20 h 46"/>
                <a:gd name="T20" fmla="*/ 5 w 55"/>
                <a:gd name="T21" fmla="*/ 17 h 46"/>
                <a:gd name="T22" fmla="*/ 8 w 55"/>
                <a:gd name="T23" fmla="*/ 15 h 46"/>
                <a:gd name="T24" fmla="*/ 8 w 55"/>
                <a:gd name="T25" fmla="*/ 12 h 46"/>
                <a:gd name="T26" fmla="*/ 8 w 55"/>
                <a:gd name="T27" fmla="*/ 10 h 46"/>
                <a:gd name="T28" fmla="*/ 8 w 55"/>
                <a:gd name="T29" fmla="*/ 7 h 46"/>
                <a:gd name="T30" fmla="*/ 5 w 55"/>
                <a:gd name="T31" fmla="*/ 5 h 46"/>
                <a:gd name="T32" fmla="*/ 5 w 55"/>
                <a:gd name="T33" fmla="*/ 2 h 46"/>
                <a:gd name="T34" fmla="*/ 5 w 55"/>
                <a:gd name="T35" fmla="*/ 0 h 46"/>
                <a:gd name="T36" fmla="*/ 8 w 55"/>
                <a:gd name="T37" fmla="*/ 0 h 46"/>
                <a:gd name="T38" fmla="*/ 14 w 55"/>
                <a:gd name="T39" fmla="*/ 0 h 46"/>
                <a:gd name="T40" fmla="*/ 17 w 55"/>
                <a:gd name="T41" fmla="*/ 0 h 46"/>
                <a:gd name="T42" fmla="*/ 19 w 55"/>
                <a:gd name="T43" fmla="*/ 0 h 46"/>
                <a:gd name="T44" fmla="*/ 22 w 55"/>
                <a:gd name="T45" fmla="*/ 0 h 46"/>
                <a:gd name="T46" fmla="*/ 25 w 55"/>
                <a:gd name="T47" fmla="*/ 0 h 46"/>
                <a:gd name="T48" fmla="*/ 28 w 55"/>
                <a:gd name="T49" fmla="*/ 0 h 46"/>
                <a:gd name="T50" fmla="*/ 31 w 55"/>
                <a:gd name="T51" fmla="*/ 0 h 46"/>
                <a:gd name="T52" fmla="*/ 34 w 55"/>
                <a:gd name="T53" fmla="*/ 0 h 46"/>
                <a:gd name="T54" fmla="*/ 36 w 55"/>
                <a:gd name="T55" fmla="*/ 0 h 46"/>
                <a:gd name="T56" fmla="*/ 39 w 55"/>
                <a:gd name="T57" fmla="*/ 2 h 46"/>
                <a:gd name="T58" fmla="*/ 42 w 55"/>
                <a:gd name="T59" fmla="*/ 2 h 46"/>
                <a:gd name="T60" fmla="*/ 45 w 55"/>
                <a:gd name="T61" fmla="*/ 5 h 46"/>
                <a:gd name="T62" fmla="*/ 48 w 55"/>
                <a:gd name="T63" fmla="*/ 7 h 46"/>
                <a:gd name="T64" fmla="*/ 54 w 55"/>
                <a:gd name="T65" fmla="*/ 10 h 46"/>
                <a:gd name="T66" fmla="*/ 54 w 55"/>
                <a:gd name="T67" fmla="*/ 15 h 46"/>
                <a:gd name="T68" fmla="*/ 54 w 55"/>
                <a:gd name="T69" fmla="*/ 17 h 46"/>
                <a:gd name="T70" fmla="*/ 54 w 55"/>
                <a:gd name="T71" fmla="*/ 20 h 46"/>
                <a:gd name="T72" fmla="*/ 54 w 55"/>
                <a:gd name="T73" fmla="*/ 22 h 46"/>
                <a:gd name="T74" fmla="*/ 54 w 55"/>
                <a:gd name="T75" fmla="*/ 25 h 46"/>
                <a:gd name="T76" fmla="*/ 54 w 55"/>
                <a:gd name="T77" fmla="*/ 27 h 46"/>
                <a:gd name="T78" fmla="*/ 51 w 55"/>
                <a:gd name="T79" fmla="*/ 30 h 46"/>
                <a:gd name="T80" fmla="*/ 48 w 55"/>
                <a:gd name="T81" fmla="*/ 35 h 46"/>
                <a:gd name="T82" fmla="*/ 45 w 55"/>
                <a:gd name="T83" fmla="*/ 35 h 46"/>
                <a:gd name="T84" fmla="*/ 42 w 55"/>
                <a:gd name="T85" fmla="*/ 37 h 46"/>
                <a:gd name="T86" fmla="*/ 39 w 55"/>
                <a:gd name="T87" fmla="*/ 40 h 46"/>
                <a:gd name="T88" fmla="*/ 36 w 55"/>
                <a:gd name="T89" fmla="*/ 40 h 46"/>
                <a:gd name="T90" fmla="*/ 31 w 55"/>
                <a:gd name="T91" fmla="*/ 42 h 46"/>
                <a:gd name="T92" fmla="*/ 25 w 55"/>
                <a:gd name="T93" fmla="*/ 42 h 46"/>
                <a:gd name="T94" fmla="*/ 22 w 55"/>
                <a:gd name="T95" fmla="*/ 42 h 46"/>
                <a:gd name="T96" fmla="*/ 19 w 55"/>
                <a:gd name="T97" fmla="*/ 42 h 46"/>
                <a:gd name="T98" fmla="*/ 17 w 55"/>
                <a:gd name="T99" fmla="*/ 42 h 46"/>
                <a:gd name="T100" fmla="*/ 14 w 55"/>
                <a:gd name="T101" fmla="*/ 42 h 46"/>
                <a:gd name="T102" fmla="*/ 11 w 55"/>
                <a:gd name="T103" fmla="*/ 42 h 46"/>
                <a:gd name="T104" fmla="*/ 8 w 55"/>
                <a:gd name="T105" fmla="*/ 42 h 46"/>
                <a:gd name="T106" fmla="*/ 5 w 55"/>
                <a:gd name="T107" fmla="*/ 45 h 4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55"/>
                <a:gd name="T163" fmla="*/ 0 h 46"/>
                <a:gd name="T164" fmla="*/ 55 w 55"/>
                <a:gd name="T165" fmla="*/ 46 h 4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55" h="46">
                  <a:moveTo>
                    <a:pt x="5" y="45"/>
                  </a:moveTo>
                  <a:lnTo>
                    <a:pt x="0" y="42"/>
                  </a:lnTo>
                  <a:lnTo>
                    <a:pt x="0" y="37"/>
                  </a:lnTo>
                  <a:lnTo>
                    <a:pt x="2" y="35"/>
                  </a:lnTo>
                  <a:lnTo>
                    <a:pt x="2" y="32"/>
                  </a:lnTo>
                  <a:lnTo>
                    <a:pt x="2" y="30"/>
                  </a:lnTo>
                  <a:lnTo>
                    <a:pt x="5" y="27"/>
                  </a:lnTo>
                  <a:lnTo>
                    <a:pt x="5" y="25"/>
                  </a:lnTo>
                  <a:lnTo>
                    <a:pt x="5" y="22"/>
                  </a:lnTo>
                  <a:lnTo>
                    <a:pt x="5" y="20"/>
                  </a:lnTo>
                  <a:lnTo>
                    <a:pt x="5" y="17"/>
                  </a:lnTo>
                  <a:lnTo>
                    <a:pt x="8" y="15"/>
                  </a:lnTo>
                  <a:lnTo>
                    <a:pt x="8" y="12"/>
                  </a:lnTo>
                  <a:lnTo>
                    <a:pt x="8" y="10"/>
                  </a:lnTo>
                  <a:lnTo>
                    <a:pt x="8" y="7"/>
                  </a:lnTo>
                  <a:lnTo>
                    <a:pt x="5" y="5"/>
                  </a:lnTo>
                  <a:lnTo>
                    <a:pt x="5" y="2"/>
                  </a:lnTo>
                  <a:lnTo>
                    <a:pt x="5" y="0"/>
                  </a:lnTo>
                  <a:lnTo>
                    <a:pt x="8" y="0"/>
                  </a:lnTo>
                  <a:lnTo>
                    <a:pt x="14" y="0"/>
                  </a:lnTo>
                  <a:lnTo>
                    <a:pt x="17" y="0"/>
                  </a:lnTo>
                  <a:lnTo>
                    <a:pt x="19" y="0"/>
                  </a:lnTo>
                  <a:lnTo>
                    <a:pt x="22" y="0"/>
                  </a:lnTo>
                  <a:lnTo>
                    <a:pt x="25" y="0"/>
                  </a:lnTo>
                  <a:lnTo>
                    <a:pt x="28" y="0"/>
                  </a:lnTo>
                  <a:lnTo>
                    <a:pt x="31" y="0"/>
                  </a:lnTo>
                  <a:lnTo>
                    <a:pt x="34" y="0"/>
                  </a:lnTo>
                  <a:lnTo>
                    <a:pt x="36" y="0"/>
                  </a:lnTo>
                  <a:lnTo>
                    <a:pt x="39" y="2"/>
                  </a:lnTo>
                  <a:lnTo>
                    <a:pt x="42" y="2"/>
                  </a:lnTo>
                  <a:lnTo>
                    <a:pt x="45" y="5"/>
                  </a:lnTo>
                  <a:lnTo>
                    <a:pt x="48" y="7"/>
                  </a:lnTo>
                  <a:lnTo>
                    <a:pt x="54" y="10"/>
                  </a:lnTo>
                  <a:lnTo>
                    <a:pt x="54" y="15"/>
                  </a:lnTo>
                  <a:lnTo>
                    <a:pt x="54" y="17"/>
                  </a:lnTo>
                  <a:lnTo>
                    <a:pt x="54" y="20"/>
                  </a:lnTo>
                  <a:lnTo>
                    <a:pt x="54" y="22"/>
                  </a:lnTo>
                  <a:lnTo>
                    <a:pt x="54" y="25"/>
                  </a:lnTo>
                  <a:lnTo>
                    <a:pt x="54" y="27"/>
                  </a:lnTo>
                  <a:lnTo>
                    <a:pt x="51" y="30"/>
                  </a:lnTo>
                  <a:lnTo>
                    <a:pt x="48" y="35"/>
                  </a:lnTo>
                  <a:lnTo>
                    <a:pt x="45" y="35"/>
                  </a:lnTo>
                  <a:lnTo>
                    <a:pt x="42" y="37"/>
                  </a:lnTo>
                  <a:lnTo>
                    <a:pt x="39" y="40"/>
                  </a:lnTo>
                  <a:lnTo>
                    <a:pt x="36" y="40"/>
                  </a:lnTo>
                  <a:lnTo>
                    <a:pt x="31" y="42"/>
                  </a:lnTo>
                  <a:lnTo>
                    <a:pt x="25" y="42"/>
                  </a:lnTo>
                  <a:lnTo>
                    <a:pt x="22" y="42"/>
                  </a:lnTo>
                  <a:lnTo>
                    <a:pt x="19" y="42"/>
                  </a:lnTo>
                  <a:lnTo>
                    <a:pt x="17" y="42"/>
                  </a:lnTo>
                  <a:lnTo>
                    <a:pt x="14" y="42"/>
                  </a:lnTo>
                  <a:lnTo>
                    <a:pt x="11" y="42"/>
                  </a:lnTo>
                  <a:lnTo>
                    <a:pt x="8" y="42"/>
                  </a:lnTo>
                  <a:lnTo>
                    <a:pt x="5" y="45"/>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53" name="Freeform 146"/>
            <p:cNvSpPr>
              <a:spLocks/>
            </p:cNvSpPr>
            <p:nvPr/>
          </p:nvSpPr>
          <p:spPr bwMode="auto">
            <a:xfrm>
              <a:off x="2921" y="1019"/>
              <a:ext cx="104" cy="55"/>
            </a:xfrm>
            <a:custGeom>
              <a:avLst/>
              <a:gdLst>
                <a:gd name="T0" fmla="*/ 0 w 104"/>
                <a:gd name="T1" fmla="*/ 51 h 55"/>
                <a:gd name="T2" fmla="*/ 2 w 104"/>
                <a:gd name="T3" fmla="*/ 46 h 55"/>
                <a:gd name="T4" fmla="*/ 5 w 104"/>
                <a:gd name="T5" fmla="*/ 41 h 55"/>
                <a:gd name="T6" fmla="*/ 5 w 104"/>
                <a:gd name="T7" fmla="*/ 36 h 55"/>
                <a:gd name="T8" fmla="*/ 8 w 104"/>
                <a:gd name="T9" fmla="*/ 31 h 55"/>
                <a:gd name="T10" fmla="*/ 8 w 104"/>
                <a:gd name="T11" fmla="*/ 27 h 55"/>
                <a:gd name="T12" fmla="*/ 8 w 104"/>
                <a:gd name="T13" fmla="*/ 22 h 55"/>
                <a:gd name="T14" fmla="*/ 5 w 104"/>
                <a:gd name="T15" fmla="*/ 17 h 55"/>
                <a:gd name="T16" fmla="*/ 5 w 104"/>
                <a:gd name="T17" fmla="*/ 12 h 55"/>
                <a:gd name="T18" fmla="*/ 11 w 104"/>
                <a:gd name="T19" fmla="*/ 9 h 55"/>
                <a:gd name="T20" fmla="*/ 16 w 104"/>
                <a:gd name="T21" fmla="*/ 7 h 55"/>
                <a:gd name="T22" fmla="*/ 22 w 104"/>
                <a:gd name="T23" fmla="*/ 7 h 55"/>
                <a:gd name="T24" fmla="*/ 28 w 104"/>
                <a:gd name="T25" fmla="*/ 4 h 55"/>
                <a:gd name="T26" fmla="*/ 35 w 104"/>
                <a:gd name="T27" fmla="*/ 2 h 55"/>
                <a:gd name="T28" fmla="*/ 40 w 104"/>
                <a:gd name="T29" fmla="*/ 2 h 55"/>
                <a:gd name="T30" fmla="*/ 49 w 104"/>
                <a:gd name="T31" fmla="*/ 0 h 55"/>
                <a:gd name="T32" fmla="*/ 55 w 104"/>
                <a:gd name="T33" fmla="*/ 0 h 55"/>
                <a:gd name="T34" fmla="*/ 60 w 104"/>
                <a:gd name="T35" fmla="*/ 0 h 55"/>
                <a:gd name="T36" fmla="*/ 66 w 104"/>
                <a:gd name="T37" fmla="*/ 0 h 55"/>
                <a:gd name="T38" fmla="*/ 74 w 104"/>
                <a:gd name="T39" fmla="*/ 0 h 55"/>
                <a:gd name="T40" fmla="*/ 80 w 104"/>
                <a:gd name="T41" fmla="*/ 0 h 55"/>
                <a:gd name="T42" fmla="*/ 86 w 104"/>
                <a:gd name="T43" fmla="*/ 0 h 55"/>
                <a:gd name="T44" fmla="*/ 91 w 104"/>
                <a:gd name="T45" fmla="*/ 0 h 55"/>
                <a:gd name="T46" fmla="*/ 97 w 104"/>
                <a:gd name="T47" fmla="*/ 2 h 55"/>
                <a:gd name="T48" fmla="*/ 103 w 104"/>
                <a:gd name="T49" fmla="*/ 4 h 55"/>
                <a:gd name="T50" fmla="*/ 100 w 104"/>
                <a:gd name="T51" fmla="*/ 12 h 55"/>
                <a:gd name="T52" fmla="*/ 100 w 104"/>
                <a:gd name="T53" fmla="*/ 17 h 55"/>
                <a:gd name="T54" fmla="*/ 97 w 104"/>
                <a:gd name="T55" fmla="*/ 22 h 55"/>
                <a:gd name="T56" fmla="*/ 94 w 104"/>
                <a:gd name="T57" fmla="*/ 27 h 55"/>
                <a:gd name="T58" fmla="*/ 88 w 104"/>
                <a:gd name="T59" fmla="*/ 34 h 55"/>
                <a:gd name="T60" fmla="*/ 80 w 104"/>
                <a:gd name="T61" fmla="*/ 39 h 55"/>
                <a:gd name="T62" fmla="*/ 71 w 104"/>
                <a:gd name="T63" fmla="*/ 41 h 55"/>
                <a:gd name="T64" fmla="*/ 63 w 104"/>
                <a:gd name="T65" fmla="*/ 44 h 55"/>
                <a:gd name="T66" fmla="*/ 52 w 104"/>
                <a:gd name="T67" fmla="*/ 49 h 55"/>
                <a:gd name="T68" fmla="*/ 46 w 104"/>
                <a:gd name="T69" fmla="*/ 54 h 55"/>
                <a:gd name="T70" fmla="*/ 2 w 104"/>
                <a:gd name="T71" fmla="*/ 54 h 5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04"/>
                <a:gd name="T109" fmla="*/ 0 h 55"/>
                <a:gd name="T110" fmla="*/ 104 w 104"/>
                <a:gd name="T111" fmla="*/ 55 h 5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04" h="55">
                  <a:moveTo>
                    <a:pt x="2" y="54"/>
                  </a:moveTo>
                  <a:lnTo>
                    <a:pt x="0" y="51"/>
                  </a:lnTo>
                  <a:lnTo>
                    <a:pt x="2" y="49"/>
                  </a:lnTo>
                  <a:lnTo>
                    <a:pt x="2" y="46"/>
                  </a:lnTo>
                  <a:lnTo>
                    <a:pt x="2" y="44"/>
                  </a:lnTo>
                  <a:lnTo>
                    <a:pt x="5" y="41"/>
                  </a:lnTo>
                  <a:lnTo>
                    <a:pt x="5" y="39"/>
                  </a:lnTo>
                  <a:lnTo>
                    <a:pt x="5" y="36"/>
                  </a:lnTo>
                  <a:lnTo>
                    <a:pt x="5" y="34"/>
                  </a:lnTo>
                  <a:lnTo>
                    <a:pt x="8" y="31"/>
                  </a:lnTo>
                  <a:lnTo>
                    <a:pt x="8" y="29"/>
                  </a:lnTo>
                  <a:lnTo>
                    <a:pt x="8" y="27"/>
                  </a:lnTo>
                  <a:lnTo>
                    <a:pt x="8" y="24"/>
                  </a:lnTo>
                  <a:lnTo>
                    <a:pt x="8" y="22"/>
                  </a:lnTo>
                  <a:lnTo>
                    <a:pt x="5" y="19"/>
                  </a:lnTo>
                  <a:lnTo>
                    <a:pt x="5" y="17"/>
                  </a:lnTo>
                  <a:lnTo>
                    <a:pt x="5" y="14"/>
                  </a:lnTo>
                  <a:lnTo>
                    <a:pt x="5" y="12"/>
                  </a:lnTo>
                  <a:lnTo>
                    <a:pt x="8" y="9"/>
                  </a:lnTo>
                  <a:lnTo>
                    <a:pt x="11" y="9"/>
                  </a:lnTo>
                  <a:lnTo>
                    <a:pt x="14" y="9"/>
                  </a:lnTo>
                  <a:lnTo>
                    <a:pt x="16" y="7"/>
                  </a:lnTo>
                  <a:lnTo>
                    <a:pt x="19" y="7"/>
                  </a:lnTo>
                  <a:lnTo>
                    <a:pt x="22" y="7"/>
                  </a:lnTo>
                  <a:lnTo>
                    <a:pt x="25" y="4"/>
                  </a:lnTo>
                  <a:lnTo>
                    <a:pt x="28" y="4"/>
                  </a:lnTo>
                  <a:lnTo>
                    <a:pt x="32" y="4"/>
                  </a:lnTo>
                  <a:lnTo>
                    <a:pt x="35" y="2"/>
                  </a:lnTo>
                  <a:lnTo>
                    <a:pt x="38" y="2"/>
                  </a:lnTo>
                  <a:lnTo>
                    <a:pt x="40" y="2"/>
                  </a:lnTo>
                  <a:lnTo>
                    <a:pt x="43" y="2"/>
                  </a:lnTo>
                  <a:lnTo>
                    <a:pt x="49" y="0"/>
                  </a:lnTo>
                  <a:lnTo>
                    <a:pt x="52" y="0"/>
                  </a:lnTo>
                  <a:lnTo>
                    <a:pt x="55" y="0"/>
                  </a:lnTo>
                  <a:lnTo>
                    <a:pt x="57" y="0"/>
                  </a:lnTo>
                  <a:lnTo>
                    <a:pt x="60" y="0"/>
                  </a:lnTo>
                  <a:lnTo>
                    <a:pt x="63" y="0"/>
                  </a:lnTo>
                  <a:lnTo>
                    <a:pt x="66" y="0"/>
                  </a:lnTo>
                  <a:lnTo>
                    <a:pt x="69" y="0"/>
                  </a:lnTo>
                  <a:lnTo>
                    <a:pt x="74" y="0"/>
                  </a:lnTo>
                  <a:lnTo>
                    <a:pt x="77" y="0"/>
                  </a:lnTo>
                  <a:lnTo>
                    <a:pt x="80" y="0"/>
                  </a:lnTo>
                  <a:lnTo>
                    <a:pt x="83" y="0"/>
                  </a:lnTo>
                  <a:lnTo>
                    <a:pt x="86" y="0"/>
                  </a:lnTo>
                  <a:lnTo>
                    <a:pt x="88" y="0"/>
                  </a:lnTo>
                  <a:lnTo>
                    <a:pt x="91" y="0"/>
                  </a:lnTo>
                  <a:lnTo>
                    <a:pt x="94" y="2"/>
                  </a:lnTo>
                  <a:lnTo>
                    <a:pt x="97" y="2"/>
                  </a:lnTo>
                  <a:lnTo>
                    <a:pt x="100" y="4"/>
                  </a:lnTo>
                  <a:lnTo>
                    <a:pt x="103" y="4"/>
                  </a:lnTo>
                  <a:lnTo>
                    <a:pt x="103" y="7"/>
                  </a:lnTo>
                  <a:lnTo>
                    <a:pt x="100" y="12"/>
                  </a:lnTo>
                  <a:lnTo>
                    <a:pt x="100" y="14"/>
                  </a:lnTo>
                  <a:lnTo>
                    <a:pt x="100" y="17"/>
                  </a:lnTo>
                  <a:lnTo>
                    <a:pt x="97" y="19"/>
                  </a:lnTo>
                  <a:lnTo>
                    <a:pt x="97" y="22"/>
                  </a:lnTo>
                  <a:lnTo>
                    <a:pt x="97" y="24"/>
                  </a:lnTo>
                  <a:lnTo>
                    <a:pt x="94" y="27"/>
                  </a:lnTo>
                  <a:lnTo>
                    <a:pt x="91" y="29"/>
                  </a:lnTo>
                  <a:lnTo>
                    <a:pt x="88" y="34"/>
                  </a:lnTo>
                  <a:lnTo>
                    <a:pt x="83" y="36"/>
                  </a:lnTo>
                  <a:lnTo>
                    <a:pt x="80" y="39"/>
                  </a:lnTo>
                  <a:lnTo>
                    <a:pt x="74" y="39"/>
                  </a:lnTo>
                  <a:lnTo>
                    <a:pt x="71" y="41"/>
                  </a:lnTo>
                  <a:lnTo>
                    <a:pt x="66" y="44"/>
                  </a:lnTo>
                  <a:lnTo>
                    <a:pt x="63" y="44"/>
                  </a:lnTo>
                  <a:lnTo>
                    <a:pt x="57" y="46"/>
                  </a:lnTo>
                  <a:lnTo>
                    <a:pt x="52" y="49"/>
                  </a:lnTo>
                  <a:lnTo>
                    <a:pt x="49" y="51"/>
                  </a:lnTo>
                  <a:lnTo>
                    <a:pt x="46" y="54"/>
                  </a:lnTo>
                  <a:lnTo>
                    <a:pt x="8" y="54"/>
                  </a:lnTo>
                  <a:lnTo>
                    <a:pt x="2" y="54"/>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54" name="Freeform 147"/>
            <p:cNvSpPr>
              <a:spLocks/>
            </p:cNvSpPr>
            <p:nvPr/>
          </p:nvSpPr>
          <p:spPr bwMode="auto">
            <a:xfrm>
              <a:off x="3102" y="1017"/>
              <a:ext cx="41" cy="53"/>
            </a:xfrm>
            <a:custGeom>
              <a:avLst/>
              <a:gdLst>
                <a:gd name="T0" fmla="*/ 17 w 41"/>
                <a:gd name="T1" fmla="*/ 49 h 53"/>
                <a:gd name="T2" fmla="*/ 20 w 41"/>
                <a:gd name="T3" fmla="*/ 29 h 53"/>
                <a:gd name="T4" fmla="*/ 17 w 41"/>
                <a:gd name="T5" fmla="*/ 19 h 53"/>
                <a:gd name="T6" fmla="*/ 0 w 41"/>
                <a:gd name="T7" fmla="*/ 4 h 53"/>
                <a:gd name="T8" fmla="*/ 5 w 41"/>
                <a:gd name="T9" fmla="*/ 0 h 53"/>
                <a:gd name="T10" fmla="*/ 34 w 41"/>
                <a:gd name="T11" fmla="*/ 17 h 53"/>
                <a:gd name="T12" fmla="*/ 37 w 41"/>
                <a:gd name="T13" fmla="*/ 22 h 53"/>
                <a:gd name="T14" fmla="*/ 40 w 41"/>
                <a:gd name="T15" fmla="*/ 27 h 53"/>
                <a:gd name="T16" fmla="*/ 37 w 41"/>
                <a:gd name="T17" fmla="*/ 52 h 53"/>
                <a:gd name="T18" fmla="*/ 17 w 41"/>
                <a:gd name="T19" fmla="*/ 49 h 5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
                <a:gd name="T31" fmla="*/ 0 h 53"/>
                <a:gd name="T32" fmla="*/ 41 w 41"/>
                <a:gd name="T33" fmla="*/ 53 h 5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 h="53">
                  <a:moveTo>
                    <a:pt x="17" y="49"/>
                  </a:moveTo>
                  <a:lnTo>
                    <a:pt x="20" y="29"/>
                  </a:lnTo>
                  <a:lnTo>
                    <a:pt x="17" y="19"/>
                  </a:lnTo>
                  <a:lnTo>
                    <a:pt x="0" y="4"/>
                  </a:lnTo>
                  <a:lnTo>
                    <a:pt x="5" y="0"/>
                  </a:lnTo>
                  <a:lnTo>
                    <a:pt x="34" y="17"/>
                  </a:lnTo>
                  <a:lnTo>
                    <a:pt x="37" y="22"/>
                  </a:lnTo>
                  <a:lnTo>
                    <a:pt x="40" y="27"/>
                  </a:lnTo>
                  <a:lnTo>
                    <a:pt x="37" y="52"/>
                  </a:lnTo>
                  <a:lnTo>
                    <a:pt x="17" y="49"/>
                  </a:lnTo>
                </a:path>
              </a:pathLst>
            </a:custGeom>
            <a:solidFill>
              <a:srgbClr val="FFCC00"/>
            </a:solidFill>
            <a:ln w="12700" cap="rnd" cmpd="sng">
              <a:noFill/>
              <a:prstDash val="solid"/>
              <a:round/>
              <a:headEnd type="none" w="med" len="med"/>
              <a:tailEnd type="none" w="med" len="med"/>
            </a:ln>
          </p:spPr>
          <p:txBody>
            <a:bodyPr/>
            <a:lstStyle/>
            <a:p>
              <a:endParaRPr lang="en-US" dirty="0"/>
            </a:p>
          </p:txBody>
        </p:sp>
      </p:grpSp>
      <p:sp>
        <p:nvSpPr>
          <p:cNvPr id="4245" name="Rectangle 149"/>
          <p:cNvSpPr>
            <a:spLocks noChangeArrowheads="1"/>
          </p:cNvSpPr>
          <p:nvPr/>
        </p:nvSpPr>
        <p:spPr bwMode="auto">
          <a:xfrm>
            <a:off x="4923456" y="1635125"/>
            <a:ext cx="1384653" cy="510610"/>
          </a:xfrm>
          <a:prstGeom prst="rect">
            <a:avLst/>
          </a:prstGeom>
          <a:noFill/>
          <a:ln w="12700">
            <a:noFill/>
            <a:miter lim="800000"/>
            <a:headEnd/>
            <a:tailEnd/>
          </a:ln>
          <a:effectLst/>
        </p:spPr>
        <p:txBody>
          <a:bodyPr wrap="none" lIns="77491" tIns="39476" rIns="77491" bIns="39476">
            <a:spAutoFit/>
          </a:bodyPr>
          <a:lstStyle/>
          <a:p>
            <a:pPr algn="ctr" defTabSz="704850">
              <a:defRPr/>
            </a:pPr>
            <a:r>
              <a:rPr lang="en-US" sz="1400" b="1" dirty="0">
                <a:solidFill>
                  <a:schemeClr val="bg1"/>
                </a:solidFill>
                <a:effectLst>
                  <a:outerShdw blurRad="38100" dist="38100" dir="2700000" algn="tl">
                    <a:srgbClr val="C0C0C0"/>
                  </a:outerShdw>
                </a:effectLst>
                <a:cs typeface="Arial" charset="0"/>
              </a:rPr>
              <a:t>ENDOWMENT</a:t>
            </a:r>
          </a:p>
          <a:p>
            <a:pPr algn="ctr" defTabSz="704850">
              <a:defRPr/>
            </a:pPr>
            <a:r>
              <a:rPr lang="en-US" sz="1400" b="1" dirty="0">
                <a:solidFill>
                  <a:schemeClr val="bg1"/>
                </a:solidFill>
                <a:effectLst>
                  <a:outerShdw blurRad="38100" dist="38100" dir="2700000" algn="tl">
                    <a:srgbClr val="C0C0C0"/>
                  </a:outerShdw>
                </a:effectLst>
                <a:cs typeface="Arial" charset="0"/>
              </a:rPr>
              <a:t>FUND</a:t>
            </a:r>
          </a:p>
        </p:txBody>
      </p:sp>
      <p:sp>
        <p:nvSpPr>
          <p:cNvPr id="5180" name="Oval 150"/>
          <p:cNvSpPr>
            <a:spLocks noChangeArrowheads="1"/>
          </p:cNvSpPr>
          <p:nvPr/>
        </p:nvSpPr>
        <p:spPr bwMode="auto">
          <a:xfrm>
            <a:off x="4030663" y="2278063"/>
            <a:ext cx="1365250" cy="438150"/>
          </a:xfrm>
          <a:prstGeom prst="ellipse">
            <a:avLst/>
          </a:prstGeom>
          <a:gradFill rotWithShape="0">
            <a:gsLst>
              <a:gs pos="0">
                <a:srgbClr val="94A13E"/>
              </a:gs>
              <a:gs pos="100000">
                <a:srgbClr val="67702B"/>
              </a:gs>
            </a:gsLst>
            <a:lin ang="5400000" scaled="1"/>
          </a:gradFill>
          <a:ln w="12700">
            <a:solidFill>
              <a:schemeClr val="tx1"/>
            </a:solidFill>
            <a:round/>
            <a:headEnd/>
            <a:tailEnd/>
          </a:ln>
        </p:spPr>
        <p:txBody>
          <a:bodyPr wrap="none" anchor="ctr"/>
          <a:lstStyle/>
          <a:p>
            <a:endParaRPr lang="en-US" dirty="0"/>
          </a:p>
        </p:txBody>
      </p:sp>
      <p:pic>
        <p:nvPicPr>
          <p:cNvPr id="5181" name="Picture 151"/>
          <p:cNvPicPr>
            <a:picLocks noChangeArrowheads="1"/>
          </p:cNvPicPr>
          <p:nvPr/>
        </p:nvPicPr>
        <p:blipFill>
          <a:blip r:embed="rId5" cstate="print"/>
          <a:srcRect/>
          <a:stretch>
            <a:fillRect/>
          </a:stretch>
        </p:blipFill>
        <p:spPr bwMode="auto">
          <a:xfrm>
            <a:off x="4298950" y="1931988"/>
            <a:ext cx="881063" cy="490537"/>
          </a:xfrm>
          <a:prstGeom prst="rect">
            <a:avLst/>
          </a:prstGeom>
          <a:noFill/>
          <a:ln w="12700">
            <a:noFill/>
            <a:miter lim="800000"/>
            <a:headEnd/>
            <a:tailEnd/>
          </a:ln>
        </p:spPr>
      </p:pic>
      <p:sp>
        <p:nvSpPr>
          <p:cNvPr id="5182" name="Rectangle 152"/>
          <p:cNvSpPr>
            <a:spLocks noChangeArrowheads="1"/>
          </p:cNvSpPr>
          <p:nvPr/>
        </p:nvSpPr>
        <p:spPr bwMode="auto">
          <a:xfrm>
            <a:off x="4289425" y="2393950"/>
            <a:ext cx="766763" cy="401638"/>
          </a:xfrm>
          <a:prstGeom prst="rect">
            <a:avLst/>
          </a:prstGeom>
          <a:noFill/>
          <a:ln w="12700">
            <a:noFill/>
            <a:miter lim="800000"/>
            <a:headEnd/>
            <a:tailEnd/>
          </a:ln>
        </p:spPr>
        <p:txBody>
          <a:bodyPr wrap="none" lIns="77491" tIns="39476" rIns="77491" bIns="39476">
            <a:spAutoFit/>
          </a:bodyPr>
          <a:lstStyle/>
          <a:p>
            <a:pPr algn="ctr" defTabSz="704850"/>
            <a:r>
              <a:rPr lang="en-US" sz="700" b="1" dirty="0">
                <a:solidFill>
                  <a:schemeClr val="bg1"/>
                </a:solidFill>
              </a:rPr>
              <a:t>DESIGNATED </a:t>
            </a:r>
          </a:p>
          <a:p>
            <a:pPr algn="ctr" defTabSz="704850"/>
            <a:r>
              <a:rPr lang="en-US" sz="700" b="1" dirty="0">
                <a:solidFill>
                  <a:schemeClr val="bg1"/>
                </a:solidFill>
              </a:rPr>
              <a:t>FUNDS </a:t>
            </a:r>
          </a:p>
          <a:p>
            <a:pPr algn="ctr" defTabSz="704850"/>
            <a:r>
              <a:rPr lang="en-US" sz="700" b="1" dirty="0">
                <a:solidFill>
                  <a:schemeClr val="bg1"/>
                </a:solidFill>
              </a:rPr>
              <a:t>EARNINGS</a:t>
            </a:r>
          </a:p>
        </p:txBody>
      </p:sp>
      <p:sp>
        <p:nvSpPr>
          <p:cNvPr id="5183" name="Rectangle 153"/>
          <p:cNvSpPr>
            <a:spLocks noChangeArrowheads="1"/>
          </p:cNvSpPr>
          <p:nvPr/>
        </p:nvSpPr>
        <p:spPr bwMode="auto">
          <a:xfrm>
            <a:off x="5378450" y="2562225"/>
            <a:ext cx="427038" cy="400050"/>
          </a:xfrm>
          <a:prstGeom prst="rect">
            <a:avLst/>
          </a:prstGeom>
          <a:solidFill>
            <a:schemeClr val="bg1"/>
          </a:solidFill>
          <a:ln w="12700">
            <a:noFill/>
            <a:miter lim="800000"/>
            <a:headEnd/>
            <a:tailEnd/>
          </a:ln>
        </p:spPr>
        <p:txBody>
          <a:bodyPr wrap="none" anchor="ctr"/>
          <a:lstStyle/>
          <a:p>
            <a:endParaRPr lang="en-US" dirty="0"/>
          </a:p>
        </p:txBody>
      </p:sp>
      <p:sp>
        <p:nvSpPr>
          <p:cNvPr id="5184" name="Oval 154"/>
          <p:cNvSpPr>
            <a:spLocks noChangeArrowheads="1"/>
          </p:cNvSpPr>
          <p:nvPr/>
        </p:nvSpPr>
        <p:spPr bwMode="auto">
          <a:xfrm>
            <a:off x="5341938" y="2155825"/>
            <a:ext cx="1338262" cy="517525"/>
          </a:xfrm>
          <a:prstGeom prst="ellipse">
            <a:avLst/>
          </a:prstGeom>
          <a:gradFill rotWithShape="0">
            <a:gsLst>
              <a:gs pos="0">
                <a:srgbClr val="E5A982"/>
              </a:gs>
              <a:gs pos="100000">
                <a:srgbClr val="DA854D"/>
              </a:gs>
            </a:gsLst>
            <a:lin ang="5400000" scaled="1"/>
          </a:gradFill>
          <a:ln w="12700">
            <a:solidFill>
              <a:schemeClr val="tx1"/>
            </a:solidFill>
            <a:round/>
            <a:headEnd/>
            <a:tailEnd/>
          </a:ln>
        </p:spPr>
        <p:txBody>
          <a:bodyPr wrap="none" anchor="ctr"/>
          <a:lstStyle/>
          <a:p>
            <a:endParaRPr lang="en-US" dirty="0"/>
          </a:p>
        </p:txBody>
      </p:sp>
      <p:pic>
        <p:nvPicPr>
          <p:cNvPr id="5185" name="Picture 155"/>
          <p:cNvPicPr>
            <a:picLocks noChangeArrowheads="1"/>
          </p:cNvPicPr>
          <p:nvPr/>
        </p:nvPicPr>
        <p:blipFill>
          <a:blip r:embed="rId5" cstate="print"/>
          <a:srcRect/>
          <a:stretch>
            <a:fillRect/>
          </a:stretch>
        </p:blipFill>
        <p:spPr bwMode="auto">
          <a:xfrm>
            <a:off x="5580063" y="1960563"/>
            <a:ext cx="739775" cy="412750"/>
          </a:xfrm>
          <a:prstGeom prst="rect">
            <a:avLst/>
          </a:prstGeom>
          <a:noFill/>
          <a:ln w="12700">
            <a:noFill/>
            <a:miter lim="800000"/>
            <a:headEnd/>
            <a:tailEnd/>
          </a:ln>
        </p:spPr>
      </p:pic>
      <p:sp>
        <p:nvSpPr>
          <p:cNvPr id="5186" name="Rectangle 156"/>
          <p:cNvSpPr>
            <a:spLocks noChangeArrowheads="1"/>
          </p:cNvSpPr>
          <p:nvPr/>
        </p:nvSpPr>
        <p:spPr bwMode="auto">
          <a:xfrm>
            <a:off x="5614988" y="2338388"/>
            <a:ext cx="895350" cy="403225"/>
          </a:xfrm>
          <a:prstGeom prst="rect">
            <a:avLst/>
          </a:prstGeom>
          <a:noFill/>
          <a:ln w="12700">
            <a:noFill/>
            <a:miter lim="800000"/>
            <a:headEnd/>
            <a:tailEnd/>
          </a:ln>
        </p:spPr>
        <p:txBody>
          <a:bodyPr wrap="none" lIns="77491" tIns="39476" rIns="77491" bIns="39476">
            <a:spAutoFit/>
          </a:bodyPr>
          <a:lstStyle/>
          <a:p>
            <a:pPr algn="ctr" defTabSz="704850"/>
            <a:r>
              <a:rPr lang="en-US" sz="700" b="1" dirty="0">
                <a:solidFill>
                  <a:schemeClr val="bg1"/>
                </a:solidFill>
              </a:rPr>
              <a:t>UNDESIGNATED </a:t>
            </a:r>
          </a:p>
          <a:p>
            <a:pPr algn="ctr" defTabSz="704850"/>
            <a:r>
              <a:rPr lang="en-US" sz="700" b="1" dirty="0">
                <a:solidFill>
                  <a:schemeClr val="bg1"/>
                </a:solidFill>
              </a:rPr>
              <a:t>FUNDS </a:t>
            </a:r>
          </a:p>
          <a:p>
            <a:pPr algn="ctr" defTabSz="704850"/>
            <a:r>
              <a:rPr lang="en-US" sz="700" b="1" dirty="0">
                <a:solidFill>
                  <a:schemeClr val="bg1"/>
                </a:solidFill>
              </a:rPr>
              <a:t>EARNINGS</a:t>
            </a:r>
          </a:p>
        </p:txBody>
      </p:sp>
      <p:sp>
        <p:nvSpPr>
          <p:cNvPr id="5187" name="Rectangle 157"/>
          <p:cNvSpPr>
            <a:spLocks noChangeArrowheads="1"/>
          </p:cNvSpPr>
          <p:nvPr/>
        </p:nvSpPr>
        <p:spPr bwMode="auto">
          <a:xfrm>
            <a:off x="1816100" y="2259013"/>
            <a:ext cx="242888" cy="149225"/>
          </a:xfrm>
          <a:prstGeom prst="rect">
            <a:avLst/>
          </a:prstGeom>
          <a:solidFill>
            <a:schemeClr val="bg1"/>
          </a:solidFill>
          <a:ln w="12700">
            <a:noFill/>
            <a:miter lim="800000"/>
            <a:headEnd/>
            <a:tailEnd/>
          </a:ln>
        </p:spPr>
        <p:txBody>
          <a:bodyPr wrap="none" anchor="ctr"/>
          <a:lstStyle/>
          <a:p>
            <a:endParaRPr lang="en-US" dirty="0"/>
          </a:p>
        </p:txBody>
      </p:sp>
      <p:sp>
        <p:nvSpPr>
          <p:cNvPr id="5188" name="Rectangle 158"/>
          <p:cNvSpPr>
            <a:spLocks noChangeArrowheads="1"/>
          </p:cNvSpPr>
          <p:nvPr/>
        </p:nvSpPr>
        <p:spPr bwMode="auto">
          <a:xfrm rot="5400000">
            <a:off x="2882901" y="2555875"/>
            <a:ext cx="463550" cy="263525"/>
          </a:xfrm>
          <a:prstGeom prst="rect">
            <a:avLst/>
          </a:prstGeom>
          <a:noFill/>
          <a:ln w="12700">
            <a:noFill/>
            <a:miter lim="800000"/>
            <a:headEnd/>
            <a:tailEnd/>
          </a:ln>
        </p:spPr>
        <p:txBody>
          <a:bodyPr wrap="none" lIns="77491" tIns="39476" rIns="77491" bIns="39476">
            <a:spAutoFit/>
          </a:bodyPr>
          <a:lstStyle/>
          <a:p>
            <a:pPr defTabSz="704850"/>
            <a:r>
              <a:rPr lang="en-US" sz="1200" b="1" dirty="0">
                <a:solidFill>
                  <a:schemeClr val="bg1"/>
                </a:solidFill>
              </a:rPr>
              <a:t>50%</a:t>
            </a:r>
          </a:p>
        </p:txBody>
      </p:sp>
      <p:sp>
        <p:nvSpPr>
          <p:cNvPr id="5189" name="Rectangle 159"/>
          <p:cNvSpPr>
            <a:spLocks noChangeArrowheads="1"/>
          </p:cNvSpPr>
          <p:nvPr/>
        </p:nvSpPr>
        <p:spPr bwMode="auto">
          <a:xfrm>
            <a:off x="3810000" y="4648200"/>
            <a:ext cx="1701800" cy="496887"/>
          </a:xfrm>
          <a:prstGeom prst="rect">
            <a:avLst/>
          </a:prstGeom>
          <a:solidFill>
            <a:schemeClr val="bg1"/>
          </a:solidFill>
          <a:ln w="12700">
            <a:noFill/>
            <a:miter lim="800000"/>
            <a:headEnd/>
            <a:tailEnd/>
          </a:ln>
        </p:spPr>
        <p:txBody>
          <a:bodyPr wrap="none" anchor="ctr"/>
          <a:lstStyle/>
          <a:p>
            <a:r>
              <a:rPr lang="en-US" sz="900" b="1" u="sng" dirty="0">
                <a:solidFill>
                  <a:srgbClr val="FF0000"/>
                </a:solidFill>
              </a:rPr>
              <a:t>World Fund</a:t>
            </a:r>
          </a:p>
          <a:p>
            <a:pPr>
              <a:buFont typeface="Arial" pitchFamily="34" charset="0"/>
              <a:buChar char="•"/>
            </a:pPr>
            <a:r>
              <a:rPr lang="en-US" sz="900" b="1" u="sng" dirty="0">
                <a:solidFill>
                  <a:srgbClr val="7030A0"/>
                </a:solidFill>
              </a:rPr>
              <a:t>Global Grants</a:t>
            </a:r>
          </a:p>
          <a:p>
            <a:pPr>
              <a:buFont typeface="Arial" pitchFamily="34" charset="0"/>
              <a:buChar char="•"/>
            </a:pPr>
            <a:r>
              <a:rPr lang="en-US" sz="900" b="1" dirty="0"/>
              <a:t>Humanitarian Grants</a:t>
            </a:r>
          </a:p>
          <a:p>
            <a:pPr>
              <a:buFont typeface="Arial" pitchFamily="34" charset="0"/>
              <a:buChar char="•"/>
            </a:pPr>
            <a:r>
              <a:rPr lang="en-US" sz="900" b="1" dirty="0"/>
              <a:t>GG Scholarships</a:t>
            </a:r>
          </a:p>
          <a:p>
            <a:pPr>
              <a:buFont typeface="Arial" pitchFamily="34" charset="0"/>
              <a:buChar char="•"/>
            </a:pPr>
            <a:r>
              <a:rPr lang="en-US" sz="900" b="1" dirty="0"/>
              <a:t>GG VTT</a:t>
            </a:r>
          </a:p>
          <a:p>
            <a:endParaRPr lang="en-US" sz="900" b="1" dirty="0"/>
          </a:p>
        </p:txBody>
      </p:sp>
      <p:sp>
        <p:nvSpPr>
          <p:cNvPr id="5190" name="Rectangle 161"/>
          <p:cNvSpPr>
            <a:spLocks noChangeArrowheads="1"/>
          </p:cNvSpPr>
          <p:nvPr/>
        </p:nvSpPr>
        <p:spPr bwMode="auto">
          <a:xfrm rot="5400000">
            <a:off x="3444876" y="3190875"/>
            <a:ext cx="425450" cy="447675"/>
          </a:xfrm>
          <a:prstGeom prst="rect">
            <a:avLst/>
          </a:prstGeom>
          <a:noFill/>
          <a:ln w="12700">
            <a:noFill/>
            <a:miter lim="800000"/>
            <a:headEnd/>
            <a:tailEnd/>
          </a:ln>
        </p:spPr>
        <p:txBody>
          <a:bodyPr lIns="77491" tIns="39476" rIns="77491" bIns="39476">
            <a:spAutoFit/>
          </a:bodyPr>
          <a:lstStyle/>
          <a:p>
            <a:pPr defTabSz="704850"/>
            <a:r>
              <a:rPr lang="en-US" sz="1200" b="1" dirty="0">
                <a:solidFill>
                  <a:schemeClr val="bg1"/>
                </a:solidFill>
              </a:rPr>
              <a:t>50%</a:t>
            </a:r>
          </a:p>
        </p:txBody>
      </p:sp>
      <p:grpSp>
        <p:nvGrpSpPr>
          <p:cNvPr id="6" name="Group 185"/>
          <p:cNvGrpSpPr>
            <a:grpSpLocks/>
          </p:cNvGrpSpPr>
          <p:nvPr/>
        </p:nvGrpSpPr>
        <p:grpSpPr bwMode="auto">
          <a:xfrm>
            <a:off x="1524000" y="1219200"/>
            <a:ext cx="2265362" cy="1057275"/>
            <a:chOff x="778" y="1185"/>
            <a:chExt cx="1170" cy="959"/>
          </a:xfrm>
        </p:grpSpPr>
        <p:sp>
          <p:nvSpPr>
            <p:cNvPr id="5209" name="Freeform 162"/>
            <p:cNvSpPr>
              <a:spLocks/>
            </p:cNvSpPr>
            <p:nvPr/>
          </p:nvSpPr>
          <p:spPr bwMode="auto">
            <a:xfrm>
              <a:off x="778" y="1185"/>
              <a:ext cx="1170" cy="959"/>
            </a:xfrm>
            <a:custGeom>
              <a:avLst/>
              <a:gdLst>
                <a:gd name="T0" fmla="*/ 226 w 1170"/>
                <a:gd name="T1" fmla="*/ 898 h 959"/>
                <a:gd name="T2" fmla="*/ 260 w 1170"/>
                <a:gd name="T3" fmla="*/ 870 h 959"/>
                <a:gd name="T4" fmla="*/ 276 w 1170"/>
                <a:gd name="T5" fmla="*/ 834 h 959"/>
                <a:gd name="T6" fmla="*/ 239 w 1170"/>
                <a:gd name="T7" fmla="*/ 797 h 959"/>
                <a:gd name="T8" fmla="*/ 198 w 1170"/>
                <a:gd name="T9" fmla="*/ 757 h 959"/>
                <a:gd name="T10" fmla="*/ 169 w 1170"/>
                <a:gd name="T11" fmla="*/ 713 h 959"/>
                <a:gd name="T12" fmla="*/ 148 w 1170"/>
                <a:gd name="T13" fmla="*/ 667 h 959"/>
                <a:gd name="T14" fmla="*/ 13 w 1170"/>
                <a:gd name="T15" fmla="*/ 643 h 959"/>
                <a:gd name="T16" fmla="*/ 13 w 1170"/>
                <a:gd name="T17" fmla="*/ 603 h 959"/>
                <a:gd name="T18" fmla="*/ 62 w 1170"/>
                <a:gd name="T19" fmla="*/ 560 h 959"/>
                <a:gd name="T20" fmla="*/ 123 w 1170"/>
                <a:gd name="T21" fmla="*/ 517 h 959"/>
                <a:gd name="T22" fmla="*/ 156 w 1170"/>
                <a:gd name="T23" fmla="*/ 451 h 959"/>
                <a:gd name="T24" fmla="*/ 203 w 1170"/>
                <a:gd name="T25" fmla="*/ 387 h 959"/>
                <a:gd name="T26" fmla="*/ 266 w 1170"/>
                <a:gd name="T27" fmla="*/ 329 h 959"/>
                <a:gd name="T28" fmla="*/ 330 w 1170"/>
                <a:gd name="T29" fmla="*/ 274 h 959"/>
                <a:gd name="T30" fmla="*/ 368 w 1170"/>
                <a:gd name="T31" fmla="*/ 224 h 959"/>
                <a:gd name="T32" fmla="*/ 374 w 1170"/>
                <a:gd name="T33" fmla="*/ 180 h 959"/>
                <a:gd name="T34" fmla="*/ 338 w 1170"/>
                <a:gd name="T35" fmla="*/ 137 h 959"/>
                <a:gd name="T36" fmla="*/ 362 w 1170"/>
                <a:gd name="T37" fmla="*/ 92 h 959"/>
                <a:gd name="T38" fmla="*/ 463 w 1170"/>
                <a:gd name="T39" fmla="*/ 74 h 959"/>
                <a:gd name="T40" fmla="*/ 460 w 1170"/>
                <a:gd name="T41" fmla="*/ 32 h 959"/>
                <a:gd name="T42" fmla="*/ 513 w 1170"/>
                <a:gd name="T43" fmla="*/ 17 h 959"/>
                <a:gd name="T44" fmla="*/ 575 w 1170"/>
                <a:gd name="T45" fmla="*/ 32 h 959"/>
                <a:gd name="T46" fmla="*/ 622 w 1170"/>
                <a:gd name="T47" fmla="*/ 39 h 959"/>
                <a:gd name="T48" fmla="*/ 669 w 1170"/>
                <a:gd name="T49" fmla="*/ 8 h 959"/>
                <a:gd name="T50" fmla="*/ 721 w 1170"/>
                <a:gd name="T51" fmla="*/ 13 h 959"/>
                <a:gd name="T52" fmla="*/ 783 w 1170"/>
                <a:gd name="T53" fmla="*/ 0 h 959"/>
                <a:gd name="T54" fmla="*/ 840 w 1170"/>
                <a:gd name="T55" fmla="*/ 0 h 959"/>
                <a:gd name="T56" fmla="*/ 916 w 1170"/>
                <a:gd name="T57" fmla="*/ 2 h 959"/>
                <a:gd name="T58" fmla="*/ 950 w 1170"/>
                <a:gd name="T59" fmla="*/ 30 h 959"/>
                <a:gd name="T60" fmla="*/ 977 w 1170"/>
                <a:gd name="T61" fmla="*/ 58 h 959"/>
                <a:gd name="T62" fmla="*/ 1023 w 1170"/>
                <a:gd name="T63" fmla="*/ 81 h 959"/>
                <a:gd name="T64" fmla="*/ 1047 w 1170"/>
                <a:gd name="T65" fmla="*/ 120 h 959"/>
                <a:gd name="T66" fmla="*/ 994 w 1170"/>
                <a:gd name="T67" fmla="*/ 186 h 959"/>
                <a:gd name="T68" fmla="*/ 1020 w 1170"/>
                <a:gd name="T69" fmla="*/ 286 h 959"/>
                <a:gd name="T70" fmla="*/ 1069 w 1170"/>
                <a:gd name="T71" fmla="*/ 369 h 959"/>
                <a:gd name="T72" fmla="*/ 1120 w 1170"/>
                <a:gd name="T73" fmla="*/ 444 h 959"/>
                <a:gd name="T74" fmla="*/ 1153 w 1170"/>
                <a:gd name="T75" fmla="*/ 526 h 959"/>
                <a:gd name="T76" fmla="*/ 1158 w 1170"/>
                <a:gd name="T77" fmla="*/ 572 h 959"/>
                <a:gd name="T78" fmla="*/ 1155 w 1170"/>
                <a:gd name="T79" fmla="*/ 622 h 959"/>
                <a:gd name="T80" fmla="*/ 1133 w 1170"/>
                <a:gd name="T81" fmla="*/ 682 h 959"/>
                <a:gd name="T82" fmla="*/ 1085 w 1170"/>
                <a:gd name="T83" fmla="*/ 748 h 959"/>
                <a:gd name="T84" fmla="*/ 1090 w 1170"/>
                <a:gd name="T85" fmla="*/ 790 h 959"/>
                <a:gd name="T86" fmla="*/ 1101 w 1170"/>
                <a:gd name="T87" fmla="*/ 827 h 959"/>
                <a:gd name="T88" fmla="*/ 1169 w 1170"/>
                <a:gd name="T89" fmla="*/ 889 h 959"/>
                <a:gd name="T90" fmla="*/ 1120 w 1170"/>
                <a:gd name="T91" fmla="*/ 915 h 959"/>
                <a:gd name="T92" fmla="*/ 1044 w 1170"/>
                <a:gd name="T93" fmla="*/ 913 h 959"/>
                <a:gd name="T94" fmla="*/ 996 w 1170"/>
                <a:gd name="T95" fmla="*/ 889 h 959"/>
                <a:gd name="T96" fmla="*/ 1010 w 1170"/>
                <a:gd name="T97" fmla="*/ 857 h 959"/>
                <a:gd name="T98" fmla="*/ 996 w 1170"/>
                <a:gd name="T99" fmla="*/ 838 h 959"/>
                <a:gd name="T100" fmla="*/ 942 w 1170"/>
                <a:gd name="T101" fmla="*/ 857 h 959"/>
                <a:gd name="T102" fmla="*/ 880 w 1170"/>
                <a:gd name="T103" fmla="*/ 870 h 959"/>
                <a:gd name="T104" fmla="*/ 826 w 1170"/>
                <a:gd name="T105" fmla="*/ 887 h 959"/>
                <a:gd name="T106" fmla="*/ 700 w 1170"/>
                <a:gd name="T107" fmla="*/ 896 h 959"/>
                <a:gd name="T108" fmla="*/ 575 w 1170"/>
                <a:gd name="T109" fmla="*/ 896 h 959"/>
                <a:gd name="T110" fmla="*/ 455 w 1170"/>
                <a:gd name="T111" fmla="*/ 883 h 959"/>
                <a:gd name="T112" fmla="*/ 330 w 1170"/>
                <a:gd name="T113" fmla="*/ 854 h 959"/>
                <a:gd name="T114" fmla="*/ 325 w 1170"/>
                <a:gd name="T115" fmla="*/ 891 h 959"/>
                <a:gd name="T116" fmla="*/ 344 w 1170"/>
                <a:gd name="T117" fmla="*/ 931 h 959"/>
                <a:gd name="T118" fmla="*/ 296 w 1170"/>
                <a:gd name="T119" fmla="*/ 958 h 959"/>
                <a:gd name="T120" fmla="*/ 234 w 1170"/>
                <a:gd name="T121" fmla="*/ 947 h 95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70"/>
                <a:gd name="T184" fmla="*/ 0 h 959"/>
                <a:gd name="T185" fmla="*/ 1170 w 1170"/>
                <a:gd name="T186" fmla="*/ 959 h 95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70" h="959">
                  <a:moveTo>
                    <a:pt x="198" y="934"/>
                  </a:moveTo>
                  <a:lnTo>
                    <a:pt x="198" y="931"/>
                  </a:lnTo>
                  <a:lnTo>
                    <a:pt x="198" y="927"/>
                  </a:lnTo>
                  <a:lnTo>
                    <a:pt x="198" y="925"/>
                  </a:lnTo>
                  <a:lnTo>
                    <a:pt x="198" y="923"/>
                  </a:lnTo>
                  <a:lnTo>
                    <a:pt x="198" y="917"/>
                  </a:lnTo>
                  <a:lnTo>
                    <a:pt x="201" y="913"/>
                  </a:lnTo>
                  <a:lnTo>
                    <a:pt x="201" y="911"/>
                  </a:lnTo>
                  <a:lnTo>
                    <a:pt x="203" y="909"/>
                  </a:lnTo>
                  <a:lnTo>
                    <a:pt x="206" y="907"/>
                  </a:lnTo>
                  <a:lnTo>
                    <a:pt x="209" y="904"/>
                  </a:lnTo>
                  <a:lnTo>
                    <a:pt x="211" y="902"/>
                  </a:lnTo>
                  <a:lnTo>
                    <a:pt x="215" y="900"/>
                  </a:lnTo>
                  <a:lnTo>
                    <a:pt x="218" y="900"/>
                  </a:lnTo>
                  <a:lnTo>
                    <a:pt x="223" y="898"/>
                  </a:lnTo>
                  <a:lnTo>
                    <a:pt x="226" y="898"/>
                  </a:lnTo>
                  <a:lnTo>
                    <a:pt x="231" y="896"/>
                  </a:lnTo>
                  <a:lnTo>
                    <a:pt x="234" y="896"/>
                  </a:lnTo>
                  <a:lnTo>
                    <a:pt x="236" y="896"/>
                  </a:lnTo>
                  <a:lnTo>
                    <a:pt x="239" y="896"/>
                  </a:lnTo>
                  <a:lnTo>
                    <a:pt x="242" y="896"/>
                  </a:lnTo>
                  <a:lnTo>
                    <a:pt x="242" y="891"/>
                  </a:lnTo>
                  <a:lnTo>
                    <a:pt x="244" y="889"/>
                  </a:lnTo>
                  <a:lnTo>
                    <a:pt x="247" y="887"/>
                  </a:lnTo>
                  <a:lnTo>
                    <a:pt x="247" y="885"/>
                  </a:lnTo>
                  <a:lnTo>
                    <a:pt x="250" y="883"/>
                  </a:lnTo>
                  <a:lnTo>
                    <a:pt x="250" y="880"/>
                  </a:lnTo>
                  <a:lnTo>
                    <a:pt x="252" y="878"/>
                  </a:lnTo>
                  <a:lnTo>
                    <a:pt x="255" y="876"/>
                  </a:lnTo>
                  <a:lnTo>
                    <a:pt x="255" y="874"/>
                  </a:lnTo>
                  <a:lnTo>
                    <a:pt x="258" y="872"/>
                  </a:lnTo>
                  <a:lnTo>
                    <a:pt x="260" y="870"/>
                  </a:lnTo>
                  <a:lnTo>
                    <a:pt x="260" y="867"/>
                  </a:lnTo>
                  <a:lnTo>
                    <a:pt x="263" y="865"/>
                  </a:lnTo>
                  <a:lnTo>
                    <a:pt x="263" y="863"/>
                  </a:lnTo>
                  <a:lnTo>
                    <a:pt x="266" y="861"/>
                  </a:lnTo>
                  <a:lnTo>
                    <a:pt x="268" y="859"/>
                  </a:lnTo>
                  <a:lnTo>
                    <a:pt x="268" y="857"/>
                  </a:lnTo>
                  <a:lnTo>
                    <a:pt x="271" y="854"/>
                  </a:lnTo>
                  <a:lnTo>
                    <a:pt x="271" y="852"/>
                  </a:lnTo>
                  <a:lnTo>
                    <a:pt x="271" y="849"/>
                  </a:lnTo>
                  <a:lnTo>
                    <a:pt x="274" y="847"/>
                  </a:lnTo>
                  <a:lnTo>
                    <a:pt x="274" y="845"/>
                  </a:lnTo>
                  <a:lnTo>
                    <a:pt x="274" y="842"/>
                  </a:lnTo>
                  <a:lnTo>
                    <a:pt x="276" y="840"/>
                  </a:lnTo>
                  <a:lnTo>
                    <a:pt x="276" y="838"/>
                  </a:lnTo>
                  <a:lnTo>
                    <a:pt x="276" y="836"/>
                  </a:lnTo>
                  <a:lnTo>
                    <a:pt x="276" y="834"/>
                  </a:lnTo>
                  <a:lnTo>
                    <a:pt x="276" y="832"/>
                  </a:lnTo>
                  <a:lnTo>
                    <a:pt x="276" y="827"/>
                  </a:lnTo>
                  <a:lnTo>
                    <a:pt x="274" y="825"/>
                  </a:lnTo>
                  <a:lnTo>
                    <a:pt x="274" y="823"/>
                  </a:lnTo>
                  <a:lnTo>
                    <a:pt x="274" y="821"/>
                  </a:lnTo>
                  <a:lnTo>
                    <a:pt x="271" y="819"/>
                  </a:lnTo>
                  <a:lnTo>
                    <a:pt x="266" y="816"/>
                  </a:lnTo>
                  <a:lnTo>
                    <a:pt x="263" y="814"/>
                  </a:lnTo>
                  <a:lnTo>
                    <a:pt x="260" y="812"/>
                  </a:lnTo>
                  <a:lnTo>
                    <a:pt x="258" y="810"/>
                  </a:lnTo>
                  <a:lnTo>
                    <a:pt x="255" y="808"/>
                  </a:lnTo>
                  <a:lnTo>
                    <a:pt x="250" y="806"/>
                  </a:lnTo>
                  <a:lnTo>
                    <a:pt x="247" y="803"/>
                  </a:lnTo>
                  <a:lnTo>
                    <a:pt x="244" y="801"/>
                  </a:lnTo>
                  <a:lnTo>
                    <a:pt x="242" y="799"/>
                  </a:lnTo>
                  <a:lnTo>
                    <a:pt x="239" y="797"/>
                  </a:lnTo>
                  <a:lnTo>
                    <a:pt x="236" y="795"/>
                  </a:lnTo>
                  <a:lnTo>
                    <a:pt x="234" y="793"/>
                  </a:lnTo>
                  <a:lnTo>
                    <a:pt x="231" y="790"/>
                  </a:lnTo>
                  <a:lnTo>
                    <a:pt x="229" y="788"/>
                  </a:lnTo>
                  <a:lnTo>
                    <a:pt x="226" y="786"/>
                  </a:lnTo>
                  <a:lnTo>
                    <a:pt x="223" y="784"/>
                  </a:lnTo>
                  <a:lnTo>
                    <a:pt x="221" y="782"/>
                  </a:lnTo>
                  <a:lnTo>
                    <a:pt x="218" y="778"/>
                  </a:lnTo>
                  <a:lnTo>
                    <a:pt x="215" y="776"/>
                  </a:lnTo>
                  <a:lnTo>
                    <a:pt x="211" y="772"/>
                  </a:lnTo>
                  <a:lnTo>
                    <a:pt x="211" y="770"/>
                  </a:lnTo>
                  <a:lnTo>
                    <a:pt x="209" y="768"/>
                  </a:lnTo>
                  <a:lnTo>
                    <a:pt x="206" y="765"/>
                  </a:lnTo>
                  <a:lnTo>
                    <a:pt x="203" y="763"/>
                  </a:lnTo>
                  <a:lnTo>
                    <a:pt x="201" y="761"/>
                  </a:lnTo>
                  <a:lnTo>
                    <a:pt x="198" y="757"/>
                  </a:lnTo>
                  <a:lnTo>
                    <a:pt x="198" y="755"/>
                  </a:lnTo>
                  <a:lnTo>
                    <a:pt x="195" y="752"/>
                  </a:lnTo>
                  <a:lnTo>
                    <a:pt x="193" y="750"/>
                  </a:lnTo>
                  <a:lnTo>
                    <a:pt x="193" y="748"/>
                  </a:lnTo>
                  <a:lnTo>
                    <a:pt x="190" y="744"/>
                  </a:lnTo>
                  <a:lnTo>
                    <a:pt x="187" y="742"/>
                  </a:lnTo>
                  <a:lnTo>
                    <a:pt x="185" y="739"/>
                  </a:lnTo>
                  <a:lnTo>
                    <a:pt x="185" y="735"/>
                  </a:lnTo>
                  <a:lnTo>
                    <a:pt x="182" y="733"/>
                  </a:lnTo>
                  <a:lnTo>
                    <a:pt x="180" y="731"/>
                  </a:lnTo>
                  <a:lnTo>
                    <a:pt x="180" y="729"/>
                  </a:lnTo>
                  <a:lnTo>
                    <a:pt x="177" y="724"/>
                  </a:lnTo>
                  <a:lnTo>
                    <a:pt x="174" y="722"/>
                  </a:lnTo>
                  <a:lnTo>
                    <a:pt x="174" y="720"/>
                  </a:lnTo>
                  <a:lnTo>
                    <a:pt x="172" y="716"/>
                  </a:lnTo>
                  <a:lnTo>
                    <a:pt x="169" y="713"/>
                  </a:lnTo>
                  <a:lnTo>
                    <a:pt x="169" y="711"/>
                  </a:lnTo>
                  <a:lnTo>
                    <a:pt x="166" y="709"/>
                  </a:lnTo>
                  <a:lnTo>
                    <a:pt x="166" y="704"/>
                  </a:lnTo>
                  <a:lnTo>
                    <a:pt x="164" y="701"/>
                  </a:lnTo>
                  <a:lnTo>
                    <a:pt x="164" y="699"/>
                  </a:lnTo>
                  <a:lnTo>
                    <a:pt x="161" y="695"/>
                  </a:lnTo>
                  <a:lnTo>
                    <a:pt x="158" y="693"/>
                  </a:lnTo>
                  <a:lnTo>
                    <a:pt x="158" y="691"/>
                  </a:lnTo>
                  <a:lnTo>
                    <a:pt x="156" y="686"/>
                  </a:lnTo>
                  <a:lnTo>
                    <a:pt x="156" y="684"/>
                  </a:lnTo>
                  <a:lnTo>
                    <a:pt x="153" y="682"/>
                  </a:lnTo>
                  <a:lnTo>
                    <a:pt x="153" y="678"/>
                  </a:lnTo>
                  <a:lnTo>
                    <a:pt x="150" y="675"/>
                  </a:lnTo>
                  <a:lnTo>
                    <a:pt x="150" y="673"/>
                  </a:lnTo>
                  <a:lnTo>
                    <a:pt x="148" y="671"/>
                  </a:lnTo>
                  <a:lnTo>
                    <a:pt x="148" y="667"/>
                  </a:lnTo>
                  <a:lnTo>
                    <a:pt x="145" y="665"/>
                  </a:lnTo>
                  <a:lnTo>
                    <a:pt x="145" y="662"/>
                  </a:lnTo>
                  <a:lnTo>
                    <a:pt x="142" y="660"/>
                  </a:lnTo>
                  <a:lnTo>
                    <a:pt x="142" y="656"/>
                  </a:lnTo>
                  <a:lnTo>
                    <a:pt x="140" y="654"/>
                  </a:lnTo>
                  <a:lnTo>
                    <a:pt x="136" y="656"/>
                  </a:lnTo>
                  <a:lnTo>
                    <a:pt x="112" y="656"/>
                  </a:lnTo>
                  <a:lnTo>
                    <a:pt x="72" y="654"/>
                  </a:lnTo>
                  <a:lnTo>
                    <a:pt x="37" y="652"/>
                  </a:lnTo>
                  <a:lnTo>
                    <a:pt x="31" y="652"/>
                  </a:lnTo>
                  <a:lnTo>
                    <a:pt x="29" y="649"/>
                  </a:lnTo>
                  <a:lnTo>
                    <a:pt x="23" y="649"/>
                  </a:lnTo>
                  <a:lnTo>
                    <a:pt x="21" y="647"/>
                  </a:lnTo>
                  <a:lnTo>
                    <a:pt x="15" y="645"/>
                  </a:lnTo>
                  <a:lnTo>
                    <a:pt x="13" y="645"/>
                  </a:lnTo>
                  <a:lnTo>
                    <a:pt x="13" y="643"/>
                  </a:lnTo>
                  <a:lnTo>
                    <a:pt x="10" y="641"/>
                  </a:lnTo>
                  <a:lnTo>
                    <a:pt x="5" y="639"/>
                  </a:lnTo>
                  <a:lnTo>
                    <a:pt x="2" y="633"/>
                  </a:lnTo>
                  <a:lnTo>
                    <a:pt x="2" y="629"/>
                  </a:lnTo>
                  <a:lnTo>
                    <a:pt x="0" y="627"/>
                  </a:lnTo>
                  <a:lnTo>
                    <a:pt x="0" y="624"/>
                  </a:lnTo>
                  <a:lnTo>
                    <a:pt x="0" y="622"/>
                  </a:lnTo>
                  <a:lnTo>
                    <a:pt x="0" y="620"/>
                  </a:lnTo>
                  <a:lnTo>
                    <a:pt x="2" y="618"/>
                  </a:lnTo>
                  <a:lnTo>
                    <a:pt x="2" y="616"/>
                  </a:lnTo>
                  <a:lnTo>
                    <a:pt x="2" y="614"/>
                  </a:lnTo>
                  <a:lnTo>
                    <a:pt x="5" y="611"/>
                  </a:lnTo>
                  <a:lnTo>
                    <a:pt x="7" y="609"/>
                  </a:lnTo>
                  <a:lnTo>
                    <a:pt x="7" y="607"/>
                  </a:lnTo>
                  <a:lnTo>
                    <a:pt x="10" y="605"/>
                  </a:lnTo>
                  <a:lnTo>
                    <a:pt x="13" y="603"/>
                  </a:lnTo>
                  <a:lnTo>
                    <a:pt x="13" y="601"/>
                  </a:lnTo>
                  <a:lnTo>
                    <a:pt x="15" y="596"/>
                  </a:lnTo>
                  <a:lnTo>
                    <a:pt x="18" y="594"/>
                  </a:lnTo>
                  <a:lnTo>
                    <a:pt x="21" y="592"/>
                  </a:lnTo>
                  <a:lnTo>
                    <a:pt x="23" y="590"/>
                  </a:lnTo>
                  <a:lnTo>
                    <a:pt x="26" y="588"/>
                  </a:lnTo>
                  <a:lnTo>
                    <a:pt x="29" y="585"/>
                  </a:lnTo>
                  <a:lnTo>
                    <a:pt x="31" y="581"/>
                  </a:lnTo>
                  <a:lnTo>
                    <a:pt x="37" y="579"/>
                  </a:lnTo>
                  <a:lnTo>
                    <a:pt x="39" y="577"/>
                  </a:lnTo>
                  <a:lnTo>
                    <a:pt x="42" y="575"/>
                  </a:lnTo>
                  <a:lnTo>
                    <a:pt x="45" y="572"/>
                  </a:lnTo>
                  <a:lnTo>
                    <a:pt x="50" y="570"/>
                  </a:lnTo>
                  <a:lnTo>
                    <a:pt x="52" y="565"/>
                  </a:lnTo>
                  <a:lnTo>
                    <a:pt x="55" y="563"/>
                  </a:lnTo>
                  <a:lnTo>
                    <a:pt x="62" y="560"/>
                  </a:lnTo>
                  <a:lnTo>
                    <a:pt x="64" y="558"/>
                  </a:lnTo>
                  <a:lnTo>
                    <a:pt x="70" y="554"/>
                  </a:lnTo>
                  <a:lnTo>
                    <a:pt x="72" y="552"/>
                  </a:lnTo>
                  <a:lnTo>
                    <a:pt x="78" y="550"/>
                  </a:lnTo>
                  <a:lnTo>
                    <a:pt x="80" y="547"/>
                  </a:lnTo>
                  <a:lnTo>
                    <a:pt x="83" y="543"/>
                  </a:lnTo>
                  <a:lnTo>
                    <a:pt x="88" y="541"/>
                  </a:lnTo>
                  <a:lnTo>
                    <a:pt x="91" y="539"/>
                  </a:lnTo>
                  <a:lnTo>
                    <a:pt x="96" y="537"/>
                  </a:lnTo>
                  <a:lnTo>
                    <a:pt x="99" y="532"/>
                  </a:lnTo>
                  <a:lnTo>
                    <a:pt x="104" y="530"/>
                  </a:lnTo>
                  <a:lnTo>
                    <a:pt x="107" y="528"/>
                  </a:lnTo>
                  <a:lnTo>
                    <a:pt x="112" y="526"/>
                  </a:lnTo>
                  <a:lnTo>
                    <a:pt x="115" y="524"/>
                  </a:lnTo>
                  <a:lnTo>
                    <a:pt x="117" y="519"/>
                  </a:lnTo>
                  <a:lnTo>
                    <a:pt x="123" y="517"/>
                  </a:lnTo>
                  <a:lnTo>
                    <a:pt x="125" y="515"/>
                  </a:lnTo>
                  <a:lnTo>
                    <a:pt x="128" y="513"/>
                  </a:lnTo>
                  <a:lnTo>
                    <a:pt x="133" y="511"/>
                  </a:lnTo>
                  <a:lnTo>
                    <a:pt x="136" y="508"/>
                  </a:lnTo>
                  <a:lnTo>
                    <a:pt x="140" y="506"/>
                  </a:lnTo>
                  <a:lnTo>
                    <a:pt x="142" y="500"/>
                  </a:lnTo>
                  <a:lnTo>
                    <a:pt x="142" y="494"/>
                  </a:lnTo>
                  <a:lnTo>
                    <a:pt x="142" y="490"/>
                  </a:lnTo>
                  <a:lnTo>
                    <a:pt x="145" y="483"/>
                  </a:lnTo>
                  <a:lnTo>
                    <a:pt x="145" y="479"/>
                  </a:lnTo>
                  <a:lnTo>
                    <a:pt x="148" y="475"/>
                  </a:lnTo>
                  <a:lnTo>
                    <a:pt x="148" y="470"/>
                  </a:lnTo>
                  <a:lnTo>
                    <a:pt x="150" y="466"/>
                  </a:lnTo>
                  <a:lnTo>
                    <a:pt x="153" y="460"/>
                  </a:lnTo>
                  <a:lnTo>
                    <a:pt x="153" y="455"/>
                  </a:lnTo>
                  <a:lnTo>
                    <a:pt x="156" y="451"/>
                  </a:lnTo>
                  <a:lnTo>
                    <a:pt x="158" y="449"/>
                  </a:lnTo>
                  <a:lnTo>
                    <a:pt x="161" y="444"/>
                  </a:lnTo>
                  <a:lnTo>
                    <a:pt x="164" y="440"/>
                  </a:lnTo>
                  <a:lnTo>
                    <a:pt x="166" y="436"/>
                  </a:lnTo>
                  <a:lnTo>
                    <a:pt x="169" y="431"/>
                  </a:lnTo>
                  <a:lnTo>
                    <a:pt x="172" y="427"/>
                  </a:lnTo>
                  <a:lnTo>
                    <a:pt x="174" y="422"/>
                  </a:lnTo>
                  <a:lnTo>
                    <a:pt x="177" y="417"/>
                  </a:lnTo>
                  <a:lnTo>
                    <a:pt x="180" y="413"/>
                  </a:lnTo>
                  <a:lnTo>
                    <a:pt x="182" y="411"/>
                  </a:lnTo>
                  <a:lnTo>
                    <a:pt x="187" y="406"/>
                  </a:lnTo>
                  <a:lnTo>
                    <a:pt x="190" y="402"/>
                  </a:lnTo>
                  <a:lnTo>
                    <a:pt x="193" y="400"/>
                  </a:lnTo>
                  <a:lnTo>
                    <a:pt x="195" y="396"/>
                  </a:lnTo>
                  <a:lnTo>
                    <a:pt x="201" y="391"/>
                  </a:lnTo>
                  <a:lnTo>
                    <a:pt x="203" y="387"/>
                  </a:lnTo>
                  <a:lnTo>
                    <a:pt x="206" y="385"/>
                  </a:lnTo>
                  <a:lnTo>
                    <a:pt x="211" y="380"/>
                  </a:lnTo>
                  <a:lnTo>
                    <a:pt x="215" y="376"/>
                  </a:lnTo>
                  <a:lnTo>
                    <a:pt x="221" y="374"/>
                  </a:lnTo>
                  <a:lnTo>
                    <a:pt x="223" y="369"/>
                  </a:lnTo>
                  <a:lnTo>
                    <a:pt x="226" y="365"/>
                  </a:lnTo>
                  <a:lnTo>
                    <a:pt x="231" y="363"/>
                  </a:lnTo>
                  <a:lnTo>
                    <a:pt x="234" y="359"/>
                  </a:lnTo>
                  <a:lnTo>
                    <a:pt x="239" y="356"/>
                  </a:lnTo>
                  <a:lnTo>
                    <a:pt x="242" y="351"/>
                  </a:lnTo>
                  <a:lnTo>
                    <a:pt x="247" y="347"/>
                  </a:lnTo>
                  <a:lnTo>
                    <a:pt x="250" y="345"/>
                  </a:lnTo>
                  <a:lnTo>
                    <a:pt x="255" y="340"/>
                  </a:lnTo>
                  <a:lnTo>
                    <a:pt x="258" y="338"/>
                  </a:lnTo>
                  <a:lnTo>
                    <a:pt x="263" y="334"/>
                  </a:lnTo>
                  <a:lnTo>
                    <a:pt x="266" y="329"/>
                  </a:lnTo>
                  <a:lnTo>
                    <a:pt x="271" y="327"/>
                  </a:lnTo>
                  <a:lnTo>
                    <a:pt x="274" y="323"/>
                  </a:lnTo>
                  <a:lnTo>
                    <a:pt x="279" y="321"/>
                  </a:lnTo>
                  <a:lnTo>
                    <a:pt x="281" y="316"/>
                  </a:lnTo>
                  <a:lnTo>
                    <a:pt x="287" y="314"/>
                  </a:lnTo>
                  <a:lnTo>
                    <a:pt x="289" y="310"/>
                  </a:lnTo>
                  <a:lnTo>
                    <a:pt x="296" y="308"/>
                  </a:lnTo>
                  <a:lnTo>
                    <a:pt x="299" y="303"/>
                  </a:lnTo>
                  <a:lnTo>
                    <a:pt x="304" y="299"/>
                  </a:lnTo>
                  <a:lnTo>
                    <a:pt x="307" y="297"/>
                  </a:lnTo>
                  <a:lnTo>
                    <a:pt x="312" y="292"/>
                  </a:lnTo>
                  <a:lnTo>
                    <a:pt x="315" y="288"/>
                  </a:lnTo>
                  <a:lnTo>
                    <a:pt x="320" y="286"/>
                  </a:lnTo>
                  <a:lnTo>
                    <a:pt x="323" y="280"/>
                  </a:lnTo>
                  <a:lnTo>
                    <a:pt x="328" y="278"/>
                  </a:lnTo>
                  <a:lnTo>
                    <a:pt x="330" y="274"/>
                  </a:lnTo>
                  <a:lnTo>
                    <a:pt x="336" y="270"/>
                  </a:lnTo>
                  <a:lnTo>
                    <a:pt x="338" y="267"/>
                  </a:lnTo>
                  <a:lnTo>
                    <a:pt x="341" y="263"/>
                  </a:lnTo>
                  <a:lnTo>
                    <a:pt x="346" y="259"/>
                  </a:lnTo>
                  <a:lnTo>
                    <a:pt x="349" y="257"/>
                  </a:lnTo>
                  <a:lnTo>
                    <a:pt x="352" y="252"/>
                  </a:lnTo>
                  <a:lnTo>
                    <a:pt x="354" y="248"/>
                  </a:lnTo>
                  <a:lnTo>
                    <a:pt x="354" y="246"/>
                  </a:lnTo>
                  <a:lnTo>
                    <a:pt x="357" y="241"/>
                  </a:lnTo>
                  <a:lnTo>
                    <a:pt x="360" y="239"/>
                  </a:lnTo>
                  <a:lnTo>
                    <a:pt x="360" y="237"/>
                  </a:lnTo>
                  <a:lnTo>
                    <a:pt x="360" y="235"/>
                  </a:lnTo>
                  <a:lnTo>
                    <a:pt x="362" y="235"/>
                  </a:lnTo>
                  <a:lnTo>
                    <a:pt x="365" y="231"/>
                  </a:lnTo>
                  <a:lnTo>
                    <a:pt x="368" y="226"/>
                  </a:lnTo>
                  <a:lnTo>
                    <a:pt x="368" y="224"/>
                  </a:lnTo>
                  <a:lnTo>
                    <a:pt x="372" y="222"/>
                  </a:lnTo>
                  <a:lnTo>
                    <a:pt x="372" y="220"/>
                  </a:lnTo>
                  <a:lnTo>
                    <a:pt x="374" y="218"/>
                  </a:lnTo>
                  <a:lnTo>
                    <a:pt x="374" y="215"/>
                  </a:lnTo>
                  <a:lnTo>
                    <a:pt x="374" y="213"/>
                  </a:lnTo>
                  <a:lnTo>
                    <a:pt x="377" y="211"/>
                  </a:lnTo>
                  <a:lnTo>
                    <a:pt x="379" y="206"/>
                  </a:lnTo>
                  <a:lnTo>
                    <a:pt x="382" y="203"/>
                  </a:lnTo>
                  <a:lnTo>
                    <a:pt x="382" y="199"/>
                  </a:lnTo>
                  <a:lnTo>
                    <a:pt x="385" y="195"/>
                  </a:lnTo>
                  <a:lnTo>
                    <a:pt x="382" y="193"/>
                  </a:lnTo>
                  <a:lnTo>
                    <a:pt x="382" y="190"/>
                  </a:lnTo>
                  <a:lnTo>
                    <a:pt x="379" y="188"/>
                  </a:lnTo>
                  <a:lnTo>
                    <a:pt x="377" y="186"/>
                  </a:lnTo>
                  <a:lnTo>
                    <a:pt x="374" y="184"/>
                  </a:lnTo>
                  <a:lnTo>
                    <a:pt x="374" y="180"/>
                  </a:lnTo>
                  <a:lnTo>
                    <a:pt x="372" y="177"/>
                  </a:lnTo>
                  <a:lnTo>
                    <a:pt x="368" y="175"/>
                  </a:lnTo>
                  <a:lnTo>
                    <a:pt x="368" y="173"/>
                  </a:lnTo>
                  <a:lnTo>
                    <a:pt x="365" y="171"/>
                  </a:lnTo>
                  <a:lnTo>
                    <a:pt x="365" y="167"/>
                  </a:lnTo>
                  <a:lnTo>
                    <a:pt x="362" y="164"/>
                  </a:lnTo>
                  <a:lnTo>
                    <a:pt x="360" y="162"/>
                  </a:lnTo>
                  <a:lnTo>
                    <a:pt x="357" y="160"/>
                  </a:lnTo>
                  <a:lnTo>
                    <a:pt x="354" y="156"/>
                  </a:lnTo>
                  <a:lnTo>
                    <a:pt x="349" y="154"/>
                  </a:lnTo>
                  <a:lnTo>
                    <a:pt x="346" y="151"/>
                  </a:lnTo>
                  <a:lnTo>
                    <a:pt x="344" y="149"/>
                  </a:lnTo>
                  <a:lnTo>
                    <a:pt x="341" y="147"/>
                  </a:lnTo>
                  <a:lnTo>
                    <a:pt x="338" y="145"/>
                  </a:lnTo>
                  <a:lnTo>
                    <a:pt x="338" y="141"/>
                  </a:lnTo>
                  <a:lnTo>
                    <a:pt x="338" y="137"/>
                  </a:lnTo>
                  <a:lnTo>
                    <a:pt x="338" y="133"/>
                  </a:lnTo>
                  <a:lnTo>
                    <a:pt x="338" y="131"/>
                  </a:lnTo>
                  <a:lnTo>
                    <a:pt x="338" y="126"/>
                  </a:lnTo>
                  <a:lnTo>
                    <a:pt x="341" y="124"/>
                  </a:lnTo>
                  <a:lnTo>
                    <a:pt x="341" y="122"/>
                  </a:lnTo>
                  <a:lnTo>
                    <a:pt x="341" y="118"/>
                  </a:lnTo>
                  <a:lnTo>
                    <a:pt x="344" y="116"/>
                  </a:lnTo>
                  <a:lnTo>
                    <a:pt x="344" y="113"/>
                  </a:lnTo>
                  <a:lnTo>
                    <a:pt x="344" y="111"/>
                  </a:lnTo>
                  <a:lnTo>
                    <a:pt x="346" y="109"/>
                  </a:lnTo>
                  <a:lnTo>
                    <a:pt x="346" y="107"/>
                  </a:lnTo>
                  <a:lnTo>
                    <a:pt x="349" y="105"/>
                  </a:lnTo>
                  <a:lnTo>
                    <a:pt x="352" y="103"/>
                  </a:lnTo>
                  <a:lnTo>
                    <a:pt x="357" y="98"/>
                  </a:lnTo>
                  <a:lnTo>
                    <a:pt x="360" y="94"/>
                  </a:lnTo>
                  <a:lnTo>
                    <a:pt x="362" y="92"/>
                  </a:lnTo>
                  <a:lnTo>
                    <a:pt x="365" y="92"/>
                  </a:lnTo>
                  <a:lnTo>
                    <a:pt x="372" y="90"/>
                  </a:lnTo>
                  <a:lnTo>
                    <a:pt x="374" y="90"/>
                  </a:lnTo>
                  <a:lnTo>
                    <a:pt x="377" y="87"/>
                  </a:lnTo>
                  <a:lnTo>
                    <a:pt x="379" y="87"/>
                  </a:lnTo>
                  <a:lnTo>
                    <a:pt x="385" y="85"/>
                  </a:lnTo>
                  <a:lnTo>
                    <a:pt x="387" y="85"/>
                  </a:lnTo>
                  <a:lnTo>
                    <a:pt x="393" y="83"/>
                  </a:lnTo>
                  <a:lnTo>
                    <a:pt x="395" y="83"/>
                  </a:lnTo>
                  <a:lnTo>
                    <a:pt x="398" y="81"/>
                  </a:lnTo>
                  <a:lnTo>
                    <a:pt x="401" y="81"/>
                  </a:lnTo>
                  <a:lnTo>
                    <a:pt x="403" y="81"/>
                  </a:lnTo>
                  <a:lnTo>
                    <a:pt x="406" y="81"/>
                  </a:lnTo>
                  <a:lnTo>
                    <a:pt x="422" y="77"/>
                  </a:lnTo>
                  <a:lnTo>
                    <a:pt x="458" y="77"/>
                  </a:lnTo>
                  <a:lnTo>
                    <a:pt x="463" y="74"/>
                  </a:lnTo>
                  <a:lnTo>
                    <a:pt x="463" y="72"/>
                  </a:lnTo>
                  <a:lnTo>
                    <a:pt x="460" y="70"/>
                  </a:lnTo>
                  <a:lnTo>
                    <a:pt x="460" y="67"/>
                  </a:lnTo>
                  <a:lnTo>
                    <a:pt x="460" y="65"/>
                  </a:lnTo>
                  <a:lnTo>
                    <a:pt x="458" y="62"/>
                  </a:lnTo>
                  <a:lnTo>
                    <a:pt x="458" y="60"/>
                  </a:lnTo>
                  <a:lnTo>
                    <a:pt x="458" y="58"/>
                  </a:lnTo>
                  <a:lnTo>
                    <a:pt x="458" y="56"/>
                  </a:lnTo>
                  <a:lnTo>
                    <a:pt x="458" y="54"/>
                  </a:lnTo>
                  <a:lnTo>
                    <a:pt x="458" y="49"/>
                  </a:lnTo>
                  <a:lnTo>
                    <a:pt x="458" y="47"/>
                  </a:lnTo>
                  <a:lnTo>
                    <a:pt x="458" y="45"/>
                  </a:lnTo>
                  <a:lnTo>
                    <a:pt x="458" y="41"/>
                  </a:lnTo>
                  <a:lnTo>
                    <a:pt x="458" y="39"/>
                  </a:lnTo>
                  <a:lnTo>
                    <a:pt x="460" y="36"/>
                  </a:lnTo>
                  <a:lnTo>
                    <a:pt x="460" y="32"/>
                  </a:lnTo>
                  <a:lnTo>
                    <a:pt x="463" y="30"/>
                  </a:lnTo>
                  <a:lnTo>
                    <a:pt x="466" y="26"/>
                  </a:lnTo>
                  <a:lnTo>
                    <a:pt x="466" y="23"/>
                  </a:lnTo>
                  <a:lnTo>
                    <a:pt x="468" y="23"/>
                  </a:lnTo>
                  <a:lnTo>
                    <a:pt x="468" y="21"/>
                  </a:lnTo>
                  <a:lnTo>
                    <a:pt x="471" y="19"/>
                  </a:lnTo>
                  <a:lnTo>
                    <a:pt x="473" y="19"/>
                  </a:lnTo>
                  <a:lnTo>
                    <a:pt x="479" y="19"/>
                  </a:lnTo>
                  <a:lnTo>
                    <a:pt x="484" y="19"/>
                  </a:lnTo>
                  <a:lnTo>
                    <a:pt x="487" y="19"/>
                  </a:lnTo>
                  <a:lnTo>
                    <a:pt x="492" y="17"/>
                  </a:lnTo>
                  <a:lnTo>
                    <a:pt x="497" y="17"/>
                  </a:lnTo>
                  <a:lnTo>
                    <a:pt x="500" y="17"/>
                  </a:lnTo>
                  <a:lnTo>
                    <a:pt x="505" y="17"/>
                  </a:lnTo>
                  <a:lnTo>
                    <a:pt x="511" y="17"/>
                  </a:lnTo>
                  <a:lnTo>
                    <a:pt x="513" y="17"/>
                  </a:lnTo>
                  <a:lnTo>
                    <a:pt x="518" y="17"/>
                  </a:lnTo>
                  <a:lnTo>
                    <a:pt x="521" y="17"/>
                  </a:lnTo>
                  <a:lnTo>
                    <a:pt x="528" y="17"/>
                  </a:lnTo>
                  <a:lnTo>
                    <a:pt x="530" y="17"/>
                  </a:lnTo>
                  <a:lnTo>
                    <a:pt x="536" y="19"/>
                  </a:lnTo>
                  <a:lnTo>
                    <a:pt x="541" y="19"/>
                  </a:lnTo>
                  <a:lnTo>
                    <a:pt x="544" y="19"/>
                  </a:lnTo>
                  <a:lnTo>
                    <a:pt x="546" y="19"/>
                  </a:lnTo>
                  <a:lnTo>
                    <a:pt x="552" y="21"/>
                  </a:lnTo>
                  <a:lnTo>
                    <a:pt x="554" y="21"/>
                  </a:lnTo>
                  <a:lnTo>
                    <a:pt x="557" y="21"/>
                  </a:lnTo>
                  <a:lnTo>
                    <a:pt x="562" y="23"/>
                  </a:lnTo>
                  <a:lnTo>
                    <a:pt x="565" y="26"/>
                  </a:lnTo>
                  <a:lnTo>
                    <a:pt x="567" y="28"/>
                  </a:lnTo>
                  <a:lnTo>
                    <a:pt x="570" y="30"/>
                  </a:lnTo>
                  <a:lnTo>
                    <a:pt x="575" y="32"/>
                  </a:lnTo>
                  <a:lnTo>
                    <a:pt x="578" y="32"/>
                  </a:lnTo>
                  <a:lnTo>
                    <a:pt x="581" y="36"/>
                  </a:lnTo>
                  <a:lnTo>
                    <a:pt x="583" y="39"/>
                  </a:lnTo>
                  <a:lnTo>
                    <a:pt x="586" y="43"/>
                  </a:lnTo>
                  <a:lnTo>
                    <a:pt x="589" y="45"/>
                  </a:lnTo>
                  <a:lnTo>
                    <a:pt x="589" y="47"/>
                  </a:lnTo>
                  <a:lnTo>
                    <a:pt x="591" y="49"/>
                  </a:lnTo>
                  <a:lnTo>
                    <a:pt x="594" y="49"/>
                  </a:lnTo>
                  <a:lnTo>
                    <a:pt x="597" y="49"/>
                  </a:lnTo>
                  <a:lnTo>
                    <a:pt x="599" y="49"/>
                  </a:lnTo>
                  <a:lnTo>
                    <a:pt x="603" y="47"/>
                  </a:lnTo>
                  <a:lnTo>
                    <a:pt x="606" y="47"/>
                  </a:lnTo>
                  <a:lnTo>
                    <a:pt x="611" y="45"/>
                  </a:lnTo>
                  <a:lnTo>
                    <a:pt x="616" y="43"/>
                  </a:lnTo>
                  <a:lnTo>
                    <a:pt x="619" y="41"/>
                  </a:lnTo>
                  <a:lnTo>
                    <a:pt x="622" y="39"/>
                  </a:lnTo>
                  <a:lnTo>
                    <a:pt x="624" y="34"/>
                  </a:lnTo>
                  <a:lnTo>
                    <a:pt x="627" y="32"/>
                  </a:lnTo>
                  <a:lnTo>
                    <a:pt x="630" y="30"/>
                  </a:lnTo>
                  <a:lnTo>
                    <a:pt x="632" y="28"/>
                  </a:lnTo>
                  <a:lnTo>
                    <a:pt x="635" y="26"/>
                  </a:lnTo>
                  <a:lnTo>
                    <a:pt x="640" y="23"/>
                  </a:lnTo>
                  <a:lnTo>
                    <a:pt x="643" y="19"/>
                  </a:lnTo>
                  <a:lnTo>
                    <a:pt x="646" y="17"/>
                  </a:lnTo>
                  <a:lnTo>
                    <a:pt x="651" y="15"/>
                  </a:lnTo>
                  <a:lnTo>
                    <a:pt x="654" y="13"/>
                  </a:lnTo>
                  <a:lnTo>
                    <a:pt x="656" y="13"/>
                  </a:lnTo>
                  <a:lnTo>
                    <a:pt x="659" y="10"/>
                  </a:lnTo>
                  <a:lnTo>
                    <a:pt x="661" y="10"/>
                  </a:lnTo>
                  <a:lnTo>
                    <a:pt x="664" y="10"/>
                  </a:lnTo>
                  <a:lnTo>
                    <a:pt x="667" y="8"/>
                  </a:lnTo>
                  <a:lnTo>
                    <a:pt x="669" y="8"/>
                  </a:lnTo>
                  <a:lnTo>
                    <a:pt x="672" y="8"/>
                  </a:lnTo>
                  <a:lnTo>
                    <a:pt x="675" y="8"/>
                  </a:lnTo>
                  <a:lnTo>
                    <a:pt x="677" y="6"/>
                  </a:lnTo>
                  <a:lnTo>
                    <a:pt x="681" y="6"/>
                  </a:lnTo>
                  <a:lnTo>
                    <a:pt x="684" y="6"/>
                  </a:lnTo>
                  <a:lnTo>
                    <a:pt x="687" y="6"/>
                  </a:lnTo>
                  <a:lnTo>
                    <a:pt x="689" y="6"/>
                  </a:lnTo>
                  <a:lnTo>
                    <a:pt x="692" y="6"/>
                  </a:lnTo>
                  <a:lnTo>
                    <a:pt x="695" y="6"/>
                  </a:lnTo>
                  <a:lnTo>
                    <a:pt x="700" y="6"/>
                  </a:lnTo>
                  <a:lnTo>
                    <a:pt x="702" y="8"/>
                  </a:lnTo>
                  <a:lnTo>
                    <a:pt x="705" y="8"/>
                  </a:lnTo>
                  <a:lnTo>
                    <a:pt x="710" y="8"/>
                  </a:lnTo>
                  <a:lnTo>
                    <a:pt x="713" y="10"/>
                  </a:lnTo>
                  <a:lnTo>
                    <a:pt x="718" y="10"/>
                  </a:lnTo>
                  <a:lnTo>
                    <a:pt x="721" y="13"/>
                  </a:lnTo>
                  <a:lnTo>
                    <a:pt x="726" y="13"/>
                  </a:lnTo>
                  <a:lnTo>
                    <a:pt x="729" y="15"/>
                  </a:lnTo>
                  <a:lnTo>
                    <a:pt x="734" y="13"/>
                  </a:lnTo>
                  <a:lnTo>
                    <a:pt x="737" y="10"/>
                  </a:lnTo>
                  <a:lnTo>
                    <a:pt x="742" y="10"/>
                  </a:lnTo>
                  <a:lnTo>
                    <a:pt x="745" y="8"/>
                  </a:lnTo>
                  <a:lnTo>
                    <a:pt x="750" y="6"/>
                  </a:lnTo>
                  <a:lnTo>
                    <a:pt x="753" y="6"/>
                  </a:lnTo>
                  <a:lnTo>
                    <a:pt x="759" y="4"/>
                  </a:lnTo>
                  <a:lnTo>
                    <a:pt x="762" y="4"/>
                  </a:lnTo>
                  <a:lnTo>
                    <a:pt x="765" y="2"/>
                  </a:lnTo>
                  <a:lnTo>
                    <a:pt x="767" y="2"/>
                  </a:lnTo>
                  <a:lnTo>
                    <a:pt x="773" y="2"/>
                  </a:lnTo>
                  <a:lnTo>
                    <a:pt x="775" y="2"/>
                  </a:lnTo>
                  <a:lnTo>
                    <a:pt x="778" y="0"/>
                  </a:lnTo>
                  <a:lnTo>
                    <a:pt x="783" y="0"/>
                  </a:lnTo>
                  <a:lnTo>
                    <a:pt x="786" y="0"/>
                  </a:lnTo>
                  <a:lnTo>
                    <a:pt x="789" y="0"/>
                  </a:lnTo>
                  <a:lnTo>
                    <a:pt x="791" y="0"/>
                  </a:lnTo>
                  <a:lnTo>
                    <a:pt x="796" y="0"/>
                  </a:lnTo>
                  <a:lnTo>
                    <a:pt x="799" y="0"/>
                  </a:lnTo>
                  <a:lnTo>
                    <a:pt x="802" y="0"/>
                  </a:lnTo>
                  <a:lnTo>
                    <a:pt x="804" y="0"/>
                  </a:lnTo>
                  <a:lnTo>
                    <a:pt x="807" y="0"/>
                  </a:lnTo>
                  <a:lnTo>
                    <a:pt x="812" y="0"/>
                  </a:lnTo>
                  <a:lnTo>
                    <a:pt x="815" y="0"/>
                  </a:lnTo>
                  <a:lnTo>
                    <a:pt x="818" y="0"/>
                  </a:lnTo>
                  <a:lnTo>
                    <a:pt x="823" y="0"/>
                  </a:lnTo>
                  <a:lnTo>
                    <a:pt x="826" y="0"/>
                  </a:lnTo>
                  <a:lnTo>
                    <a:pt x="831" y="0"/>
                  </a:lnTo>
                  <a:lnTo>
                    <a:pt x="834" y="0"/>
                  </a:lnTo>
                  <a:lnTo>
                    <a:pt x="840" y="0"/>
                  </a:lnTo>
                  <a:lnTo>
                    <a:pt x="843" y="0"/>
                  </a:lnTo>
                  <a:lnTo>
                    <a:pt x="848" y="0"/>
                  </a:lnTo>
                  <a:lnTo>
                    <a:pt x="856" y="6"/>
                  </a:lnTo>
                  <a:lnTo>
                    <a:pt x="867" y="4"/>
                  </a:lnTo>
                  <a:lnTo>
                    <a:pt x="872" y="0"/>
                  </a:lnTo>
                  <a:lnTo>
                    <a:pt x="875" y="0"/>
                  </a:lnTo>
                  <a:lnTo>
                    <a:pt x="880" y="0"/>
                  </a:lnTo>
                  <a:lnTo>
                    <a:pt x="885" y="0"/>
                  </a:lnTo>
                  <a:lnTo>
                    <a:pt x="888" y="0"/>
                  </a:lnTo>
                  <a:lnTo>
                    <a:pt x="893" y="0"/>
                  </a:lnTo>
                  <a:lnTo>
                    <a:pt x="896" y="0"/>
                  </a:lnTo>
                  <a:lnTo>
                    <a:pt x="901" y="2"/>
                  </a:lnTo>
                  <a:lnTo>
                    <a:pt x="904" y="2"/>
                  </a:lnTo>
                  <a:lnTo>
                    <a:pt x="906" y="2"/>
                  </a:lnTo>
                  <a:lnTo>
                    <a:pt x="912" y="2"/>
                  </a:lnTo>
                  <a:lnTo>
                    <a:pt x="916" y="2"/>
                  </a:lnTo>
                  <a:lnTo>
                    <a:pt x="918" y="4"/>
                  </a:lnTo>
                  <a:lnTo>
                    <a:pt x="921" y="4"/>
                  </a:lnTo>
                  <a:lnTo>
                    <a:pt x="924" y="6"/>
                  </a:lnTo>
                  <a:lnTo>
                    <a:pt x="926" y="6"/>
                  </a:lnTo>
                  <a:lnTo>
                    <a:pt x="929" y="8"/>
                  </a:lnTo>
                  <a:lnTo>
                    <a:pt x="932" y="8"/>
                  </a:lnTo>
                  <a:lnTo>
                    <a:pt x="934" y="10"/>
                  </a:lnTo>
                  <a:lnTo>
                    <a:pt x="937" y="10"/>
                  </a:lnTo>
                  <a:lnTo>
                    <a:pt x="939" y="13"/>
                  </a:lnTo>
                  <a:lnTo>
                    <a:pt x="942" y="15"/>
                  </a:lnTo>
                  <a:lnTo>
                    <a:pt x="942" y="17"/>
                  </a:lnTo>
                  <a:lnTo>
                    <a:pt x="945" y="19"/>
                  </a:lnTo>
                  <a:lnTo>
                    <a:pt x="945" y="21"/>
                  </a:lnTo>
                  <a:lnTo>
                    <a:pt x="947" y="23"/>
                  </a:lnTo>
                  <a:lnTo>
                    <a:pt x="947" y="26"/>
                  </a:lnTo>
                  <a:lnTo>
                    <a:pt x="950" y="30"/>
                  </a:lnTo>
                  <a:lnTo>
                    <a:pt x="950" y="32"/>
                  </a:lnTo>
                  <a:lnTo>
                    <a:pt x="950" y="36"/>
                  </a:lnTo>
                  <a:lnTo>
                    <a:pt x="950" y="39"/>
                  </a:lnTo>
                  <a:lnTo>
                    <a:pt x="950" y="41"/>
                  </a:lnTo>
                  <a:lnTo>
                    <a:pt x="950" y="43"/>
                  </a:lnTo>
                  <a:lnTo>
                    <a:pt x="950" y="45"/>
                  </a:lnTo>
                  <a:lnTo>
                    <a:pt x="953" y="47"/>
                  </a:lnTo>
                  <a:lnTo>
                    <a:pt x="955" y="49"/>
                  </a:lnTo>
                  <a:lnTo>
                    <a:pt x="958" y="49"/>
                  </a:lnTo>
                  <a:lnTo>
                    <a:pt x="961" y="52"/>
                  </a:lnTo>
                  <a:lnTo>
                    <a:pt x="963" y="54"/>
                  </a:lnTo>
                  <a:lnTo>
                    <a:pt x="966" y="54"/>
                  </a:lnTo>
                  <a:lnTo>
                    <a:pt x="969" y="56"/>
                  </a:lnTo>
                  <a:lnTo>
                    <a:pt x="971" y="56"/>
                  </a:lnTo>
                  <a:lnTo>
                    <a:pt x="974" y="58"/>
                  </a:lnTo>
                  <a:lnTo>
                    <a:pt x="977" y="58"/>
                  </a:lnTo>
                  <a:lnTo>
                    <a:pt x="979" y="60"/>
                  </a:lnTo>
                  <a:lnTo>
                    <a:pt x="982" y="62"/>
                  </a:lnTo>
                  <a:lnTo>
                    <a:pt x="984" y="62"/>
                  </a:lnTo>
                  <a:lnTo>
                    <a:pt x="990" y="65"/>
                  </a:lnTo>
                  <a:lnTo>
                    <a:pt x="994" y="65"/>
                  </a:lnTo>
                  <a:lnTo>
                    <a:pt x="996" y="67"/>
                  </a:lnTo>
                  <a:lnTo>
                    <a:pt x="999" y="67"/>
                  </a:lnTo>
                  <a:lnTo>
                    <a:pt x="1002" y="70"/>
                  </a:lnTo>
                  <a:lnTo>
                    <a:pt x="1004" y="72"/>
                  </a:lnTo>
                  <a:lnTo>
                    <a:pt x="1007" y="72"/>
                  </a:lnTo>
                  <a:lnTo>
                    <a:pt x="1010" y="74"/>
                  </a:lnTo>
                  <a:lnTo>
                    <a:pt x="1012" y="74"/>
                  </a:lnTo>
                  <a:lnTo>
                    <a:pt x="1015" y="77"/>
                  </a:lnTo>
                  <a:lnTo>
                    <a:pt x="1018" y="79"/>
                  </a:lnTo>
                  <a:lnTo>
                    <a:pt x="1020" y="79"/>
                  </a:lnTo>
                  <a:lnTo>
                    <a:pt x="1023" y="81"/>
                  </a:lnTo>
                  <a:lnTo>
                    <a:pt x="1026" y="81"/>
                  </a:lnTo>
                  <a:lnTo>
                    <a:pt x="1028" y="83"/>
                  </a:lnTo>
                  <a:lnTo>
                    <a:pt x="1031" y="85"/>
                  </a:lnTo>
                  <a:lnTo>
                    <a:pt x="1033" y="87"/>
                  </a:lnTo>
                  <a:lnTo>
                    <a:pt x="1036" y="87"/>
                  </a:lnTo>
                  <a:lnTo>
                    <a:pt x="1039" y="90"/>
                  </a:lnTo>
                  <a:lnTo>
                    <a:pt x="1041" y="92"/>
                  </a:lnTo>
                  <a:lnTo>
                    <a:pt x="1044" y="96"/>
                  </a:lnTo>
                  <a:lnTo>
                    <a:pt x="1047" y="100"/>
                  </a:lnTo>
                  <a:lnTo>
                    <a:pt x="1049" y="103"/>
                  </a:lnTo>
                  <a:lnTo>
                    <a:pt x="1049" y="107"/>
                  </a:lnTo>
                  <a:lnTo>
                    <a:pt x="1049" y="111"/>
                  </a:lnTo>
                  <a:lnTo>
                    <a:pt x="1049" y="113"/>
                  </a:lnTo>
                  <a:lnTo>
                    <a:pt x="1049" y="116"/>
                  </a:lnTo>
                  <a:lnTo>
                    <a:pt x="1049" y="118"/>
                  </a:lnTo>
                  <a:lnTo>
                    <a:pt x="1047" y="120"/>
                  </a:lnTo>
                  <a:lnTo>
                    <a:pt x="1047" y="122"/>
                  </a:lnTo>
                  <a:lnTo>
                    <a:pt x="1044" y="124"/>
                  </a:lnTo>
                  <a:lnTo>
                    <a:pt x="1041" y="126"/>
                  </a:lnTo>
                  <a:lnTo>
                    <a:pt x="1039" y="129"/>
                  </a:lnTo>
                  <a:lnTo>
                    <a:pt x="1039" y="131"/>
                  </a:lnTo>
                  <a:lnTo>
                    <a:pt x="1036" y="133"/>
                  </a:lnTo>
                  <a:lnTo>
                    <a:pt x="1033" y="137"/>
                  </a:lnTo>
                  <a:lnTo>
                    <a:pt x="1028" y="141"/>
                  </a:lnTo>
                  <a:lnTo>
                    <a:pt x="1026" y="143"/>
                  </a:lnTo>
                  <a:lnTo>
                    <a:pt x="1023" y="145"/>
                  </a:lnTo>
                  <a:lnTo>
                    <a:pt x="1018" y="147"/>
                  </a:lnTo>
                  <a:lnTo>
                    <a:pt x="1015" y="151"/>
                  </a:lnTo>
                  <a:lnTo>
                    <a:pt x="1010" y="154"/>
                  </a:lnTo>
                  <a:lnTo>
                    <a:pt x="1004" y="156"/>
                  </a:lnTo>
                  <a:lnTo>
                    <a:pt x="999" y="160"/>
                  </a:lnTo>
                  <a:lnTo>
                    <a:pt x="994" y="186"/>
                  </a:lnTo>
                  <a:lnTo>
                    <a:pt x="994" y="195"/>
                  </a:lnTo>
                  <a:lnTo>
                    <a:pt x="994" y="201"/>
                  </a:lnTo>
                  <a:lnTo>
                    <a:pt x="994" y="208"/>
                  </a:lnTo>
                  <a:lnTo>
                    <a:pt x="996" y="215"/>
                  </a:lnTo>
                  <a:lnTo>
                    <a:pt x="999" y="222"/>
                  </a:lnTo>
                  <a:lnTo>
                    <a:pt x="999" y="228"/>
                  </a:lnTo>
                  <a:lnTo>
                    <a:pt x="1002" y="235"/>
                  </a:lnTo>
                  <a:lnTo>
                    <a:pt x="1002" y="239"/>
                  </a:lnTo>
                  <a:lnTo>
                    <a:pt x="1004" y="246"/>
                  </a:lnTo>
                  <a:lnTo>
                    <a:pt x="1007" y="252"/>
                  </a:lnTo>
                  <a:lnTo>
                    <a:pt x="1010" y="259"/>
                  </a:lnTo>
                  <a:lnTo>
                    <a:pt x="1012" y="263"/>
                  </a:lnTo>
                  <a:lnTo>
                    <a:pt x="1015" y="270"/>
                  </a:lnTo>
                  <a:lnTo>
                    <a:pt x="1015" y="274"/>
                  </a:lnTo>
                  <a:lnTo>
                    <a:pt x="1018" y="280"/>
                  </a:lnTo>
                  <a:lnTo>
                    <a:pt x="1020" y="286"/>
                  </a:lnTo>
                  <a:lnTo>
                    <a:pt x="1026" y="292"/>
                  </a:lnTo>
                  <a:lnTo>
                    <a:pt x="1026" y="297"/>
                  </a:lnTo>
                  <a:lnTo>
                    <a:pt x="1028" y="303"/>
                  </a:lnTo>
                  <a:lnTo>
                    <a:pt x="1033" y="308"/>
                  </a:lnTo>
                  <a:lnTo>
                    <a:pt x="1036" y="314"/>
                  </a:lnTo>
                  <a:lnTo>
                    <a:pt x="1039" y="318"/>
                  </a:lnTo>
                  <a:lnTo>
                    <a:pt x="1041" y="323"/>
                  </a:lnTo>
                  <a:lnTo>
                    <a:pt x="1044" y="329"/>
                  </a:lnTo>
                  <a:lnTo>
                    <a:pt x="1047" y="334"/>
                  </a:lnTo>
                  <a:lnTo>
                    <a:pt x="1049" y="338"/>
                  </a:lnTo>
                  <a:lnTo>
                    <a:pt x="1055" y="345"/>
                  </a:lnTo>
                  <a:lnTo>
                    <a:pt x="1057" y="349"/>
                  </a:lnTo>
                  <a:lnTo>
                    <a:pt x="1060" y="354"/>
                  </a:lnTo>
                  <a:lnTo>
                    <a:pt x="1063" y="359"/>
                  </a:lnTo>
                  <a:lnTo>
                    <a:pt x="1065" y="365"/>
                  </a:lnTo>
                  <a:lnTo>
                    <a:pt x="1069" y="369"/>
                  </a:lnTo>
                  <a:lnTo>
                    <a:pt x="1075" y="374"/>
                  </a:lnTo>
                  <a:lnTo>
                    <a:pt x="1077" y="378"/>
                  </a:lnTo>
                  <a:lnTo>
                    <a:pt x="1080" y="382"/>
                  </a:lnTo>
                  <a:lnTo>
                    <a:pt x="1082" y="387"/>
                  </a:lnTo>
                  <a:lnTo>
                    <a:pt x="1085" y="393"/>
                  </a:lnTo>
                  <a:lnTo>
                    <a:pt x="1088" y="398"/>
                  </a:lnTo>
                  <a:lnTo>
                    <a:pt x="1093" y="402"/>
                  </a:lnTo>
                  <a:lnTo>
                    <a:pt x="1096" y="406"/>
                  </a:lnTo>
                  <a:lnTo>
                    <a:pt x="1098" y="411"/>
                  </a:lnTo>
                  <a:lnTo>
                    <a:pt x="1101" y="415"/>
                  </a:lnTo>
                  <a:lnTo>
                    <a:pt x="1104" y="422"/>
                  </a:lnTo>
                  <a:lnTo>
                    <a:pt x="1106" y="427"/>
                  </a:lnTo>
                  <a:lnTo>
                    <a:pt x="1109" y="431"/>
                  </a:lnTo>
                  <a:lnTo>
                    <a:pt x="1112" y="436"/>
                  </a:lnTo>
                  <a:lnTo>
                    <a:pt x="1114" y="440"/>
                  </a:lnTo>
                  <a:lnTo>
                    <a:pt x="1120" y="444"/>
                  </a:lnTo>
                  <a:lnTo>
                    <a:pt x="1122" y="451"/>
                  </a:lnTo>
                  <a:lnTo>
                    <a:pt x="1122" y="455"/>
                  </a:lnTo>
                  <a:lnTo>
                    <a:pt x="1125" y="460"/>
                  </a:lnTo>
                  <a:lnTo>
                    <a:pt x="1127" y="464"/>
                  </a:lnTo>
                  <a:lnTo>
                    <a:pt x="1130" y="468"/>
                  </a:lnTo>
                  <a:lnTo>
                    <a:pt x="1133" y="473"/>
                  </a:lnTo>
                  <a:lnTo>
                    <a:pt x="1135" y="479"/>
                  </a:lnTo>
                  <a:lnTo>
                    <a:pt x="1138" y="483"/>
                  </a:lnTo>
                  <a:lnTo>
                    <a:pt x="1141" y="488"/>
                  </a:lnTo>
                  <a:lnTo>
                    <a:pt x="1141" y="492"/>
                  </a:lnTo>
                  <a:lnTo>
                    <a:pt x="1143" y="500"/>
                  </a:lnTo>
                  <a:lnTo>
                    <a:pt x="1147" y="504"/>
                  </a:lnTo>
                  <a:lnTo>
                    <a:pt x="1147" y="508"/>
                  </a:lnTo>
                  <a:lnTo>
                    <a:pt x="1150" y="515"/>
                  </a:lnTo>
                  <a:lnTo>
                    <a:pt x="1150" y="519"/>
                  </a:lnTo>
                  <a:lnTo>
                    <a:pt x="1153" y="526"/>
                  </a:lnTo>
                  <a:lnTo>
                    <a:pt x="1153" y="530"/>
                  </a:lnTo>
                  <a:lnTo>
                    <a:pt x="1153" y="532"/>
                  </a:lnTo>
                  <a:lnTo>
                    <a:pt x="1155" y="534"/>
                  </a:lnTo>
                  <a:lnTo>
                    <a:pt x="1155" y="537"/>
                  </a:lnTo>
                  <a:lnTo>
                    <a:pt x="1155" y="541"/>
                  </a:lnTo>
                  <a:lnTo>
                    <a:pt x="1155" y="543"/>
                  </a:lnTo>
                  <a:lnTo>
                    <a:pt x="1155" y="545"/>
                  </a:lnTo>
                  <a:lnTo>
                    <a:pt x="1155" y="547"/>
                  </a:lnTo>
                  <a:lnTo>
                    <a:pt x="1158" y="552"/>
                  </a:lnTo>
                  <a:lnTo>
                    <a:pt x="1158" y="554"/>
                  </a:lnTo>
                  <a:lnTo>
                    <a:pt x="1158" y="556"/>
                  </a:lnTo>
                  <a:lnTo>
                    <a:pt x="1158" y="558"/>
                  </a:lnTo>
                  <a:lnTo>
                    <a:pt x="1158" y="563"/>
                  </a:lnTo>
                  <a:lnTo>
                    <a:pt x="1158" y="565"/>
                  </a:lnTo>
                  <a:lnTo>
                    <a:pt x="1158" y="568"/>
                  </a:lnTo>
                  <a:lnTo>
                    <a:pt x="1158" y="572"/>
                  </a:lnTo>
                  <a:lnTo>
                    <a:pt x="1161" y="575"/>
                  </a:lnTo>
                  <a:lnTo>
                    <a:pt x="1161" y="577"/>
                  </a:lnTo>
                  <a:lnTo>
                    <a:pt x="1161" y="581"/>
                  </a:lnTo>
                  <a:lnTo>
                    <a:pt x="1161" y="583"/>
                  </a:lnTo>
                  <a:lnTo>
                    <a:pt x="1161" y="588"/>
                  </a:lnTo>
                  <a:lnTo>
                    <a:pt x="1158" y="590"/>
                  </a:lnTo>
                  <a:lnTo>
                    <a:pt x="1158" y="594"/>
                  </a:lnTo>
                  <a:lnTo>
                    <a:pt x="1158" y="596"/>
                  </a:lnTo>
                  <a:lnTo>
                    <a:pt x="1158" y="601"/>
                  </a:lnTo>
                  <a:lnTo>
                    <a:pt x="1158" y="603"/>
                  </a:lnTo>
                  <a:lnTo>
                    <a:pt x="1158" y="605"/>
                  </a:lnTo>
                  <a:lnTo>
                    <a:pt x="1158" y="609"/>
                  </a:lnTo>
                  <a:lnTo>
                    <a:pt x="1158" y="614"/>
                  </a:lnTo>
                  <a:lnTo>
                    <a:pt x="1158" y="616"/>
                  </a:lnTo>
                  <a:lnTo>
                    <a:pt x="1155" y="620"/>
                  </a:lnTo>
                  <a:lnTo>
                    <a:pt x="1155" y="622"/>
                  </a:lnTo>
                  <a:lnTo>
                    <a:pt x="1155" y="627"/>
                  </a:lnTo>
                  <a:lnTo>
                    <a:pt x="1155" y="631"/>
                  </a:lnTo>
                  <a:lnTo>
                    <a:pt x="1153" y="633"/>
                  </a:lnTo>
                  <a:lnTo>
                    <a:pt x="1153" y="639"/>
                  </a:lnTo>
                  <a:lnTo>
                    <a:pt x="1153" y="641"/>
                  </a:lnTo>
                  <a:lnTo>
                    <a:pt x="1150" y="645"/>
                  </a:lnTo>
                  <a:lnTo>
                    <a:pt x="1150" y="649"/>
                  </a:lnTo>
                  <a:lnTo>
                    <a:pt x="1147" y="652"/>
                  </a:lnTo>
                  <a:lnTo>
                    <a:pt x="1147" y="656"/>
                  </a:lnTo>
                  <a:lnTo>
                    <a:pt x="1143" y="660"/>
                  </a:lnTo>
                  <a:lnTo>
                    <a:pt x="1141" y="662"/>
                  </a:lnTo>
                  <a:lnTo>
                    <a:pt x="1141" y="667"/>
                  </a:lnTo>
                  <a:lnTo>
                    <a:pt x="1138" y="671"/>
                  </a:lnTo>
                  <a:lnTo>
                    <a:pt x="1135" y="675"/>
                  </a:lnTo>
                  <a:lnTo>
                    <a:pt x="1135" y="678"/>
                  </a:lnTo>
                  <a:lnTo>
                    <a:pt x="1133" y="682"/>
                  </a:lnTo>
                  <a:lnTo>
                    <a:pt x="1130" y="686"/>
                  </a:lnTo>
                  <a:lnTo>
                    <a:pt x="1127" y="691"/>
                  </a:lnTo>
                  <a:lnTo>
                    <a:pt x="1125" y="695"/>
                  </a:lnTo>
                  <a:lnTo>
                    <a:pt x="1122" y="697"/>
                  </a:lnTo>
                  <a:lnTo>
                    <a:pt x="1120" y="701"/>
                  </a:lnTo>
                  <a:lnTo>
                    <a:pt x="1117" y="706"/>
                  </a:lnTo>
                  <a:lnTo>
                    <a:pt x="1114" y="711"/>
                  </a:lnTo>
                  <a:lnTo>
                    <a:pt x="1112" y="716"/>
                  </a:lnTo>
                  <a:lnTo>
                    <a:pt x="1109" y="720"/>
                  </a:lnTo>
                  <a:lnTo>
                    <a:pt x="1106" y="722"/>
                  </a:lnTo>
                  <a:lnTo>
                    <a:pt x="1104" y="726"/>
                  </a:lnTo>
                  <a:lnTo>
                    <a:pt x="1098" y="731"/>
                  </a:lnTo>
                  <a:lnTo>
                    <a:pt x="1096" y="735"/>
                  </a:lnTo>
                  <a:lnTo>
                    <a:pt x="1093" y="739"/>
                  </a:lnTo>
                  <a:lnTo>
                    <a:pt x="1088" y="744"/>
                  </a:lnTo>
                  <a:lnTo>
                    <a:pt x="1085" y="748"/>
                  </a:lnTo>
                  <a:lnTo>
                    <a:pt x="1080" y="752"/>
                  </a:lnTo>
                  <a:lnTo>
                    <a:pt x="1080" y="755"/>
                  </a:lnTo>
                  <a:lnTo>
                    <a:pt x="1082" y="757"/>
                  </a:lnTo>
                  <a:lnTo>
                    <a:pt x="1082" y="759"/>
                  </a:lnTo>
                  <a:lnTo>
                    <a:pt x="1082" y="761"/>
                  </a:lnTo>
                  <a:lnTo>
                    <a:pt x="1082" y="763"/>
                  </a:lnTo>
                  <a:lnTo>
                    <a:pt x="1082" y="768"/>
                  </a:lnTo>
                  <a:lnTo>
                    <a:pt x="1085" y="770"/>
                  </a:lnTo>
                  <a:lnTo>
                    <a:pt x="1085" y="772"/>
                  </a:lnTo>
                  <a:lnTo>
                    <a:pt x="1085" y="774"/>
                  </a:lnTo>
                  <a:lnTo>
                    <a:pt x="1085" y="776"/>
                  </a:lnTo>
                  <a:lnTo>
                    <a:pt x="1088" y="778"/>
                  </a:lnTo>
                  <a:lnTo>
                    <a:pt x="1088" y="782"/>
                  </a:lnTo>
                  <a:lnTo>
                    <a:pt x="1088" y="784"/>
                  </a:lnTo>
                  <a:lnTo>
                    <a:pt x="1090" y="786"/>
                  </a:lnTo>
                  <a:lnTo>
                    <a:pt x="1090" y="790"/>
                  </a:lnTo>
                  <a:lnTo>
                    <a:pt x="1090" y="793"/>
                  </a:lnTo>
                  <a:lnTo>
                    <a:pt x="1093" y="795"/>
                  </a:lnTo>
                  <a:lnTo>
                    <a:pt x="1093" y="797"/>
                  </a:lnTo>
                  <a:lnTo>
                    <a:pt x="1093" y="799"/>
                  </a:lnTo>
                  <a:lnTo>
                    <a:pt x="1096" y="801"/>
                  </a:lnTo>
                  <a:lnTo>
                    <a:pt x="1096" y="803"/>
                  </a:lnTo>
                  <a:lnTo>
                    <a:pt x="1096" y="806"/>
                  </a:lnTo>
                  <a:lnTo>
                    <a:pt x="1096" y="808"/>
                  </a:lnTo>
                  <a:lnTo>
                    <a:pt x="1098" y="812"/>
                  </a:lnTo>
                  <a:lnTo>
                    <a:pt x="1098" y="814"/>
                  </a:lnTo>
                  <a:lnTo>
                    <a:pt x="1098" y="816"/>
                  </a:lnTo>
                  <a:lnTo>
                    <a:pt x="1098" y="819"/>
                  </a:lnTo>
                  <a:lnTo>
                    <a:pt x="1101" y="821"/>
                  </a:lnTo>
                  <a:lnTo>
                    <a:pt x="1101" y="823"/>
                  </a:lnTo>
                  <a:lnTo>
                    <a:pt x="1101" y="825"/>
                  </a:lnTo>
                  <a:lnTo>
                    <a:pt x="1101" y="827"/>
                  </a:lnTo>
                  <a:lnTo>
                    <a:pt x="1104" y="832"/>
                  </a:lnTo>
                  <a:lnTo>
                    <a:pt x="1127" y="836"/>
                  </a:lnTo>
                  <a:lnTo>
                    <a:pt x="1130" y="847"/>
                  </a:lnTo>
                  <a:lnTo>
                    <a:pt x="1133" y="863"/>
                  </a:lnTo>
                  <a:lnTo>
                    <a:pt x="1138" y="865"/>
                  </a:lnTo>
                  <a:lnTo>
                    <a:pt x="1141" y="867"/>
                  </a:lnTo>
                  <a:lnTo>
                    <a:pt x="1147" y="870"/>
                  </a:lnTo>
                  <a:lnTo>
                    <a:pt x="1150" y="872"/>
                  </a:lnTo>
                  <a:lnTo>
                    <a:pt x="1153" y="874"/>
                  </a:lnTo>
                  <a:lnTo>
                    <a:pt x="1158" y="876"/>
                  </a:lnTo>
                  <a:lnTo>
                    <a:pt x="1161" y="878"/>
                  </a:lnTo>
                  <a:lnTo>
                    <a:pt x="1163" y="880"/>
                  </a:lnTo>
                  <a:lnTo>
                    <a:pt x="1163" y="883"/>
                  </a:lnTo>
                  <a:lnTo>
                    <a:pt x="1166" y="885"/>
                  </a:lnTo>
                  <a:lnTo>
                    <a:pt x="1166" y="887"/>
                  </a:lnTo>
                  <a:lnTo>
                    <a:pt x="1169" y="889"/>
                  </a:lnTo>
                  <a:lnTo>
                    <a:pt x="1169" y="893"/>
                  </a:lnTo>
                  <a:lnTo>
                    <a:pt x="1169" y="896"/>
                  </a:lnTo>
                  <a:lnTo>
                    <a:pt x="1166" y="900"/>
                  </a:lnTo>
                  <a:lnTo>
                    <a:pt x="1166" y="902"/>
                  </a:lnTo>
                  <a:lnTo>
                    <a:pt x="1161" y="904"/>
                  </a:lnTo>
                  <a:lnTo>
                    <a:pt x="1158" y="907"/>
                  </a:lnTo>
                  <a:lnTo>
                    <a:pt x="1153" y="909"/>
                  </a:lnTo>
                  <a:lnTo>
                    <a:pt x="1147" y="909"/>
                  </a:lnTo>
                  <a:lnTo>
                    <a:pt x="1143" y="911"/>
                  </a:lnTo>
                  <a:lnTo>
                    <a:pt x="1141" y="911"/>
                  </a:lnTo>
                  <a:lnTo>
                    <a:pt x="1138" y="913"/>
                  </a:lnTo>
                  <a:lnTo>
                    <a:pt x="1135" y="913"/>
                  </a:lnTo>
                  <a:lnTo>
                    <a:pt x="1130" y="913"/>
                  </a:lnTo>
                  <a:lnTo>
                    <a:pt x="1127" y="915"/>
                  </a:lnTo>
                  <a:lnTo>
                    <a:pt x="1122" y="915"/>
                  </a:lnTo>
                  <a:lnTo>
                    <a:pt x="1120" y="915"/>
                  </a:lnTo>
                  <a:lnTo>
                    <a:pt x="1114" y="915"/>
                  </a:lnTo>
                  <a:lnTo>
                    <a:pt x="1112" y="915"/>
                  </a:lnTo>
                  <a:lnTo>
                    <a:pt x="1106" y="915"/>
                  </a:lnTo>
                  <a:lnTo>
                    <a:pt x="1101" y="915"/>
                  </a:lnTo>
                  <a:lnTo>
                    <a:pt x="1098" y="917"/>
                  </a:lnTo>
                  <a:lnTo>
                    <a:pt x="1093" y="915"/>
                  </a:lnTo>
                  <a:lnTo>
                    <a:pt x="1088" y="915"/>
                  </a:lnTo>
                  <a:lnTo>
                    <a:pt x="1082" y="915"/>
                  </a:lnTo>
                  <a:lnTo>
                    <a:pt x="1080" y="915"/>
                  </a:lnTo>
                  <a:lnTo>
                    <a:pt x="1075" y="915"/>
                  </a:lnTo>
                  <a:lnTo>
                    <a:pt x="1069" y="915"/>
                  </a:lnTo>
                  <a:lnTo>
                    <a:pt x="1065" y="915"/>
                  </a:lnTo>
                  <a:lnTo>
                    <a:pt x="1060" y="915"/>
                  </a:lnTo>
                  <a:lnTo>
                    <a:pt x="1055" y="913"/>
                  </a:lnTo>
                  <a:lnTo>
                    <a:pt x="1049" y="913"/>
                  </a:lnTo>
                  <a:lnTo>
                    <a:pt x="1044" y="913"/>
                  </a:lnTo>
                  <a:lnTo>
                    <a:pt x="1041" y="913"/>
                  </a:lnTo>
                  <a:lnTo>
                    <a:pt x="1036" y="911"/>
                  </a:lnTo>
                  <a:lnTo>
                    <a:pt x="1031" y="911"/>
                  </a:lnTo>
                  <a:lnTo>
                    <a:pt x="1028" y="909"/>
                  </a:lnTo>
                  <a:lnTo>
                    <a:pt x="1023" y="909"/>
                  </a:lnTo>
                  <a:lnTo>
                    <a:pt x="1020" y="907"/>
                  </a:lnTo>
                  <a:lnTo>
                    <a:pt x="1015" y="907"/>
                  </a:lnTo>
                  <a:lnTo>
                    <a:pt x="1012" y="904"/>
                  </a:lnTo>
                  <a:lnTo>
                    <a:pt x="1007" y="904"/>
                  </a:lnTo>
                  <a:lnTo>
                    <a:pt x="1004" y="902"/>
                  </a:lnTo>
                  <a:lnTo>
                    <a:pt x="1002" y="902"/>
                  </a:lnTo>
                  <a:lnTo>
                    <a:pt x="996" y="900"/>
                  </a:lnTo>
                  <a:lnTo>
                    <a:pt x="994" y="898"/>
                  </a:lnTo>
                  <a:lnTo>
                    <a:pt x="994" y="896"/>
                  </a:lnTo>
                  <a:lnTo>
                    <a:pt x="996" y="893"/>
                  </a:lnTo>
                  <a:lnTo>
                    <a:pt x="996" y="889"/>
                  </a:lnTo>
                  <a:lnTo>
                    <a:pt x="996" y="887"/>
                  </a:lnTo>
                  <a:lnTo>
                    <a:pt x="996" y="885"/>
                  </a:lnTo>
                  <a:lnTo>
                    <a:pt x="999" y="883"/>
                  </a:lnTo>
                  <a:lnTo>
                    <a:pt x="999" y="880"/>
                  </a:lnTo>
                  <a:lnTo>
                    <a:pt x="999" y="878"/>
                  </a:lnTo>
                  <a:lnTo>
                    <a:pt x="999" y="876"/>
                  </a:lnTo>
                  <a:lnTo>
                    <a:pt x="1002" y="874"/>
                  </a:lnTo>
                  <a:lnTo>
                    <a:pt x="1002" y="872"/>
                  </a:lnTo>
                  <a:lnTo>
                    <a:pt x="1002" y="870"/>
                  </a:lnTo>
                  <a:lnTo>
                    <a:pt x="1004" y="867"/>
                  </a:lnTo>
                  <a:lnTo>
                    <a:pt x="1004" y="865"/>
                  </a:lnTo>
                  <a:lnTo>
                    <a:pt x="1004" y="863"/>
                  </a:lnTo>
                  <a:lnTo>
                    <a:pt x="1007" y="863"/>
                  </a:lnTo>
                  <a:lnTo>
                    <a:pt x="1007" y="861"/>
                  </a:lnTo>
                  <a:lnTo>
                    <a:pt x="1007" y="859"/>
                  </a:lnTo>
                  <a:lnTo>
                    <a:pt x="1010" y="857"/>
                  </a:lnTo>
                  <a:lnTo>
                    <a:pt x="1010" y="854"/>
                  </a:lnTo>
                  <a:lnTo>
                    <a:pt x="1012" y="849"/>
                  </a:lnTo>
                  <a:lnTo>
                    <a:pt x="1012" y="847"/>
                  </a:lnTo>
                  <a:lnTo>
                    <a:pt x="1015" y="842"/>
                  </a:lnTo>
                  <a:lnTo>
                    <a:pt x="1018" y="840"/>
                  </a:lnTo>
                  <a:lnTo>
                    <a:pt x="1031" y="838"/>
                  </a:lnTo>
                  <a:lnTo>
                    <a:pt x="1020" y="814"/>
                  </a:lnTo>
                  <a:lnTo>
                    <a:pt x="1018" y="819"/>
                  </a:lnTo>
                  <a:lnTo>
                    <a:pt x="1018" y="823"/>
                  </a:lnTo>
                  <a:lnTo>
                    <a:pt x="1015" y="825"/>
                  </a:lnTo>
                  <a:lnTo>
                    <a:pt x="1012" y="829"/>
                  </a:lnTo>
                  <a:lnTo>
                    <a:pt x="1010" y="832"/>
                  </a:lnTo>
                  <a:lnTo>
                    <a:pt x="1004" y="834"/>
                  </a:lnTo>
                  <a:lnTo>
                    <a:pt x="1002" y="836"/>
                  </a:lnTo>
                  <a:lnTo>
                    <a:pt x="999" y="838"/>
                  </a:lnTo>
                  <a:lnTo>
                    <a:pt x="996" y="838"/>
                  </a:lnTo>
                  <a:lnTo>
                    <a:pt x="996" y="840"/>
                  </a:lnTo>
                  <a:lnTo>
                    <a:pt x="990" y="840"/>
                  </a:lnTo>
                  <a:lnTo>
                    <a:pt x="987" y="842"/>
                  </a:lnTo>
                  <a:lnTo>
                    <a:pt x="984" y="842"/>
                  </a:lnTo>
                  <a:lnTo>
                    <a:pt x="982" y="845"/>
                  </a:lnTo>
                  <a:lnTo>
                    <a:pt x="979" y="845"/>
                  </a:lnTo>
                  <a:lnTo>
                    <a:pt x="974" y="847"/>
                  </a:lnTo>
                  <a:lnTo>
                    <a:pt x="971" y="847"/>
                  </a:lnTo>
                  <a:lnTo>
                    <a:pt x="969" y="849"/>
                  </a:lnTo>
                  <a:lnTo>
                    <a:pt x="963" y="849"/>
                  </a:lnTo>
                  <a:lnTo>
                    <a:pt x="961" y="852"/>
                  </a:lnTo>
                  <a:lnTo>
                    <a:pt x="958" y="852"/>
                  </a:lnTo>
                  <a:lnTo>
                    <a:pt x="953" y="854"/>
                  </a:lnTo>
                  <a:lnTo>
                    <a:pt x="950" y="854"/>
                  </a:lnTo>
                  <a:lnTo>
                    <a:pt x="945" y="857"/>
                  </a:lnTo>
                  <a:lnTo>
                    <a:pt x="942" y="857"/>
                  </a:lnTo>
                  <a:lnTo>
                    <a:pt x="939" y="859"/>
                  </a:lnTo>
                  <a:lnTo>
                    <a:pt x="934" y="859"/>
                  </a:lnTo>
                  <a:lnTo>
                    <a:pt x="932" y="859"/>
                  </a:lnTo>
                  <a:lnTo>
                    <a:pt x="926" y="861"/>
                  </a:lnTo>
                  <a:lnTo>
                    <a:pt x="924" y="861"/>
                  </a:lnTo>
                  <a:lnTo>
                    <a:pt x="918" y="861"/>
                  </a:lnTo>
                  <a:lnTo>
                    <a:pt x="916" y="863"/>
                  </a:lnTo>
                  <a:lnTo>
                    <a:pt x="909" y="863"/>
                  </a:lnTo>
                  <a:lnTo>
                    <a:pt x="906" y="865"/>
                  </a:lnTo>
                  <a:lnTo>
                    <a:pt x="901" y="865"/>
                  </a:lnTo>
                  <a:lnTo>
                    <a:pt x="898" y="865"/>
                  </a:lnTo>
                  <a:lnTo>
                    <a:pt x="893" y="867"/>
                  </a:lnTo>
                  <a:lnTo>
                    <a:pt x="890" y="867"/>
                  </a:lnTo>
                  <a:lnTo>
                    <a:pt x="885" y="867"/>
                  </a:lnTo>
                  <a:lnTo>
                    <a:pt x="883" y="870"/>
                  </a:lnTo>
                  <a:lnTo>
                    <a:pt x="880" y="870"/>
                  </a:lnTo>
                  <a:lnTo>
                    <a:pt x="875" y="872"/>
                  </a:lnTo>
                  <a:lnTo>
                    <a:pt x="872" y="872"/>
                  </a:lnTo>
                  <a:lnTo>
                    <a:pt x="869" y="872"/>
                  </a:lnTo>
                  <a:lnTo>
                    <a:pt x="864" y="874"/>
                  </a:lnTo>
                  <a:lnTo>
                    <a:pt x="861" y="874"/>
                  </a:lnTo>
                  <a:lnTo>
                    <a:pt x="859" y="874"/>
                  </a:lnTo>
                  <a:lnTo>
                    <a:pt x="856" y="876"/>
                  </a:lnTo>
                  <a:lnTo>
                    <a:pt x="853" y="876"/>
                  </a:lnTo>
                  <a:lnTo>
                    <a:pt x="851" y="878"/>
                  </a:lnTo>
                  <a:lnTo>
                    <a:pt x="848" y="878"/>
                  </a:lnTo>
                  <a:lnTo>
                    <a:pt x="845" y="880"/>
                  </a:lnTo>
                  <a:lnTo>
                    <a:pt x="843" y="880"/>
                  </a:lnTo>
                  <a:lnTo>
                    <a:pt x="840" y="883"/>
                  </a:lnTo>
                  <a:lnTo>
                    <a:pt x="838" y="885"/>
                  </a:lnTo>
                  <a:lnTo>
                    <a:pt x="834" y="887"/>
                  </a:lnTo>
                  <a:lnTo>
                    <a:pt x="826" y="887"/>
                  </a:lnTo>
                  <a:lnTo>
                    <a:pt x="818" y="887"/>
                  </a:lnTo>
                  <a:lnTo>
                    <a:pt x="807" y="889"/>
                  </a:lnTo>
                  <a:lnTo>
                    <a:pt x="802" y="889"/>
                  </a:lnTo>
                  <a:lnTo>
                    <a:pt x="794" y="889"/>
                  </a:lnTo>
                  <a:lnTo>
                    <a:pt x="786" y="891"/>
                  </a:lnTo>
                  <a:lnTo>
                    <a:pt x="778" y="891"/>
                  </a:lnTo>
                  <a:lnTo>
                    <a:pt x="770" y="891"/>
                  </a:lnTo>
                  <a:lnTo>
                    <a:pt x="762" y="891"/>
                  </a:lnTo>
                  <a:lnTo>
                    <a:pt x="753" y="893"/>
                  </a:lnTo>
                  <a:lnTo>
                    <a:pt x="745" y="893"/>
                  </a:lnTo>
                  <a:lnTo>
                    <a:pt x="737" y="893"/>
                  </a:lnTo>
                  <a:lnTo>
                    <a:pt x="729" y="893"/>
                  </a:lnTo>
                  <a:lnTo>
                    <a:pt x="721" y="896"/>
                  </a:lnTo>
                  <a:lnTo>
                    <a:pt x="713" y="896"/>
                  </a:lnTo>
                  <a:lnTo>
                    <a:pt x="708" y="896"/>
                  </a:lnTo>
                  <a:lnTo>
                    <a:pt x="700" y="896"/>
                  </a:lnTo>
                  <a:lnTo>
                    <a:pt x="692" y="896"/>
                  </a:lnTo>
                  <a:lnTo>
                    <a:pt x="684" y="896"/>
                  </a:lnTo>
                  <a:lnTo>
                    <a:pt x="675" y="896"/>
                  </a:lnTo>
                  <a:lnTo>
                    <a:pt x="667" y="896"/>
                  </a:lnTo>
                  <a:lnTo>
                    <a:pt x="659" y="898"/>
                  </a:lnTo>
                  <a:lnTo>
                    <a:pt x="651" y="898"/>
                  </a:lnTo>
                  <a:lnTo>
                    <a:pt x="646" y="898"/>
                  </a:lnTo>
                  <a:lnTo>
                    <a:pt x="638" y="898"/>
                  </a:lnTo>
                  <a:lnTo>
                    <a:pt x="630" y="898"/>
                  </a:lnTo>
                  <a:lnTo>
                    <a:pt x="622" y="898"/>
                  </a:lnTo>
                  <a:lnTo>
                    <a:pt x="614" y="898"/>
                  </a:lnTo>
                  <a:lnTo>
                    <a:pt x="606" y="896"/>
                  </a:lnTo>
                  <a:lnTo>
                    <a:pt x="597" y="896"/>
                  </a:lnTo>
                  <a:lnTo>
                    <a:pt x="591" y="896"/>
                  </a:lnTo>
                  <a:lnTo>
                    <a:pt x="583" y="896"/>
                  </a:lnTo>
                  <a:lnTo>
                    <a:pt x="575" y="896"/>
                  </a:lnTo>
                  <a:lnTo>
                    <a:pt x="567" y="896"/>
                  </a:lnTo>
                  <a:lnTo>
                    <a:pt x="560" y="893"/>
                  </a:lnTo>
                  <a:lnTo>
                    <a:pt x="552" y="893"/>
                  </a:lnTo>
                  <a:lnTo>
                    <a:pt x="544" y="893"/>
                  </a:lnTo>
                  <a:lnTo>
                    <a:pt x="538" y="893"/>
                  </a:lnTo>
                  <a:lnTo>
                    <a:pt x="530" y="891"/>
                  </a:lnTo>
                  <a:lnTo>
                    <a:pt x="521" y="891"/>
                  </a:lnTo>
                  <a:lnTo>
                    <a:pt x="513" y="891"/>
                  </a:lnTo>
                  <a:lnTo>
                    <a:pt x="505" y="889"/>
                  </a:lnTo>
                  <a:lnTo>
                    <a:pt x="497" y="889"/>
                  </a:lnTo>
                  <a:lnTo>
                    <a:pt x="492" y="887"/>
                  </a:lnTo>
                  <a:lnTo>
                    <a:pt x="484" y="887"/>
                  </a:lnTo>
                  <a:lnTo>
                    <a:pt x="476" y="885"/>
                  </a:lnTo>
                  <a:lnTo>
                    <a:pt x="468" y="885"/>
                  </a:lnTo>
                  <a:lnTo>
                    <a:pt x="460" y="883"/>
                  </a:lnTo>
                  <a:lnTo>
                    <a:pt x="455" y="883"/>
                  </a:lnTo>
                  <a:lnTo>
                    <a:pt x="446" y="880"/>
                  </a:lnTo>
                  <a:lnTo>
                    <a:pt x="438" y="878"/>
                  </a:lnTo>
                  <a:lnTo>
                    <a:pt x="430" y="878"/>
                  </a:lnTo>
                  <a:lnTo>
                    <a:pt x="422" y="876"/>
                  </a:lnTo>
                  <a:lnTo>
                    <a:pt x="414" y="874"/>
                  </a:lnTo>
                  <a:lnTo>
                    <a:pt x="409" y="872"/>
                  </a:lnTo>
                  <a:lnTo>
                    <a:pt x="401" y="872"/>
                  </a:lnTo>
                  <a:lnTo>
                    <a:pt x="393" y="870"/>
                  </a:lnTo>
                  <a:lnTo>
                    <a:pt x="385" y="867"/>
                  </a:lnTo>
                  <a:lnTo>
                    <a:pt x="377" y="865"/>
                  </a:lnTo>
                  <a:lnTo>
                    <a:pt x="372" y="863"/>
                  </a:lnTo>
                  <a:lnTo>
                    <a:pt x="362" y="861"/>
                  </a:lnTo>
                  <a:lnTo>
                    <a:pt x="354" y="859"/>
                  </a:lnTo>
                  <a:lnTo>
                    <a:pt x="346" y="857"/>
                  </a:lnTo>
                  <a:lnTo>
                    <a:pt x="338" y="854"/>
                  </a:lnTo>
                  <a:lnTo>
                    <a:pt x="330" y="854"/>
                  </a:lnTo>
                  <a:lnTo>
                    <a:pt x="328" y="857"/>
                  </a:lnTo>
                  <a:lnTo>
                    <a:pt x="328" y="859"/>
                  </a:lnTo>
                  <a:lnTo>
                    <a:pt x="328" y="861"/>
                  </a:lnTo>
                  <a:lnTo>
                    <a:pt x="328" y="863"/>
                  </a:lnTo>
                  <a:lnTo>
                    <a:pt x="325" y="865"/>
                  </a:lnTo>
                  <a:lnTo>
                    <a:pt x="325" y="867"/>
                  </a:lnTo>
                  <a:lnTo>
                    <a:pt x="325" y="870"/>
                  </a:lnTo>
                  <a:lnTo>
                    <a:pt x="325" y="872"/>
                  </a:lnTo>
                  <a:lnTo>
                    <a:pt x="325" y="874"/>
                  </a:lnTo>
                  <a:lnTo>
                    <a:pt x="325" y="876"/>
                  </a:lnTo>
                  <a:lnTo>
                    <a:pt x="325" y="880"/>
                  </a:lnTo>
                  <a:lnTo>
                    <a:pt x="325" y="883"/>
                  </a:lnTo>
                  <a:lnTo>
                    <a:pt x="325" y="885"/>
                  </a:lnTo>
                  <a:lnTo>
                    <a:pt x="325" y="887"/>
                  </a:lnTo>
                  <a:lnTo>
                    <a:pt x="325" y="889"/>
                  </a:lnTo>
                  <a:lnTo>
                    <a:pt x="325" y="891"/>
                  </a:lnTo>
                  <a:lnTo>
                    <a:pt x="328" y="893"/>
                  </a:lnTo>
                  <a:lnTo>
                    <a:pt x="328" y="898"/>
                  </a:lnTo>
                  <a:lnTo>
                    <a:pt x="330" y="900"/>
                  </a:lnTo>
                  <a:lnTo>
                    <a:pt x="330" y="904"/>
                  </a:lnTo>
                  <a:lnTo>
                    <a:pt x="333" y="904"/>
                  </a:lnTo>
                  <a:lnTo>
                    <a:pt x="333" y="907"/>
                  </a:lnTo>
                  <a:lnTo>
                    <a:pt x="333" y="909"/>
                  </a:lnTo>
                  <a:lnTo>
                    <a:pt x="336" y="911"/>
                  </a:lnTo>
                  <a:lnTo>
                    <a:pt x="336" y="913"/>
                  </a:lnTo>
                  <a:lnTo>
                    <a:pt x="338" y="915"/>
                  </a:lnTo>
                  <a:lnTo>
                    <a:pt x="338" y="917"/>
                  </a:lnTo>
                  <a:lnTo>
                    <a:pt x="341" y="920"/>
                  </a:lnTo>
                  <a:lnTo>
                    <a:pt x="341" y="923"/>
                  </a:lnTo>
                  <a:lnTo>
                    <a:pt x="341" y="927"/>
                  </a:lnTo>
                  <a:lnTo>
                    <a:pt x="341" y="929"/>
                  </a:lnTo>
                  <a:lnTo>
                    <a:pt x="344" y="931"/>
                  </a:lnTo>
                  <a:lnTo>
                    <a:pt x="344" y="934"/>
                  </a:lnTo>
                  <a:lnTo>
                    <a:pt x="336" y="949"/>
                  </a:lnTo>
                  <a:lnTo>
                    <a:pt x="333" y="949"/>
                  </a:lnTo>
                  <a:lnTo>
                    <a:pt x="330" y="951"/>
                  </a:lnTo>
                  <a:lnTo>
                    <a:pt x="328" y="951"/>
                  </a:lnTo>
                  <a:lnTo>
                    <a:pt x="325" y="951"/>
                  </a:lnTo>
                  <a:lnTo>
                    <a:pt x="323" y="953"/>
                  </a:lnTo>
                  <a:lnTo>
                    <a:pt x="320" y="953"/>
                  </a:lnTo>
                  <a:lnTo>
                    <a:pt x="317" y="953"/>
                  </a:lnTo>
                  <a:lnTo>
                    <a:pt x="315" y="955"/>
                  </a:lnTo>
                  <a:lnTo>
                    <a:pt x="312" y="955"/>
                  </a:lnTo>
                  <a:lnTo>
                    <a:pt x="309" y="955"/>
                  </a:lnTo>
                  <a:lnTo>
                    <a:pt x="307" y="955"/>
                  </a:lnTo>
                  <a:lnTo>
                    <a:pt x="304" y="955"/>
                  </a:lnTo>
                  <a:lnTo>
                    <a:pt x="299" y="958"/>
                  </a:lnTo>
                  <a:lnTo>
                    <a:pt x="296" y="958"/>
                  </a:lnTo>
                  <a:lnTo>
                    <a:pt x="289" y="958"/>
                  </a:lnTo>
                  <a:lnTo>
                    <a:pt x="287" y="955"/>
                  </a:lnTo>
                  <a:lnTo>
                    <a:pt x="281" y="955"/>
                  </a:lnTo>
                  <a:lnTo>
                    <a:pt x="279" y="955"/>
                  </a:lnTo>
                  <a:lnTo>
                    <a:pt x="276" y="955"/>
                  </a:lnTo>
                  <a:lnTo>
                    <a:pt x="271" y="955"/>
                  </a:lnTo>
                  <a:lnTo>
                    <a:pt x="268" y="955"/>
                  </a:lnTo>
                  <a:lnTo>
                    <a:pt x="266" y="953"/>
                  </a:lnTo>
                  <a:lnTo>
                    <a:pt x="260" y="953"/>
                  </a:lnTo>
                  <a:lnTo>
                    <a:pt x="258" y="951"/>
                  </a:lnTo>
                  <a:lnTo>
                    <a:pt x="255" y="951"/>
                  </a:lnTo>
                  <a:lnTo>
                    <a:pt x="250" y="951"/>
                  </a:lnTo>
                  <a:lnTo>
                    <a:pt x="247" y="949"/>
                  </a:lnTo>
                  <a:lnTo>
                    <a:pt x="242" y="949"/>
                  </a:lnTo>
                  <a:lnTo>
                    <a:pt x="239" y="949"/>
                  </a:lnTo>
                  <a:lnTo>
                    <a:pt x="234" y="947"/>
                  </a:lnTo>
                  <a:lnTo>
                    <a:pt x="231" y="947"/>
                  </a:lnTo>
                  <a:lnTo>
                    <a:pt x="226" y="947"/>
                  </a:lnTo>
                  <a:lnTo>
                    <a:pt x="223" y="947"/>
                  </a:lnTo>
                  <a:lnTo>
                    <a:pt x="221" y="944"/>
                  </a:lnTo>
                  <a:lnTo>
                    <a:pt x="218" y="944"/>
                  </a:lnTo>
                  <a:lnTo>
                    <a:pt x="215" y="944"/>
                  </a:lnTo>
                  <a:lnTo>
                    <a:pt x="211" y="944"/>
                  </a:lnTo>
                  <a:lnTo>
                    <a:pt x="209" y="944"/>
                  </a:lnTo>
                  <a:lnTo>
                    <a:pt x="206" y="944"/>
                  </a:lnTo>
                  <a:lnTo>
                    <a:pt x="203" y="944"/>
                  </a:lnTo>
                  <a:lnTo>
                    <a:pt x="198" y="934"/>
                  </a:lnTo>
                </a:path>
              </a:pathLst>
            </a:custGeom>
            <a:solidFill>
              <a:srgbClr val="000000"/>
            </a:solidFill>
            <a:ln w="12700" cap="rnd" cmpd="sng">
              <a:noFill/>
              <a:prstDash val="solid"/>
              <a:round/>
              <a:headEnd type="none" w="med" len="med"/>
              <a:tailEnd type="none" w="med" len="med"/>
            </a:ln>
          </p:spPr>
          <p:txBody>
            <a:bodyPr/>
            <a:lstStyle/>
            <a:p>
              <a:endParaRPr lang="en-US" dirty="0"/>
            </a:p>
          </p:txBody>
        </p:sp>
        <p:sp>
          <p:nvSpPr>
            <p:cNvPr id="5210" name="Freeform 163"/>
            <p:cNvSpPr>
              <a:spLocks/>
            </p:cNvSpPr>
            <p:nvPr/>
          </p:nvSpPr>
          <p:spPr bwMode="auto">
            <a:xfrm>
              <a:off x="995" y="1966"/>
              <a:ext cx="141" cy="165"/>
            </a:xfrm>
            <a:custGeom>
              <a:avLst/>
              <a:gdLst>
                <a:gd name="T0" fmla="*/ 73 w 141"/>
                <a:gd name="T1" fmla="*/ 161 h 165"/>
                <a:gd name="T2" fmla="*/ 23 w 141"/>
                <a:gd name="T3" fmla="*/ 159 h 165"/>
                <a:gd name="T4" fmla="*/ 0 w 141"/>
                <a:gd name="T5" fmla="*/ 150 h 165"/>
                <a:gd name="T6" fmla="*/ 0 w 141"/>
                <a:gd name="T7" fmla="*/ 146 h 165"/>
                <a:gd name="T8" fmla="*/ 0 w 141"/>
                <a:gd name="T9" fmla="*/ 132 h 165"/>
                <a:gd name="T10" fmla="*/ 5 w 141"/>
                <a:gd name="T11" fmla="*/ 130 h 165"/>
                <a:gd name="T12" fmla="*/ 20 w 141"/>
                <a:gd name="T13" fmla="*/ 127 h 165"/>
                <a:gd name="T14" fmla="*/ 23 w 141"/>
                <a:gd name="T15" fmla="*/ 134 h 165"/>
                <a:gd name="T16" fmla="*/ 23 w 141"/>
                <a:gd name="T17" fmla="*/ 138 h 165"/>
                <a:gd name="T18" fmla="*/ 31 w 141"/>
                <a:gd name="T19" fmla="*/ 146 h 165"/>
                <a:gd name="T20" fmla="*/ 36 w 141"/>
                <a:gd name="T21" fmla="*/ 146 h 165"/>
                <a:gd name="T22" fmla="*/ 36 w 141"/>
                <a:gd name="T23" fmla="*/ 134 h 165"/>
                <a:gd name="T24" fmla="*/ 41 w 141"/>
                <a:gd name="T25" fmla="*/ 112 h 165"/>
                <a:gd name="T26" fmla="*/ 52 w 141"/>
                <a:gd name="T27" fmla="*/ 108 h 165"/>
                <a:gd name="T28" fmla="*/ 70 w 141"/>
                <a:gd name="T29" fmla="*/ 90 h 165"/>
                <a:gd name="T30" fmla="*/ 73 w 141"/>
                <a:gd name="T31" fmla="*/ 77 h 165"/>
                <a:gd name="T32" fmla="*/ 85 w 141"/>
                <a:gd name="T33" fmla="*/ 61 h 165"/>
                <a:gd name="T34" fmla="*/ 73 w 141"/>
                <a:gd name="T35" fmla="*/ 54 h 165"/>
                <a:gd name="T36" fmla="*/ 73 w 141"/>
                <a:gd name="T37" fmla="*/ 48 h 165"/>
                <a:gd name="T38" fmla="*/ 73 w 141"/>
                <a:gd name="T39" fmla="*/ 30 h 165"/>
                <a:gd name="T40" fmla="*/ 77 w 141"/>
                <a:gd name="T41" fmla="*/ 24 h 165"/>
                <a:gd name="T42" fmla="*/ 98 w 141"/>
                <a:gd name="T43" fmla="*/ 4 h 165"/>
                <a:gd name="T44" fmla="*/ 103 w 141"/>
                <a:gd name="T45" fmla="*/ 4 h 165"/>
                <a:gd name="T46" fmla="*/ 108 w 141"/>
                <a:gd name="T47" fmla="*/ 0 h 165"/>
                <a:gd name="T48" fmla="*/ 116 w 141"/>
                <a:gd name="T49" fmla="*/ 0 h 165"/>
                <a:gd name="T50" fmla="*/ 137 w 141"/>
                <a:gd name="T51" fmla="*/ 10 h 165"/>
                <a:gd name="T52" fmla="*/ 140 w 141"/>
                <a:gd name="T53" fmla="*/ 15 h 165"/>
                <a:gd name="T54" fmla="*/ 140 w 141"/>
                <a:gd name="T55" fmla="*/ 21 h 165"/>
                <a:gd name="T56" fmla="*/ 132 w 141"/>
                <a:gd name="T57" fmla="*/ 39 h 165"/>
                <a:gd name="T58" fmla="*/ 111 w 141"/>
                <a:gd name="T59" fmla="*/ 39 h 165"/>
                <a:gd name="T60" fmla="*/ 92 w 141"/>
                <a:gd name="T61" fmla="*/ 86 h 165"/>
                <a:gd name="T62" fmla="*/ 85 w 141"/>
                <a:gd name="T63" fmla="*/ 97 h 165"/>
                <a:gd name="T64" fmla="*/ 77 w 141"/>
                <a:gd name="T65" fmla="*/ 114 h 165"/>
                <a:gd name="T66" fmla="*/ 95 w 141"/>
                <a:gd name="T67" fmla="*/ 130 h 165"/>
                <a:gd name="T68" fmla="*/ 105 w 141"/>
                <a:gd name="T69" fmla="*/ 134 h 165"/>
                <a:gd name="T70" fmla="*/ 113 w 141"/>
                <a:gd name="T71" fmla="*/ 148 h 165"/>
                <a:gd name="T72" fmla="*/ 103 w 141"/>
                <a:gd name="T73" fmla="*/ 159 h 165"/>
                <a:gd name="T74" fmla="*/ 95 w 141"/>
                <a:gd name="T75" fmla="*/ 164 h 165"/>
                <a:gd name="T76" fmla="*/ 73 w 141"/>
                <a:gd name="T77" fmla="*/ 161 h 16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41"/>
                <a:gd name="T118" fmla="*/ 0 h 165"/>
                <a:gd name="T119" fmla="*/ 141 w 141"/>
                <a:gd name="T120" fmla="*/ 165 h 16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41" h="165">
                  <a:moveTo>
                    <a:pt x="73" y="161"/>
                  </a:moveTo>
                  <a:lnTo>
                    <a:pt x="23" y="159"/>
                  </a:lnTo>
                  <a:lnTo>
                    <a:pt x="0" y="150"/>
                  </a:lnTo>
                  <a:lnTo>
                    <a:pt x="0" y="146"/>
                  </a:lnTo>
                  <a:lnTo>
                    <a:pt x="0" y="132"/>
                  </a:lnTo>
                  <a:lnTo>
                    <a:pt x="5" y="130"/>
                  </a:lnTo>
                  <a:lnTo>
                    <a:pt x="20" y="127"/>
                  </a:lnTo>
                  <a:lnTo>
                    <a:pt x="23" y="134"/>
                  </a:lnTo>
                  <a:lnTo>
                    <a:pt x="23" y="138"/>
                  </a:lnTo>
                  <a:lnTo>
                    <a:pt x="31" y="146"/>
                  </a:lnTo>
                  <a:lnTo>
                    <a:pt x="36" y="146"/>
                  </a:lnTo>
                  <a:lnTo>
                    <a:pt x="36" y="134"/>
                  </a:lnTo>
                  <a:lnTo>
                    <a:pt x="41" y="112"/>
                  </a:lnTo>
                  <a:lnTo>
                    <a:pt x="52" y="108"/>
                  </a:lnTo>
                  <a:lnTo>
                    <a:pt x="70" y="90"/>
                  </a:lnTo>
                  <a:lnTo>
                    <a:pt x="73" y="77"/>
                  </a:lnTo>
                  <a:lnTo>
                    <a:pt x="85" y="61"/>
                  </a:lnTo>
                  <a:lnTo>
                    <a:pt x="73" y="54"/>
                  </a:lnTo>
                  <a:lnTo>
                    <a:pt x="73" y="48"/>
                  </a:lnTo>
                  <a:lnTo>
                    <a:pt x="73" y="30"/>
                  </a:lnTo>
                  <a:lnTo>
                    <a:pt x="77" y="24"/>
                  </a:lnTo>
                  <a:lnTo>
                    <a:pt x="98" y="4"/>
                  </a:lnTo>
                  <a:lnTo>
                    <a:pt x="103" y="4"/>
                  </a:lnTo>
                  <a:lnTo>
                    <a:pt x="108" y="0"/>
                  </a:lnTo>
                  <a:lnTo>
                    <a:pt x="116" y="0"/>
                  </a:lnTo>
                  <a:lnTo>
                    <a:pt x="137" y="10"/>
                  </a:lnTo>
                  <a:lnTo>
                    <a:pt x="140" y="15"/>
                  </a:lnTo>
                  <a:lnTo>
                    <a:pt x="140" y="21"/>
                  </a:lnTo>
                  <a:lnTo>
                    <a:pt x="132" y="39"/>
                  </a:lnTo>
                  <a:lnTo>
                    <a:pt x="111" y="39"/>
                  </a:lnTo>
                  <a:lnTo>
                    <a:pt x="92" y="86"/>
                  </a:lnTo>
                  <a:lnTo>
                    <a:pt x="85" y="97"/>
                  </a:lnTo>
                  <a:lnTo>
                    <a:pt x="77" y="114"/>
                  </a:lnTo>
                  <a:lnTo>
                    <a:pt x="95" y="130"/>
                  </a:lnTo>
                  <a:lnTo>
                    <a:pt x="105" y="134"/>
                  </a:lnTo>
                  <a:lnTo>
                    <a:pt x="113" y="148"/>
                  </a:lnTo>
                  <a:lnTo>
                    <a:pt x="103" y="159"/>
                  </a:lnTo>
                  <a:lnTo>
                    <a:pt x="95" y="164"/>
                  </a:lnTo>
                  <a:lnTo>
                    <a:pt x="73" y="161"/>
                  </a:lnTo>
                </a:path>
              </a:pathLst>
            </a:custGeom>
            <a:solidFill>
              <a:srgbClr val="B3B3B3"/>
            </a:solidFill>
            <a:ln w="12700" cap="rnd" cmpd="sng">
              <a:noFill/>
              <a:prstDash val="solid"/>
              <a:round/>
              <a:headEnd type="none" w="med" len="med"/>
              <a:tailEnd type="none" w="med" len="med"/>
            </a:ln>
          </p:spPr>
          <p:txBody>
            <a:bodyPr/>
            <a:lstStyle/>
            <a:p>
              <a:endParaRPr lang="en-US" dirty="0"/>
            </a:p>
          </p:txBody>
        </p:sp>
        <p:sp>
          <p:nvSpPr>
            <p:cNvPr id="5211" name="Freeform 164"/>
            <p:cNvSpPr>
              <a:spLocks/>
            </p:cNvSpPr>
            <p:nvPr/>
          </p:nvSpPr>
          <p:spPr bwMode="auto">
            <a:xfrm>
              <a:off x="1791" y="1936"/>
              <a:ext cx="133" cy="149"/>
            </a:xfrm>
            <a:custGeom>
              <a:avLst/>
              <a:gdLst>
                <a:gd name="T0" fmla="*/ 55 w 133"/>
                <a:gd name="T1" fmla="*/ 145 h 149"/>
                <a:gd name="T2" fmla="*/ 27 w 133"/>
                <a:gd name="T3" fmla="*/ 145 h 149"/>
                <a:gd name="T4" fmla="*/ 5 w 133"/>
                <a:gd name="T5" fmla="*/ 145 h 149"/>
                <a:gd name="T6" fmla="*/ 0 w 133"/>
                <a:gd name="T7" fmla="*/ 141 h 149"/>
                <a:gd name="T8" fmla="*/ 5 w 133"/>
                <a:gd name="T9" fmla="*/ 122 h 149"/>
                <a:gd name="T10" fmla="*/ 16 w 133"/>
                <a:gd name="T11" fmla="*/ 122 h 149"/>
                <a:gd name="T12" fmla="*/ 16 w 133"/>
                <a:gd name="T13" fmla="*/ 109 h 149"/>
                <a:gd name="T14" fmla="*/ 21 w 133"/>
                <a:gd name="T15" fmla="*/ 100 h 149"/>
                <a:gd name="T16" fmla="*/ 32 w 133"/>
                <a:gd name="T17" fmla="*/ 100 h 149"/>
                <a:gd name="T18" fmla="*/ 35 w 133"/>
                <a:gd name="T19" fmla="*/ 84 h 149"/>
                <a:gd name="T20" fmla="*/ 32 w 133"/>
                <a:gd name="T21" fmla="*/ 74 h 149"/>
                <a:gd name="T22" fmla="*/ 21 w 133"/>
                <a:gd name="T23" fmla="*/ 52 h 149"/>
                <a:gd name="T24" fmla="*/ 16 w 133"/>
                <a:gd name="T25" fmla="*/ 46 h 149"/>
                <a:gd name="T26" fmla="*/ 5 w 133"/>
                <a:gd name="T27" fmla="*/ 39 h 149"/>
                <a:gd name="T28" fmla="*/ 5 w 133"/>
                <a:gd name="T29" fmla="*/ 31 h 149"/>
                <a:gd name="T30" fmla="*/ 16 w 133"/>
                <a:gd name="T31" fmla="*/ 17 h 149"/>
                <a:gd name="T32" fmla="*/ 27 w 133"/>
                <a:gd name="T33" fmla="*/ 6 h 149"/>
                <a:gd name="T34" fmla="*/ 32 w 133"/>
                <a:gd name="T35" fmla="*/ 4 h 149"/>
                <a:gd name="T36" fmla="*/ 35 w 133"/>
                <a:gd name="T37" fmla="*/ 2 h 149"/>
                <a:gd name="T38" fmla="*/ 38 w 133"/>
                <a:gd name="T39" fmla="*/ 0 h 149"/>
                <a:gd name="T40" fmla="*/ 43 w 133"/>
                <a:gd name="T41" fmla="*/ 0 h 149"/>
                <a:gd name="T42" fmla="*/ 48 w 133"/>
                <a:gd name="T43" fmla="*/ 17 h 149"/>
                <a:gd name="T44" fmla="*/ 55 w 133"/>
                <a:gd name="T45" fmla="*/ 31 h 149"/>
                <a:gd name="T46" fmla="*/ 55 w 133"/>
                <a:gd name="T47" fmla="*/ 39 h 149"/>
                <a:gd name="T48" fmla="*/ 58 w 133"/>
                <a:gd name="T49" fmla="*/ 48 h 149"/>
                <a:gd name="T50" fmla="*/ 63 w 133"/>
                <a:gd name="T51" fmla="*/ 54 h 149"/>
                <a:gd name="T52" fmla="*/ 66 w 133"/>
                <a:gd name="T53" fmla="*/ 74 h 149"/>
                <a:gd name="T54" fmla="*/ 69 w 133"/>
                <a:gd name="T55" fmla="*/ 93 h 149"/>
                <a:gd name="T56" fmla="*/ 80 w 133"/>
                <a:gd name="T57" fmla="*/ 93 h 149"/>
                <a:gd name="T58" fmla="*/ 99 w 133"/>
                <a:gd name="T59" fmla="*/ 102 h 149"/>
                <a:gd name="T60" fmla="*/ 102 w 133"/>
                <a:gd name="T61" fmla="*/ 115 h 149"/>
                <a:gd name="T62" fmla="*/ 77 w 133"/>
                <a:gd name="T63" fmla="*/ 115 h 149"/>
                <a:gd name="T64" fmla="*/ 74 w 133"/>
                <a:gd name="T65" fmla="*/ 117 h 149"/>
                <a:gd name="T66" fmla="*/ 77 w 133"/>
                <a:gd name="T67" fmla="*/ 122 h 149"/>
                <a:gd name="T68" fmla="*/ 102 w 133"/>
                <a:gd name="T69" fmla="*/ 122 h 149"/>
                <a:gd name="T70" fmla="*/ 129 w 133"/>
                <a:gd name="T71" fmla="*/ 132 h 149"/>
                <a:gd name="T72" fmla="*/ 132 w 133"/>
                <a:gd name="T73" fmla="*/ 139 h 149"/>
                <a:gd name="T74" fmla="*/ 126 w 133"/>
                <a:gd name="T75" fmla="*/ 145 h 149"/>
                <a:gd name="T76" fmla="*/ 121 w 133"/>
                <a:gd name="T77" fmla="*/ 148 h 149"/>
                <a:gd name="T78" fmla="*/ 55 w 133"/>
                <a:gd name="T79" fmla="*/ 145 h 14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3"/>
                <a:gd name="T121" fmla="*/ 0 h 149"/>
                <a:gd name="T122" fmla="*/ 133 w 133"/>
                <a:gd name="T123" fmla="*/ 149 h 14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3" h="149">
                  <a:moveTo>
                    <a:pt x="55" y="145"/>
                  </a:moveTo>
                  <a:lnTo>
                    <a:pt x="27" y="145"/>
                  </a:lnTo>
                  <a:lnTo>
                    <a:pt x="5" y="145"/>
                  </a:lnTo>
                  <a:lnTo>
                    <a:pt x="0" y="141"/>
                  </a:lnTo>
                  <a:lnTo>
                    <a:pt x="5" y="122"/>
                  </a:lnTo>
                  <a:lnTo>
                    <a:pt x="16" y="122"/>
                  </a:lnTo>
                  <a:lnTo>
                    <a:pt x="16" y="109"/>
                  </a:lnTo>
                  <a:lnTo>
                    <a:pt x="21" y="100"/>
                  </a:lnTo>
                  <a:lnTo>
                    <a:pt x="32" y="100"/>
                  </a:lnTo>
                  <a:lnTo>
                    <a:pt x="35" y="84"/>
                  </a:lnTo>
                  <a:lnTo>
                    <a:pt x="32" y="74"/>
                  </a:lnTo>
                  <a:lnTo>
                    <a:pt x="21" y="52"/>
                  </a:lnTo>
                  <a:lnTo>
                    <a:pt x="16" y="46"/>
                  </a:lnTo>
                  <a:lnTo>
                    <a:pt x="5" y="39"/>
                  </a:lnTo>
                  <a:lnTo>
                    <a:pt x="5" y="31"/>
                  </a:lnTo>
                  <a:lnTo>
                    <a:pt x="16" y="17"/>
                  </a:lnTo>
                  <a:lnTo>
                    <a:pt x="27" y="6"/>
                  </a:lnTo>
                  <a:lnTo>
                    <a:pt x="32" y="4"/>
                  </a:lnTo>
                  <a:lnTo>
                    <a:pt x="35" y="2"/>
                  </a:lnTo>
                  <a:lnTo>
                    <a:pt x="38" y="0"/>
                  </a:lnTo>
                  <a:lnTo>
                    <a:pt x="43" y="0"/>
                  </a:lnTo>
                  <a:lnTo>
                    <a:pt x="48" y="17"/>
                  </a:lnTo>
                  <a:lnTo>
                    <a:pt x="55" y="31"/>
                  </a:lnTo>
                  <a:lnTo>
                    <a:pt x="55" y="39"/>
                  </a:lnTo>
                  <a:lnTo>
                    <a:pt x="58" y="48"/>
                  </a:lnTo>
                  <a:lnTo>
                    <a:pt x="63" y="54"/>
                  </a:lnTo>
                  <a:lnTo>
                    <a:pt x="66" y="74"/>
                  </a:lnTo>
                  <a:lnTo>
                    <a:pt x="69" y="93"/>
                  </a:lnTo>
                  <a:lnTo>
                    <a:pt x="80" y="93"/>
                  </a:lnTo>
                  <a:lnTo>
                    <a:pt x="99" y="102"/>
                  </a:lnTo>
                  <a:lnTo>
                    <a:pt x="102" y="115"/>
                  </a:lnTo>
                  <a:lnTo>
                    <a:pt x="77" y="115"/>
                  </a:lnTo>
                  <a:lnTo>
                    <a:pt x="74" y="117"/>
                  </a:lnTo>
                  <a:lnTo>
                    <a:pt x="77" y="122"/>
                  </a:lnTo>
                  <a:lnTo>
                    <a:pt x="102" y="122"/>
                  </a:lnTo>
                  <a:lnTo>
                    <a:pt x="129" y="132"/>
                  </a:lnTo>
                  <a:lnTo>
                    <a:pt x="132" y="139"/>
                  </a:lnTo>
                  <a:lnTo>
                    <a:pt x="126" y="145"/>
                  </a:lnTo>
                  <a:lnTo>
                    <a:pt x="121" y="148"/>
                  </a:lnTo>
                  <a:lnTo>
                    <a:pt x="55" y="145"/>
                  </a:lnTo>
                </a:path>
              </a:pathLst>
            </a:custGeom>
            <a:solidFill>
              <a:srgbClr val="CCCCCC"/>
            </a:solidFill>
            <a:ln w="12700" cap="rnd" cmpd="sng">
              <a:noFill/>
              <a:prstDash val="solid"/>
              <a:round/>
              <a:headEnd type="none" w="med" len="med"/>
              <a:tailEnd type="none" w="med" len="med"/>
            </a:ln>
          </p:spPr>
          <p:txBody>
            <a:bodyPr/>
            <a:lstStyle/>
            <a:p>
              <a:endParaRPr lang="en-US" dirty="0"/>
            </a:p>
          </p:txBody>
        </p:sp>
        <p:sp>
          <p:nvSpPr>
            <p:cNvPr id="5212" name="Freeform 165"/>
            <p:cNvSpPr>
              <a:spLocks/>
            </p:cNvSpPr>
            <p:nvPr/>
          </p:nvSpPr>
          <p:spPr bwMode="auto">
            <a:xfrm>
              <a:off x="947" y="1275"/>
              <a:ext cx="977" cy="784"/>
            </a:xfrm>
            <a:custGeom>
              <a:avLst/>
              <a:gdLst>
                <a:gd name="T0" fmla="*/ 242 w 977"/>
                <a:gd name="T1" fmla="*/ 763 h 784"/>
                <a:gd name="T2" fmla="*/ 196 w 977"/>
                <a:gd name="T3" fmla="*/ 743 h 784"/>
                <a:gd name="T4" fmla="*/ 205 w 977"/>
                <a:gd name="T5" fmla="*/ 704 h 784"/>
                <a:gd name="T6" fmla="*/ 164 w 977"/>
                <a:gd name="T7" fmla="*/ 681 h 784"/>
                <a:gd name="T8" fmla="*/ 120 w 977"/>
                <a:gd name="T9" fmla="*/ 697 h 784"/>
                <a:gd name="T10" fmla="*/ 64 w 977"/>
                <a:gd name="T11" fmla="*/ 662 h 784"/>
                <a:gd name="T12" fmla="*/ 26 w 977"/>
                <a:gd name="T13" fmla="*/ 611 h 784"/>
                <a:gd name="T14" fmla="*/ 7 w 977"/>
                <a:gd name="T15" fmla="*/ 555 h 784"/>
                <a:gd name="T16" fmla="*/ 0 w 977"/>
                <a:gd name="T17" fmla="*/ 495 h 784"/>
                <a:gd name="T18" fmla="*/ 70 w 977"/>
                <a:gd name="T19" fmla="*/ 438 h 784"/>
                <a:gd name="T20" fmla="*/ 177 w 977"/>
                <a:gd name="T21" fmla="*/ 374 h 784"/>
                <a:gd name="T22" fmla="*/ 283 w 977"/>
                <a:gd name="T23" fmla="*/ 308 h 784"/>
                <a:gd name="T24" fmla="*/ 385 w 977"/>
                <a:gd name="T25" fmla="*/ 238 h 784"/>
                <a:gd name="T26" fmla="*/ 375 w 977"/>
                <a:gd name="T27" fmla="*/ 153 h 784"/>
                <a:gd name="T28" fmla="*/ 310 w 977"/>
                <a:gd name="T29" fmla="*/ 206 h 784"/>
                <a:gd name="T30" fmla="*/ 210 w 977"/>
                <a:gd name="T31" fmla="*/ 272 h 784"/>
                <a:gd name="T32" fmla="*/ 102 w 977"/>
                <a:gd name="T33" fmla="*/ 338 h 784"/>
                <a:gd name="T34" fmla="*/ 31 w 977"/>
                <a:gd name="T35" fmla="*/ 381 h 784"/>
                <a:gd name="T36" fmla="*/ 39 w 977"/>
                <a:gd name="T37" fmla="*/ 342 h 784"/>
                <a:gd name="T38" fmla="*/ 80 w 977"/>
                <a:gd name="T39" fmla="*/ 291 h 784"/>
                <a:gd name="T40" fmla="*/ 135 w 977"/>
                <a:gd name="T41" fmla="*/ 243 h 784"/>
                <a:gd name="T42" fmla="*/ 190 w 977"/>
                <a:gd name="T43" fmla="*/ 197 h 784"/>
                <a:gd name="T44" fmla="*/ 245 w 977"/>
                <a:gd name="T45" fmla="*/ 111 h 784"/>
                <a:gd name="T46" fmla="*/ 234 w 977"/>
                <a:gd name="T47" fmla="*/ 85 h 784"/>
                <a:gd name="T48" fmla="*/ 193 w 977"/>
                <a:gd name="T49" fmla="*/ 52 h 784"/>
                <a:gd name="T50" fmla="*/ 216 w 977"/>
                <a:gd name="T51" fmla="*/ 15 h 784"/>
                <a:gd name="T52" fmla="*/ 261 w 977"/>
                <a:gd name="T53" fmla="*/ 21 h 784"/>
                <a:gd name="T54" fmla="*/ 229 w 977"/>
                <a:gd name="T55" fmla="*/ 32 h 784"/>
                <a:gd name="T56" fmla="*/ 269 w 977"/>
                <a:gd name="T57" fmla="*/ 59 h 784"/>
                <a:gd name="T58" fmla="*/ 315 w 977"/>
                <a:gd name="T59" fmla="*/ 65 h 784"/>
                <a:gd name="T60" fmla="*/ 364 w 977"/>
                <a:gd name="T61" fmla="*/ 65 h 784"/>
                <a:gd name="T62" fmla="*/ 420 w 977"/>
                <a:gd name="T63" fmla="*/ 68 h 784"/>
                <a:gd name="T64" fmla="*/ 518 w 977"/>
                <a:gd name="T65" fmla="*/ 65 h 784"/>
                <a:gd name="T66" fmla="*/ 625 w 977"/>
                <a:gd name="T67" fmla="*/ 61 h 784"/>
                <a:gd name="T68" fmla="*/ 728 w 977"/>
                <a:gd name="T69" fmla="*/ 49 h 784"/>
                <a:gd name="T70" fmla="*/ 819 w 977"/>
                <a:gd name="T71" fmla="*/ 30 h 784"/>
                <a:gd name="T72" fmla="*/ 806 w 977"/>
                <a:gd name="T73" fmla="*/ 63 h 784"/>
                <a:gd name="T74" fmla="*/ 771 w 977"/>
                <a:gd name="T75" fmla="*/ 104 h 784"/>
                <a:gd name="T76" fmla="*/ 808 w 977"/>
                <a:gd name="T77" fmla="*/ 115 h 784"/>
                <a:gd name="T78" fmla="*/ 814 w 977"/>
                <a:gd name="T79" fmla="*/ 164 h 784"/>
                <a:gd name="T80" fmla="*/ 826 w 977"/>
                <a:gd name="T81" fmla="*/ 199 h 784"/>
                <a:gd name="T82" fmla="*/ 855 w 977"/>
                <a:gd name="T83" fmla="*/ 245 h 784"/>
                <a:gd name="T84" fmla="*/ 884 w 977"/>
                <a:gd name="T85" fmla="*/ 285 h 784"/>
                <a:gd name="T86" fmla="*/ 904 w 977"/>
                <a:gd name="T87" fmla="*/ 317 h 784"/>
                <a:gd name="T88" fmla="*/ 922 w 977"/>
                <a:gd name="T89" fmla="*/ 353 h 784"/>
                <a:gd name="T90" fmla="*/ 938 w 977"/>
                <a:gd name="T91" fmla="*/ 392 h 784"/>
                <a:gd name="T92" fmla="*/ 960 w 977"/>
                <a:gd name="T93" fmla="*/ 440 h 784"/>
                <a:gd name="T94" fmla="*/ 944 w 977"/>
                <a:gd name="T95" fmla="*/ 583 h 784"/>
                <a:gd name="T96" fmla="*/ 912 w 977"/>
                <a:gd name="T97" fmla="*/ 618 h 784"/>
                <a:gd name="T98" fmla="*/ 873 w 977"/>
                <a:gd name="T99" fmla="*/ 642 h 784"/>
                <a:gd name="T100" fmla="*/ 834 w 977"/>
                <a:gd name="T101" fmla="*/ 672 h 784"/>
                <a:gd name="T102" fmla="*/ 814 w 977"/>
                <a:gd name="T103" fmla="*/ 710 h 784"/>
                <a:gd name="T104" fmla="*/ 766 w 977"/>
                <a:gd name="T105" fmla="*/ 736 h 784"/>
                <a:gd name="T106" fmla="*/ 717 w 977"/>
                <a:gd name="T107" fmla="*/ 756 h 784"/>
                <a:gd name="T108" fmla="*/ 663 w 977"/>
                <a:gd name="T109" fmla="*/ 770 h 784"/>
                <a:gd name="T110" fmla="*/ 607 w 977"/>
                <a:gd name="T111" fmla="*/ 778 h 784"/>
                <a:gd name="T112" fmla="*/ 539 w 977"/>
                <a:gd name="T113" fmla="*/ 783 h 784"/>
                <a:gd name="T114" fmla="*/ 472 w 977"/>
                <a:gd name="T115" fmla="*/ 783 h 784"/>
                <a:gd name="T116" fmla="*/ 407 w 977"/>
                <a:gd name="T117" fmla="*/ 780 h 784"/>
                <a:gd name="T118" fmla="*/ 339 w 977"/>
                <a:gd name="T119" fmla="*/ 778 h 78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77"/>
                <a:gd name="T181" fmla="*/ 0 h 784"/>
                <a:gd name="T182" fmla="*/ 977 w 977"/>
                <a:gd name="T183" fmla="*/ 784 h 78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77" h="784">
                  <a:moveTo>
                    <a:pt x="307" y="776"/>
                  </a:moveTo>
                  <a:lnTo>
                    <a:pt x="281" y="774"/>
                  </a:lnTo>
                  <a:lnTo>
                    <a:pt x="277" y="772"/>
                  </a:lnTo>
                  <a:lnTo>
                    <a:pt x="274" y="772"/>
                  </a:lnTo>
                  <a:lnTo>
                    <a:pt x="271" y="770"/>
                  </a:lnTo>
                  <a:lnTo>
                    <a:pt x="269" y="770"/>
                  </a:lnTo>
                  <a:lnTo>
                    <a:pt x="266" y="767"/>
                  </a:lnTo>
                  <a:lnTo>
                    <a:pt x="261" y="767"/>
                  </a:lnTo>
                  <a:lnTo>
                    <a:pt x="258" y="767"/>
                  </a:lnTo>
                  <a:lnTo>
                    <a:pt x="255" y="765"/>
                  </a:lnTo>
                  <a:lnTo>
                    <a:pt x="253" y="765"/>
                  </a:lnTo>
                  <a:lnTo>
                    <a:pt x="250" y="765"/>
                  </a:lnTo>
                  <a:lnTo>
                    <a:pt x="247" y="763"/>
                  </a:lnTo>
                  <a:lnTo>
                    <a:pt x="245" y="763"/>
                  </a:lnTo>
                  <a:lnTo>
                    <a:pt x="242" y="763"/>
                  </a:lnTo>
                  <a:lnTo>
                    <a:pt x="240" y="761"/>
                  </a:lnTo>
                  <a:lnTo>
                    <a:pt x="237" y="761"/>
                  </a:lnTo>
                  <a:lnTo>
                    <a:pt x="232" y="761"/>
                  </a:lnTo>
                  <a:lnTo>
                    <a:pt x="226" y="758"/>
                  </a:lnTo>
                  <a:lnTo>
                    <a:pt x="224" y="758"/>
                  </a:lnTo>
                  <a:lnTo>
                    <a:pt x="221" y="756"/>
                  </a:lnTo>
                  <a:lnTo>
                    <a:pt x="216" y="756"/>
                  </a:lnTo>
                  <a:lnTo>
                    <a:pt x="213" y="753"/>
                  </a:lnTo>
                  <a:lnTo>
                    <a:pt x="210" y="753"/>
                  </a:lnTo>
                  <a:lnTo>
                    <a:pt x="208" y="751"/>
                  </a:lnTo>
                  <a:lnTo>
                    <a:pt x="205" y="749"/>
                  </a:lnTo>
                  <a:lnTo>
                    <a:pt x="202" y="749"/>
                  </a:lnTo>
                  <a:lnTo>
                    <a:pt x="198" y="747"/>
                  </a:lnTo>
                  <a:lnTo>
                    <a:pt x="198" y="745"/>
                  </a:lnTo>
                  <a:lnTo>
                    <a:pt x="196" y="743"/>
                  </a:lnTo>
                  <a:lnTo>
                    <a:pt x="196" y="738"/>
                  </a:lnTo>
                  <a:lnTo>
                    <a:pt x="196" y="736"/>
                  </a:lnTo>
                  <a:lnTo>
                    <a:pt x="196" y="734"/>
                  </a:lnTo>
                  <a:lnTo>
                    <a:pt x="196" y="732"/>
                  </a:lnTo>
                  <a:lnTo>
                    <a:pt x="196" y="727"/>
                  </a:lnTo>
                  <a:lnTo>
                    <a:pt x="196" y="725"/>
                  </a:lnTo>
                  <a:lnTo>
                    <a:pt x="198" y="723"/>
                  </a:lnTo>
                  <a:lnTo>
                    <a:pt x="198" y="721"/>
                  </a:lnTo>
                  <a:lnTo>
                    <a:pt x="198" y="719"/>
                  </a:lnTo>
                  <a:lnTo>
                    <a:pt x="202" y="717"/>
                  </a:lnTo>
                  <a:lnTo>
                    <a:pt x="202" y="714"/>
                  </a:lnTo>
                  <a:lnTo>
                    <a:pt x="202" y="712"/>
                  </a:lnTo>
                  <a:lnTo>
                    <a:pt x="205" y="710"/>
                  </a:lnTo>
                  <a:lnTo>
                    <a:pt x="205" y="708"/>
                  </a:lnTo>
                  <a:lnTo>
                    <a:pt x="205" y="704"/>
                  </a:lnTo>
                  <a:lnTo>
                    <a:pt x="202" y="702"/>
                  </a:lnTo>
                  <a:lnTo>
                    <a:pt x="198" y="699"/>
                  </a:lnTo>
                  <a:lnTo>
                    <a:pt x="198" y="697"/>
                  </a:lnTo>
                  <a:lnTo>
                    <a:pt x="196" y="695"/>
                  </a:lnTo>
                  <a:lnTo>
                    <a:pt x="193" y="693"/>
                  </a:lnTo>
                  <a:lnTo>
                    <a:pt x="190" y="691"/>
                  </a:lnTo>
                  <a:lnTo>
                    <a:pt x="188" y="691"/>
                  </a:lnTo>
                  <a:lnTo>
                    <a:pt x="185" y="687"/>
                  </a:lnTo>
                  <a:lnTo>
                    <a:pt x="183" y="685"/>
                  </a:lnTo>
                  <a:lnTo>
                    <a:pt x="180" y="685"/>
                  </a:lnTo>
                  <a:lnTo>
                    <a:pt x="177" y="683"/>
                  </a:lnTo>
                  <a:lnTo>
                    <a:pt x="175" y="683"/>
                  </a:lnTo>
                  <a:lnTo>
                    <a:pt x="172" y="683"/>
                  </a:lnTo>
                  <a:lnTo>
                    <a:pt x="167" y="681"/>
                  </a:lnTo>
                  <a:lnTo>
                    <a:pt x="164" y="681"/>
                  </a:lnTo>
                  <a:lnTo>
                    <a:pt x="161" y="681"/>
                  </a:lnTo>
                  <a:lnTo>
                    <a:pt x="159" y="681"/>
                  </a:lnTo>
                  <a:lnTo>
                    <a:pt x="156" y="681"/>
                  </a:lnTo>
                  <a:lnTo>
                    <a:pt x="153" y="681"/>
                  </a:lnTo>
                  <a:lnTo>
                    <a:pt x="148" y="681"/>
                  </a:lnTo>
                  <a:lnTo>
                    <a:pt x="145" y="681"/>
                  </a:lnTo>
                  <a:lnTo>
                    <a:pt x="143" y="683"/>
                  </a:lnTo>
                  <a:lnTo>
                    <a:pt x="140" y="683"/>
                  </a:lnTo>
                  <a:lnTo>
                    <a:pt x="137" y="685"/>
                  </a:lnTo>
                  <a:lnTo>
                    <a:pt x="135" y="685"/>
                  </a:lnTo>
                  <a:lnTo>
                    <a:pt x="132" y="687"/>
                  </a:lnTo>
                  <a:lnTo>
                    <a:pt x="129" y="691"/>
                  </a:lnTo>
                  <a:lnTo>
                    <a:pt x="127" y="693"/>
                  </a:lnTo>
                  <a:lnTo>
                    <a:pt x="124" y="695"/>
                  </a:lnTo>
                  <a:lnTo>
                    <a:pt x="120" y="697"/>
                  </a:lnTo>
                  <a:lnTo>
                    <a:pt x="120" y="699"/>
                  </a:lnTo>
                  <a:lnTo>
                    <a:pt x="115" y="697"/>
                  </a:lnTo>
                  <a:lnTo>
                    <a:pt x="110" y="695"/>
                  </a:lnTo>
                  <a:lnTo>
                    <a:pt x="104" y="691"/>
                  </a:lnTo>
                  <a:lnTo>
                    <a:pt x="102" y="687"/>
                  </a:lnTo>
                  <a:lnTo>
                    <a:pt x="96" y="685"/>
                  </a:lnTo>
                  <a:lnTo>
                    <a:pt x="94" y="683"/>
                  </a:lnTo>
                  <a:lnTo>
                    <a:pt x="88" y="681"/>
                  </a:lnTo>
                  <a:lnTo>
                    <a:pt x="86" y="679"/>
                  </a:lnTo>
                  <a:lnTo>
                    <a:pt x="80" y="675"/>
                  </a:lnTo>
                  <a:lnTo>
                    <a:pt x="78" y="672"/>
                  </a:lnTo>
                  <a:lnTo>
                    <a:pt x="75" y="670"/>
                  </a:lnTo>
                  <a:lnTo>
                    <a:pt x="72" y="668"/>
                  </a:lnTo>
                  <a:lnTo>
                    <a:pt x="67" y="664"/>
                  </a:lnTo>
                  <a:lnTo>
                    <a:pt x="64" y="662"/>
                  </a:lnTo>
                  <a:lnTo>
                    <a:pt x="62" y="659"/>
                  </a:lnTo>
                  <a:lnTo>
                    <a:pt x="59" y="655"/>
                  </a:lnTo>
                  <a:lnTo>
                    <a:pt x="57" y="653"/>
                  </a:lnTo>
                  <a:lnTo>
                    <a:pt x="54" y="649"/>
                  </a:lnTo>
                  <a:lnTo>
                    <a:pt x="51" y="646"/>
                  </a:lnTo>
                  <a:lnTo>
                    <a:pt x="49" y="642"/>
                  </a:lnTo>
                  <a:lnTo>
                    <a:pt x="46" y="640"/>
                  </a:lnTo>
                  <a:lnTo>
                    <a:pt x="42" y="636"/>
                  </a:lnTo>
                  <a:lnTo>
                    <a:pt x="39" y="633"/>
                  </a:lnTo>
                  <a:lnTo>
                    <a:pt x="37" y="629"/>
                  </a:lnTo>
                  <a:lnTo>
                    <a:pt x="34" y="627"/>
                  </a:lnTo>
                  <a:lnTo>
                    <a:pt x="31" y="623"/>
                  </a:lnTo>
                  <a:lnTo>
                    <a:pt x="31" y="618"/>
                  </a:lnTo>
                  <a:lnTo>
                    <a:pt x="29" y="615"/>
                  </a:lnTo>
                  <a:lnTo>
                    <a:pt x="26" y="611"/>
                  </a:lnTo>
                  <a:lnTo>
                    <a:pt x="23" y="609"/>
                  </a:lnTo>
                  <a:lnTo>
                    <a:pt x="23" y="604"/>
                  </a:lnTo>
                  <a:lnTo>
                    <a:pt x="21" y="602"/>
                  </a:lnTo>
                  <a:lnTo>
                    <a:pt x="21" y="598"/>
                  </a:lnTo>
                  <a:lnTo>
                    <a:pt x="18" y="594"/>
                  </a:lnTo>
                  <a:lnTo>
                    <a:pt x="15" y="589"/>
                  </a:lnTo>
                  <a:lnTo>
                    <a:pt x="15" y="587"/>
                  </a:lnTo>
                  <a:lnTo>
                    <a:pt x="13" y="583"/>
                  </a:lnTo>
                  <a:lnTo>
                    <a:pt x="13" y="578"/>
                  </a:lnTo>
                  <a:lnTo>
                    <a:pt x="10" y="574"/>
                  </a:lnTo>
                  <a:lnTo>
                    <a:pt x="10" y="572"/>
                  </a:lnTo>
                  <a:lnTo>
                    <a:pt x="10" y="568"/>
                  </a:lnTo>
                  <a:lnTo>
                    <a:pt x="7" y="563"/>
                  </a:lnTo>
                  <a:lnTo>
                    <a:pt x="7" y="559"/>
                  </a:lnTo>
                  <a:lnTo>
                    <a:pt x="7" y="555"/>
                  </a:lnTo>
                  <a:lnTo>
                    <a:pt x="5" y="550"/>
                  </a:lnTo>
                  <a:lnTo>
                    <a:pt x="5" y="548"/>
                  </a:lnTo>
                  <a:lnTo>
                    <a:pt x="5" y="543"/>
                  </a:lnTo>
                  <a:lnTo>
                    <a:pt x="2" y="538"/>
                  </a:lnTo>
                  <a:lnTo>
                    <a:pt x="2" y="534"/>
                  </a:lnTo>
                  <a:lnTo>
                    <a:pt x="2" y="532"/>
                  </a:lnTo>
                  <a:lnTo>
                    <a:pt x="2" y="528"/>
                  </a:lnTo>
                  <a:lnTo>
                    <a:pt x="0" y="523"/>
                  </a:lnTo>
                  <a:lnTo>
                    <a:pt x="0" y="519"/>
                  </a:lnTo>
                  <a:lnTo>
                    <a:pt x="0" y="515"/>
                  </a:lnTo>
                  <a:lnTo>
                    <a:pt x="0" y="510"/>
                  </a:lnTo>
                  <a:lnTo>
                    <a:pt x="0" y="508"/>
                  </a:lnTo>
                  <a:lnTo>
                    <a:pt x="0" y="504"/>
                  </a:lnTo>
                  <a:lnTo>
                    <a:pt x="0" y="500"/>
                  </a:lnTo>
                  <a:lnTo>
                    <a:pt x="0" y="495"/>
                  </a:lnTo>
                  <a:lnTo>
                    <a:pt x="0" y="491"/>
                  </a:lnTo>
                  <a:lnTo>
                    <a:pt x="0" y="487"/>
                  </a:lnTo>
                  <a:lnTo>
                    <a:pt x="0" y="482"/>
                  </a:lnTo>
                  <a:lnTo>
                    <a:pt x="0" y="480"/>
                  </a:lnTo>
                  <a:lnTo>
                    <a:pt x="0" y="475"/>
                  </a:lnTo>
                  <a:lnTo>
                    <a:pt x="5" y="470"/>
                  </a:lnTo>
                  <a:lnTo>
                    <a:pt x="13" y="466"/>
                  </a:lnTo>
                  <a:lnTo>
                    <a:pt x="21" y="464"/>
                  </a:lnTo>
                  <a:lnTo>
                    <a:pt x="26" y="460"/>
                  </a:lnTo>
                  <a:lnTo>
                    <a:pt x="34" y="455"/>
                  </a:lnTo>
                  <a:lnTo>
                    <a:pt x="42" y="453"/>
                  </a:lnTo>
                  <a:lnTo>
                    <a:pt x="49" y="449"/>
                  </a:lnTo>
                  <a:lnTo>
                    <a:pt x="57" y="444"/>
                  </a:lnTo>
                  <a:lnTo>
                    <a:pt x="64" y="440"/>
                  </a:lnTo>
                  <a:lnTo>
                    <a:pt x="70" y="438"/>
                  </a:lnTo>
                  <a:lnTo>
                    <a:pt x="78" y="434"/>
                  </a:lnTo>
                  <a:lnTo>
                    <a:pt x="86" y="429"/>
                  </a:lnTo>
                  <a:lnTo>
                    <a:pt x="91" y="425"/>
                  </a:lnTo>
                  <a:lnTo>
                    <a:pt x="99" y="421"/>
                  </a:lnTo>
                  <a:lnTo>
                    <a:pt x="107" y="419"/>
                  </a:lnTo>
                  <a:lnTo>
                    <a:pt x="112" y="414"/>
                  </a:lnTo>
                  <a:lnTo>
                    <a:pt x="120" y="410"/>
                  </a:lnTo>
                  <a:lnTo>
                    <a:pt x="127" y="405"/>
                  </a:lnTo>
                  <a:lnTo>
                    <a:pt x="135" y="400"/>
                  </a:lnTo>
                  <a:lnTo>
                    <a:pt x="143" y="396"/>
                  </a:lnTo>
                  <a:lnTo>
                    <a:pt x="148" y="392"/>
                  </a:lnTo>
                  <a:lnTo>
                    <a:pt x="156" y="387"/>
                  </a:lnTo>
                  <a:lnTo>
                    <a:pt x="164" y="383"/>
                  </a:lnTo>
                  <a:lnTo>
                    <a:pt x="169" y="379"/>
                  </a:lnTo>
                  <a:lnTo>
                    <a:pt x="177" y="374"/>
                  </a:lnTo>
                  <a:lnTo>
                    <a:pt x="185" y="370"/>
                  </a:lnTo>
                  <a:lnTo>
                    <a:pt x="190" y="366"/>
                  </a:lnTo>
                  <a:lnTo>
                    <a:pt x="198" y="361"/>
                  </a:lnTo>
                  <a:lnTo>
                    <a:pt x="205" y="357"/>
                  </a:lnTo>
                  <a:lnTo>
                    <a:pt x="213" y="353"/>
                  </a:lnTo>
                  <a:lnTo>
                    <a:pt x="221" y="348"/>
                  </a:lnTo>
                  <a:lnTo>
                    <a:pt x="229" y="346"/>
                  </a:lnTo>
                  <a:lnTo>
                    <a:pt x="234" y="340"/>
                  </a:lnTo>
                  <a:lnTo>
                    <a:pt x="242" y="335"/>
                  </a:lnTo>
                  <a:lnTo>
                    <a:pt x="247" y="330"/>
                  </a:lnTo>
                  <a:lnTo>
                    <a:pt x="255" y="326"/>
                  </a:lnTo>
                  <a:lnTo>
                    <a:pt x="261" y="321"/>
                  </a:lnTo>
                  <a:lnTo>
                    <a:pt x="269" y="317"/>
                  </a:lnTo>
                  <a:lnTo>
                    <a:pt x="274" y="313"/>
                  </a:lnTo>
                  <a:lnTo>
                    <a:pt x="283" y="308"/>
                  </a:lnTo>
                  <a:lnTo>
                    <a:pt x="291" y="304"/>
                  </a:lnTo>
                  <a:lnTo>
                    <a:pt x="297" y="300"/>
                  </a:lnTo>
                  <a:lnTo>
                    <a:pt x="305" y="295"/>
                  </a:lnTo>
                  <a:lnTo>
                    <a:pt x="310" y="291"/>
                  </a:lnTo>
                  <a:lnTo>
                    <a:pt x="318" y="285"/>
                  </a:lnTo>
                  <a:lnTo>
                    <a:pt x="323" y="280"/>
                  </a:lnTo>
                  <a:lnTo>
                    <a:pt x="331" y="276"/>
                  </a:lnTo>
                  <a:lnTo>
                    <a:pt x="339" y="272"/>
                  </a:lnTo>
                  <a:lnTo>
                    <a:pt x="344" y="267"/>
                  </a:lnTo>
                  <a:lnTo>
                    <a:pt x="352" y="262"/>
                  </a:lnTo>
                  <a:lnTo>
                    <a:pt x="359" y="258"/>
                  </a:lnTo>
                  <a:lnTo>
                    <a:pt x="367" y="253"/>
                  </a:lnTo>
                  <a:lnTo>
                    <a:pt x="372" y="249"/>
                  </a:lnTo>
                  <a:lnTo>
                    <a:pt x="380" y="243"/>
                  </a:lnTo>
                  <a:lnTo>
                    <a:pt x="385" y="238"/>
                  </a:lnTo>
                  <a:lnTo>
                    <a:pt x="393" y="234"/>
                  </a:lnTo>
                  <a:lnTo>
                    <a:pt x="399" y="230"/>
                  </a:lnTo>
                  <a:lnTo>
                    <a:pt x="404" y="225"/>
                  </a:lnTo>
                  <a:lnTo>
                    <a:pt x="412" y="221"/>
                  </a:lnTo>
                  <a:lnTo>
                    <a:pt x="417" y="217"/>
                  </a:lnTo>
                  <a:lnTo>
                    <a:pt x="425" y="212"/>
                  </a:lnTo>
                  <a:lnTo>
                    <a:pt x="430" y="208"/>
                  </a:lnTo>
                  <a:lnTo>
                    <a:pt x="440" y="204"/>
                  </a:lnTo>
                  <a:lnTo>
                    <a:pt x="445" y="199"/>
                  </a:lnTo>
                  <a:lnTo>
                    <a:pt x="445" y="170"/>
                  </a:lnTo>
                  <a:lnTo>
                    <a:pt x="445" y="166"/>
                  </a:lnTo>
                  <a:lnTo>
                    <a:pt x="428" y="153"/>
                  </a:lnTo>
                  <a:lnTo>
                    <a:pt x="420" y="144"/>
                  </a:lnTo>
                  <a:lnTo>
                    <a:pt x="399" y="142"/>
                  </a:lnTo>
                  <a:lnTo>
                    <a:pt x="375" y="153"/>
                  </a:lnTo>
                  <a:lnTo>
                    <a:pt x="367" y="157"/>
                  </a:lnTo>
                  <a:lnTo>
                    <a:pt x="362" y="170"/>
                  </a:lnTo>
                  <a:lnTo>
                    <a:pt x="359" y="172"/>
                  </a:lnTo>
                  <a:lnTo>
                    <a:pt x="359" y="174"/>
                  </a:lnTo>
                  <a:lnTo>
                    <a:pt x="355" y="177"/>
                  </a:lnTo>
                  <a:lnTo>
                    <a:pt x="350" y="179"/>
                  </a:lnTo>
                  <a:lnTo>
                    <a:pt x="347" y="181"/>
                  </a:lnTo>
                  <a:lnTo>
                    <a:pt x="344" y="183"/>
                  </a:lnTo>
                  <a:lnTo>
                    <a:pt x="339" y="185"/>
                  </a:lnTo>
                  <a:lnTo>
                    <a:pt x="336" y="190"/>
                  </a:lnTo>
                  <a:lnTo>
                    <a:pt x="331" y="192"/>
                  </a:lnTo>
                  <a:lnTo>
                    <a:pt x="326" y="195"/>
                  </a:lnTo>
                  <a:lnTo>
                    <a:pt x="320" y="199"/>
                  </a:lnTo>
                  <a:lnTo>
                    <a:pt x="315" y="201"/>
                  </a:lnTo>
                  <a:lnTo>
                    <a:pt x="310" y="206"/>
                  </a:lnTo>
                  <a:lnTo>
                    <a:pt x="305" y="210"/>
                  </a:lnTo>
                  <a:lnTo>
                    <a:pt x="299" y="214"/>
                  </a:lnTo>
                  <a:lnTo>
                    <a:pt x="294" y="217"/>
                  </a:lnTo>
                  <a:lnTo>
                    <a:pt x="289" y="221"/>
                  </a:lnTo>
                  <a:lnTo>
                    <a:pt x="281" y="225"/>
                  </a:lnTo>
                  <a:lnTo>
                    <a:pt x="274" y="230"/>
                  </a:lnTo>
                  <a:lnTo>
                    <a:pt x="266" y="234"/>
                  </a:lnTo>
                  <a:lnTo>
                    <a:pt x="261" y="238"/>
                  </a:lnTo>
                  <a:lnTo>
                    <a:pt x="253" y="243"/>
                  </a:lnTo>
                  <a:lnTo>
                    <a:pt x="245" y="247"/>
                  </a:lnTo>
                  <a:lnTo>
                    <a:pt x="240" y="251"/>
                  </a:lnTo>
                  <a:lnTo>
                    <a:pt x="232" y="255"/>
                  </a:lnTo>
                  <a:lnTo>
                    <a:pt x="224" y="260"/>
                  </a:lnTo>
                  <a:lnTo>
                    <a:pt x="218" y="265"/>
                  </a:lnTo>
                  <a:lnTo>
                    <a:pt x="210" y="272"/>
                  </a:lnTo>
                  <a:lnTo>
                    <a:pt x="202" y="276"/>
                  </a:lnTo>
                  <a:lnTo>
                    <a:pt x="196" y="280"/>
                  </a:lnTo>
                  <a:lnTo>
                    <a:pt x="188" y="285"/>
                  </a:lnTo>
                  <a:lnTo>
                    <a:pt x="180" y="289"/>
                  </a:lnTo>
                  <a:lnTo>
                    <a:pt x="172" y="293"/>
                  </a:lnTo>
                  <a:lnTo>
                    <a:pt x="167" y="298"/>
                  </a:lnTo>
                  <a:lnTo>
                    <a:pt x="159" y="302"/>
                  </a:lnTo>
                  <a:lnTo>
                    <a:pt x="151" y="308"/>
                  </a:lnTo>
                  <a:lnTo>
                    <a:pt x="145" y="311"/>
                  </a:lnTo>
                  <a:lnTo>
                    <a:pt x="137" y="317"/>
                  </a:lnTo>
                  <a:lnTo>
                    <a:pt x="129" y="321"/>
                  </a:lnTo>
                  <a:lnTo>
                    <a:pt x="124" y="326"/>
                  </a:lnTo>
                  <a:lnTo>
                    <a:pt x="115" y="328"/>
                  </a:lnTo>
                  <a:lnTo>
                    <a:pt x="110" y="332"/>
                  </a:lnTo>
                  <a:lnTo>
                    <a:pt x="102" y="338"/>
                  </a:lnTo>
                  <a:lnTo>
                    <a:pt x="96" y="342"/>
                  </a:lnTo>
                  <a:lnTo>
                    <a:pt x="91" y="346"/>
                  </a:lnTo>
                  <a:lnTo>
                    <a:pt x="86" y="348"/>
                  </a:lnTo>
                  <a:lnTo>
                    <a:pt x="78" y="353"/>
                  </a:lnTo>
                  <a:lnTo>
                    <a:pt x="75" y="357"/>
                  </a:lnTo>
                  <a:lnTo>
                    <a:pt x="67" y="359"/>
                  </a:lnTo>
                  <a:lnTo>
                    <a:pt x="64" y="361"/>
                  </a:lnTo>
                  <a:lnTo>
                    <a:pt x="59" y="366"/>
                  </a:lnTo>
                  <a:lnTo>
                    <a:pt x="54" y="368"/>
                  </a:lnTo>
                  <a:lnTo>
                    <a:pt x="49" y="370"/>
                  </a:lnTo>
                  <a:lnTo>
                    <a:pt x="46" y="372"/>
                  </a:lnTo>
                  <a:lnTo>
                    <a:pt x="39" y="374"/>
                  </a:lnTo>
                  <a:lnTo>
                    <a:pt x="37" y="376"/>
                  </a:lnTo>
                  <a:lnTo>
                    <a:pt x="34" y="379"/>
                  </a:lnTo>
                  <a:lnTo>
                    <a:pt x="31" y="381"/>
                  </a:lnTo>
                  <a:lnTo>
                    <a:pt x="29" y="381"/>
                  </a:lnTo>
                  <a:lnTo>
                    <a:pt x="26" y="383"/>
                  </a:lnTo>
                  <a:lnTo>
                    <a:pt x="23" y="383"/>
                  </a:lnTo>
                  <a:lnTo>
                    <a:pt x="21" y="385"/>
                  </a:lnTo>
                  <a:lnTo>
                    <a:pt x="21" y="381"/>
                  </a:lnTo>
                  <a:lnTo>
                    <a:pt x="23" y="376"/>
                  </a:lnTo>
                  <a:lnTo>
                    <a:pt x="23" y="372"/>
                  </a:lnTo>
                  <a:lnTo>
                    <a:pt x="26" y="368"/>
                  </a:lnTo>
                  <a:lnTo>
                    <a:pt x="26" y="366"/>
                  </a:lnTo>
                  <a:lnTo>
                    <a:pt x="29" y="361"/>
                  </a:lnTo>
                  <a:lnTo>
                    <a:pt x="31" y="357"/>
                  </a:lnTo>
                  <a:lnTo>
                    <a:pt x="34" y="355"/>
                  </a:lnTo>
                  <a:lnTo>
                    <a:pt x="34" y="351"/>
                  </a:lnTo>
                  <a:lnTo>
                    <a:pt x="37" y="346"/>
                  </a:lnTo>
                  <a:lnTo>
                    <a:pt x="39" y="342"/>
                  </a:lnTo>
                  <a:lnTo>
                    <a:pt x="42" y="340"/>
                  </a:lnTo>
                  <a:lnTo>
                    <a:pt x="46" y="335"/>
                  </a:lnTo>
                  <a:lnTo>
                    <a:pt x="49" y="330"/>
                  </a:lnTo>
                  <a:lnTo>
                    <a:pt x="51" y="328"/>
                  </a:lnTo>
                  <a:lnTo>
                    <a:pt x="54" y="324"/>
                  </a:lnTo>
                  <a:lnTo>
                    <a:pt x="57" y="321"/>
                  </a:lnTo>
                  <a:lnTo>
                    <a:pt x="59" y="317"/>
                  </a:lnTo>
                  <a:lnTo>
                    <a:pt x="62" y="313"/>
                  </a:lnTo>
                  <a:lnTo>
                    <a:pt x="64" y="311"/>
                  </a:lnTo>
                  <a:lnTo>
                    <a:pt x="67" y="306"/>
                  </a:lnTo>
                  <a:lnTo>
                    <a:pt x="70" y="304"/>
                  </a:lnTo>
                  <a:lnTo>
                    <a:pt x="72" y="300"/>
                  </a:lnTo>
                  <a:lnTo>
                    <a:pt x="75" y="298"/>
                  </a:lnTo>
                  <a:lnTo>
                    <a:pt x="78" y="293"/>
                  </a:lnTo>
                  <a:lnTo>
                    <a:pt x="80" y="291"/>
                  </a:lnTo>
                  <a:lnTo>
                    <a:pt x="86" y="287"/>
                  </a:lnTo>
                  <a:lnTo>
                    <a:pt x="88" y="285"/>
                  </a:lnTo>
                  <a:lnTo>
                    <a:pt x="91" y="282"/>
                  </a:lnTo>
                  <a:lnTo>
                    <a:pt x="94" y="278"/>
                  </a:lnTo>
                  <a:lnTo>
                    <a:pt x="99" y="276"/>
                  </a:lnTo>
                  <a:lnTo>
                    <a:pt x="102" y="272"/>
                  </a:lnTo>
                  <a:lnTo>
                    <a:pt x="104" y="270"/>
                  </a:lnTo>
                  <a:lnTo>
                    <a:pt x="110" y="265"/>
                  </a:lnTo>
                  <a:lnTo>
                    <a:pt x="112" y="262"/>
                  </a:lnTo>
                  <a:lnTo>
                    <a:pt x="115" y="260"/>
                  </a:lnTo>
                  <a:lnTo>
                    <a:pt x="120" y="255"/>
                  </a:lnTo>
                  <a:lnTo>
                    <a:pt x="124" y="253"/>
                  </a:lnTo>
                  <a:lnTo>
                    <a:pt x="127" y="249"/>
                  </a:lnTo>
                  <a:lnTo>
                    <a:pt x="132" y="247"/>
                  </a:lnTo>
                  <a:lnTo>
                    <a:pt x="135" y="243"/>
                  </a:lnTo>
                  <a:lnTo>
                    <a:pt x="137" y="240"/>
                  </a:lnTo>
                  <a:lnTo>
                    <a:pt x="143" y="238"/>
                  </a:lnTo>
                  <a:lnTo>
                    <a:pt x="145" y="234"/>
                  </a:lnTo>
                  <a:lnTo>
                    <a:pt x="148" y="232"/>
                  </a:lnTo>
                  <a:lnTo>
                    <a:pt x="153" y="227"/>
                  </a:lnTo>
                  <a:lnTo>
                    <a:pt x="156" y="225"/>
                  </a:lnTo>
                  <a:lnTo>
                    <a:pt x="161" y="223"/>
                  </a:lnTo>
                  <a:lnTo>
                    <a:pt x="164" y="219"/>
                  </a:lnTo>
                  <a:lnTo>
                    <a:pt x="167" y="217"/>
                  </a:lnTo>
                  <a:lnTo>
                    <a:pt x="172" y="212"/>
                  </a:lnTo>
                  <a:lnTo>
                    <a:pt x="175" y="210"/>
                  </a:lnTo>
                  <a:lnTo>
                    <a:pt x="177" y="208"/>
                  </a:lnTo>
                  <a:lnTo>
                    <a:pt x="183" y="204"/>
                  </a:lnTo>
                  <a:lnTo>
                    <a:pt x="185" y="201"/>
                  </a:lnTo>
                  <a:lnTo>
                    <a:pt x="190" y="197"/>
                  </a:lnTo>
                  <a:lnTo>
                    <a:pt x="193" y="195"/>
                  </a:lnTo>
                  <a:lnTo>
                    <a:pt x="196" y="192"/>
                  </a:lnTo>
                  <a:lnTo>
                    <a:pt x="198" y="187"/>
                  </a:lnTo>
                  <a:lnTo>
                    <a:pt x="205" y="185"/>
                  </a:lnTo>
                  <a:lnTo>
                    <a:pt x="208" y="181"/>
                  </a:lnTo>
                  <a:lnTo>
                    <a:pt x="210" y="179"/>
                  </a:lnTo>
                  <a:lnTo>
                    <a:pt x="216" y="177"/>
                  </a:lnTo>
                  <a:lnTo>
                    <a:pt x="218" y="172"/>
                  </a:lnTo>
                  <a:lnTo>
                    <a:pt x="234" y="162"/>
                  </a:lnTo>
                  <a:lnTo>
                    <a:pt x="240" y="113"/>
                  </a:lnTo>
                  <a:lnTo>
                    <a:pt x="237" y="106"/>
                  </a:lnTo>
                  <a:lnTo>
                    <a:pt x="240" y="106"/>
                  </a:lnTo>
                  <a:lnTo>
                    <a:pt x="242" y="106"/>
                  </a:lnTo>
                  <a:lnTo>
                    <a:pt x="245" y="109"/>
                  </a:lnTo>
                  <a:lnTo>
                    <a:pt x="245" y="111"/>
                  </a:lnTo>
                  <a:lnTo>
                    <a:pt x="245" y="113"/>
                  </a:lnTo>
                  <a:lnTo>
                    <a:pt x="253" y="129"/>
                  </a:lnTo>
                  <a:lnTo>
                    <a:pt x="258" y="133"/>
                  </a:lnTo>
                  <a:lnTo>
                    <a:pt x="266" y="133"/>
                  </a:lnTo>
                  <a:lnTo>
                    <a:pt x="266" y="125"/>
                  </a:lnTo>
                  <a:lnTo>
                    <a:pt x="261" y="113"/>
                  </a:lnTo>
                  <a:lnTo>
                    <a:pt x="258" y="111"/>
                  </a:lnTo>
                  <a:lnTo>
                    <a:pt x="258" y="106"/>
                  </a:lnTo>
                  <a:lnTo>
                    <a:pt x="255" y="102"/>
                  </a:lnTo>
                  <a:lnTo>
                    <a:pt x="250" y="100"/>
                  </a:lnTo>
                  <a:lnTo>
                    <a:pt x="247" y="96"/>
                  </a:lnTo>
                  <a:lnTo>
                    <a:pt x="242" y="91"/>
                  </a:lnTo>
                  <a:lnTo>
                    <a:pt x="240" y="89"/>
                  </a:lnTo>
                  <a:lnTo>
                    <a:pt x="237" y="87"/>
                  </a:lnTo>
                  <a:lnTo>
                    <a:pt x="234" y="85"/>
                  </a:lnTo>
                  <a:lnTo>
                    <a:pt x="232" y="83"/>
                  </a:lnTo>
                  <a:lnTo>
                    <a:pt x="229" y="81"/>
                  </a:lnTo>
                  <a:lnTo>
                    <a:pt x="226" y="78"/>
                  </a:lnTo>
                  <a:lnTo>
                    <a:pt x="224" y="76"/>
                  </a:lnTo>
                  <a:lnTo>
                    <a:pt x="221" y="74"/>
                  </a:lnTo>
                  <a:lnTo>
                    <a:pt x="218" y="74"/>
                  </a:lnTo>
                  <a:lnTo>
                    <a:pt x="216" y="72"/>
                  </a:lnTo>
                  <a:lnTo>
                    <a:pt x="213" y="70"/>
                  </a:lnTo>
                  <a:lnTo>
                    <a:pt x="210" y="68"/>
                  </a:lnTo>
                  <a:lnTo>
                    <a:pt x="208" y="65"/>
                  </a:lnTo>
                  <a:lnTo>
                    <a:pt x="205" y="63"/>
                  </a:lnTo>
                  <a:lnTo>
                    <a:pt x="202" y="63"/>
                  </a:lnTo>
                  <a:lnTo>
                    <a:pt x="198" y="59"/>
                  </a:lnTo>
                  <a:lnTo>
                    <a:pt x="196" y="55"/>
                  </a:lnTo>
                  <a:lnTo>
                    <a:pt x="193" y="52"/>
                  </a:lnTo>
                  <a:lnTo>
                    <a:pt x="190" y="49"/>
                  </a:lnTo>
                  <a:lnTo>
                    <a:pt x="188" y="47"/>
                  </a:lnTo>
                  <a:lnTo>
                    <a:pt x="188" y="43"/>
                  </a:lnTo>
                  <a:lnTo>
                    <a:pt x="185" y="38"/>
                  </a:lnTo>
                  <a:lnTo>
                    <a:pt x="185" y="36"/>
                  </a:lnTo>
                  <a:lnTo>
                    <a:pt x="188" y="32"/>
                  </a:lnTo>
                  <a:lnTo>
                    <a:pt x="190" y="30"/>
                  </a:lnTo>
                  <a:lnTo>
                    <a:pt x="193" y="25"/>
                  </a:lnTo>
                  <a:lnTo>
                    <a:pt x="196" y="25"/>
                  </a:lnTo>
                  <a:lnTo>
                    <a:pt x="198" y="23"/>
                  </a:lnTo>
                  <a:lnTo>
                    <a:pt x="202" y="21"/>
                  </a:lnTo>
                  <a:lnTo>
                    <a:pt x="205" y="19"/>
                  </a:lnTo>
                  <a:lnTo>
                    <a:pt x="208" y="19"/>
                  </a:lnTo>
                  <a:lnTo>
                    <a:pt x="213" y="17"/>
                  </a:lnTo>
                  <a:lnTo>
                    <a:pt x="216" y="15"/>
                  </a:lnTo>
                  <a:lnTo>
                    <a:pt x="221" y="15"/>
                  </a:lnTo>
                  <a:lnTo>
                    <a:pt x="226" y="12"/>
                  </a:lnTo>
                  <a:lnTo>
                    <a:pt x="232" y="12"/>
                  </a:lnTo>
                  <a:lnTo>
                    <a:pt x="237" y="10"/>
                  </a:lnTo>
                  <a:lnTo>
                    <a:pt x="245" y="8"/>
                  </a:lnTo>
                  <a:lnTo>
                    <a:pt x="250" y="8"/>
                  </a:lnTo>
                  <a:lnTo>
                    <a:pt x="258" y="6"/>
                  </a:lnTo>
                  <a:lnTo>
                    <a:pt x="266" y="6"/>
                  </a:lnTo>
                  <a:lnTo>
                    <a:pt x="277" y="6"/>
                  </a:lnTo>
                  <a:lnTo>
                    <a:pt x="274" y="6"/>
                  </a:lnTo>
                  <a:lnTo>
                    <a:pt x="271" y="8"/>
                  </a:lnTo>
                  <a:lnTo>
                    <a:pt x="271" y="10"/>
                  </a:lnTo>
                  <a:lnTo>
                    <a:pt x="269" y="12"/>
                  </a:lnTo>
                  <a:lnTo>
                    <a:pt x="266" y="17"/>
                  </a:lnTo>
                  <a:lnTo>
                    <a:pt x="261" y="21"/>
                  </a:lnTo>
                  <a:lnTo>
                    <a:pt x="258" y="21"/>
                  </a:lnTo>
                  <a:lnTo>
                    <a:pt x="258" y="23"/>
                  </a:lnTo>
                  <a:lnTo>
                    <a:pt x="255" y="23"/>
                  </a:lnTo>
                  <a:lnTo>
                    <a:pt x="253" y="25"/>
                  </a:lnTo>
                  <a:lnTo>
                    <a:pt x="250" y="25"/>
                  </a:lnTo>
                  <a:lnTo>
                    <a:pt x="247" y="28"/>
                  </a:lnTo>
                  <a:lnTo>
                    <a:pt x="245" y="28"/>
                  </a:lnTo>
                  <a:lnTo>
                    <a:pt x="240" y="30"/>
                  </a:lnTo>
                  <a:lnTo>
                    <a:pt x="232" y="21"/>
                  </a:lnTo>
                  <a:lnTo>
                    <a:pt x="224" y="21"/>
                  </a:lnTo>
                  <a:lnTo>
                    <a:pt x="224" y="23"/>
                  </a:lnTo>
                  <a:lnTo>
                    <a:pt x="226" y="25"/>
                  </a:lnTo>
                  <a:lnTo>
                    <a:pt x="226" y="28"/>
                  </a:lnTo>
                  <a:lnTo>
                    <a:pt x="229" y="30"/>
                  </a:lnTo>
                  <a:lnTo>
                    <a:pt x="229" y="32"/>
                  </a:lnTo>
                  <a:lnTo>
                    <a:pt x="232" y="34"/>
                  </a:lnTo>
                  <a:lnTo>
                    <a:pt x="232" y="36"/>
                  </a:lnTo>
                  <a:lnTo>
                    <a:pt x="234" y="38"/>
                  </a:lnTo>
                  <a:lnTo>
                    <a:pt x="240" y="41"/>
                  </a:lnTo>
                  <a:lnTo>
                    <a:pt x="242" y="45"/>
                  </a:lnTo>
                  <a:lnTo>
                    <a:pt x="245" y="47"/>
                  </a:lnTo>
                  <a:lnTo>
                    <a:pt x="247" y="47"/>
                  </a:lnTo>
                  <a:lnTo>
                    <a:pt x="250" y="49"/>
                  </a:lnTo>
                  <a:lnTo>
                    <a:pt x="253" y="52"/>
                  </a:lnTo>
                  <a:lnTo>
                    <a:pt x="255" y="55"/>
                  </a:lnTo>
                  <a:lnTo>
                    <a:pt x="258" y="55"/>
                  </a:lnTo>
                  <a:lnTo>
                    <a:pt x="261" y="57"/>
                  </a:lnTo>
                  <a:lnTo>
                    <a:pt x="263" y="57"/>
                  </a:lnTo>
                  <a:lnTo>
                    <a:pt x="266" y="57"/>
                  </a:lnTo>
                  <a:lnTo>
                    <a:pt x="269" y="59"/>
                  </a:lnTo>
                  <a:lnTo>
                    <a:pt x="271" y="59"/>
                  </a:lnTo>
                  <a:lnTo>
                    <a:pt x="274" y="59"/>
                  </a:lnTo>
                  <a:lnTo>
                    <a:pt x="277" y="61"/>
                  </a:lnTo>
                  <a:lnTo>
                    <a:pt x="281" y="61"/>
                  </a:lnTo>
                  <a:lnTo>
                    <a:pt x="283" y="61"/>
                  </a:lnTo>
                  <a:lnTo>
                    <a:pt x="286" y="61"/>
                  </a:lnTo>
                  <a:lnTo>
                    <a:pt x="289" y="63"/>
                  </a:lnTo>
                  <a:lnTo>
                    <a:pt x="294" y="63"/>
                  </a:lnTo>
                  <a:lnTo>
                    <a:pt x="297" y="63"/>
                  </a:lnTo>
                  <a:lnTo>
                    <a:pt x="299" y="63"/>
                  </a:lnTo>
                  <a:lnTo>
                    <a:pt x="302" y="63"/>
                  </a:lnTo>
                  <a:lnTo>
                    <a:pt x="305" y="63"/>
                  </a:lnTo>
                  <a:lnTo>
                    <a:pt x="307" y="65"/>
                  </a:lnTo>
                  <a:lnTo>
                    <a:pt x="310" y="65"/>
                  </a:lnTo>
                  <a:lnTo>
                    <a:pt x="315" y="65"/>
                  </a:lnTo>
                  <a:lnTo>
                    <a:pt x="318" y="65"/>
                  </a:lnTo>
                  <a:lnTo>
                    <a:pt x="320" y="65"/>
                  </a:lnTo>
                  <a:lnTo>
                    <a:pt x="323" y="65"/>
                  </a:lnTo>
                  <a:lnTo>
                    <a:pt x="328" y="65"/>
                  </a:lnTo>
                  <a:lnTo>
                    <a:pt x="331" y="65"/>
                  </a:lnTo>
                  <a:lnTo>
                    <a:pt x="334" y="65"/>
                  </a:lnTo>
                  <a:lnTo>
                    <a:pt x="336" y="65"/>
                  </a:lnTo>
                  <a:lnTo>
                    <a:pt x="339" y="65"/>
                  </a:lnTo>
                  <a:lnTo>
                    <a:pt x="342" y="65"/>
                  </a:lnTo>
                  <a:lnTo>
                    <a:pt x="347" y="65"/>
                  </a:lnTo>
                  <a:lnTo>
                    <a:pt x="350" y="65"/>
                  </a:lnTo>
                  <a:lnTo>
                    <a:pt x="352" y="65"/>
                  </a:lnTo>
                  <a:lnTo>
                    <a:pt x="355" y="65"/>
                  </a:lnTo>
                  <a:lnTo>
                    <a:pt x="359" y="65"/>
                  </a:lnTo>
                  <a:lnTo>
                    <a:pt x="364" y="65"/>
                  </a:lnTo>
                  <a:lnTo>
                    <a:pt x="367" y="68"/>
                  </a:lnTo>
                  <a:lnTo>
                    <a:pt x="369" y="68"/>
                  </a:lnTo>
                  <a:lnTo>
                    <a:pt x="372" y="68"/>
                  </a:lnTo>
                  <a:lnTo>
                    <a:pt x="375" y="68"/>
                  </a:lnTo>
                  <a:lnTo>
                    <a:pt x="380" y="68"/>
                  </a:lnTo>
                  <a:lnTo>
                    <a:pt x="383" y="68"/>
                  </a:lnTo>
                  <a:lnTo>
                    <a:pt x="385" y="68"/>
                  </a:lnTo>
                  <a:lnTo>
                    <a:pt x="388" y="68"/>
                  </a:lnTo>
                  <a:lnTo>
                    <a:pt x="391" y="68"/>
                  </a:lnTo>
                  <a:lnTo>
                    <a:pt x="393" y="68"/>
                  </a:lnTo>
                  <a:lnTo>
                    <a:pt x="399" y="70"/>
                  </a:lnTo>
                  <a:lnTo>
                    <a:pt x="401" y="68"/>
                  </a:lnTo>
                  <a:lnTo>
                    <a:pt x="409" y="68"/>
                  </a:lnTo>
                  <a:lnTo>
                    <a:pt x="415" y="68"/>
                  </a:lnTo>
                  <a:lnTo>
                    <a:pt x="420" y="68"/>
                  </a:lnTo>
                  <a:lnTo>
                    <a:pt x="425" y="68"/>
                  </a:lnTo>
                  <a:lnTo>
                    <a:pt x="430" y="68"/>
                  </a:lnTo>
                  <a:lnTo>
                    <a:pt x="440" y="68"/>
                  </a:lnTo>
                  <a:lnTo>
                    <a:pt x="445" y="68"/>
                  </a:lnTo>
                  <a:lnTo>
                    <a:pt x="450" y="68"/>
                  </a:lnTo>
                  <a:lnTo>
                    <a:pt x="458" y="68"/>
                  </a:lnTo>
                  <a:lnTo>
                    <a:pt x="464" y="68"/>
                  </a:lnTo>
                  <a:lnTo>
                    <a:pt x="469" y="68"/>
                  </a:lnTo>
                  <a:lnTo>
                    <a:pt x="477" y="65"/>
                  </a:lnTo>
                  <a:lnTo>
                    <a:pt x="482" y="65"/>
                  </a:lnTo>
                  <a:lnTo>
                    <a:pt x="490" y="65"/>
                  </a:lnTo>
                  <a:lnTo>
                    <a:pt x="495" y="65"/>
                  </a:lnTo>
                  <a:lnTo>
                    <a:pt x="503" y="65"/>
                  </a:lnTo>
                  <a:lnTo>
                    <a:pt x="509" y="65"/>
                  </a:lnTo>
                  <a:lnTo>
                    <a:pt x="518" y="65"/>
                  </a:lnTo>
                  <a:lnTo>
                    <a:pt x="526" y="65"/>
                  </a:lnTo>
                  <a:lnTo>
                    <a:pt x="531" y="65"/>
                  </a:lnTo>
                  <a:lnTo>
                    <a:pt x="539" y="65"/>
                  </a:lnTo>
                  <a:lnTo>
                    <a:pt x="545" y="65"/>
                  </a:lnTo>
                  <a:lnTo>
                    <a:pt x="552" y="65"/>
                  </a:lnTo>
                  <a:lnTo>
                    <a:pt x="560" y="65"/>
                  </a:lnTo>
                  <a:lnTo>
                    <a:pt x="566" y="63"/>
                  </a:lnTo>
                  <a:lnTo>
                    <a:pt x="574" y="63"/>
                  </a:lnTo>
                  <a:lnTo>
                    <a:pt x="582" y="63"/>
                  </a:lnTo>
                  <a:lnTo>
                    <a:pt x="587" y="63"/>
                  </a:lnTo>
                  <a:lnTo>
                    <a:pt x="596" y="63"/>
                  </a:lnTo>
                  <a:lnTo>
                    <a:pt x="604" y="63"/>
                  </a:lnTo>
                  <a:lnTo>
                    <a:pt x="610" y="63"/>
                  </a:lnTo>
                  <a:lnTo>
                    <a:pt x="617" y="61"/>
                  </a:lnTo>
                  <a:lnTo>
                    <a:pt x="625" y="61"/>
                  </a:lnTo>
                  <a:lnTo>
                    <a:pt x="631" y="61"/>
                  </a:lnTo>
                  <a:lnTo>
                    <a:pt x="639" y="61"/>
                  </a:lnTo>
                  <a:lnTo>
                    <a:pt x="647" y="59"/>
                  </a:lnTo>
                  <a:lnTo>
                    <a:pt x="652" y="59"/>
                  </a:lnTo>
                  <a:lnTo>
                    <a:pt x="660" y="59"/>
                  </a:lnTo>
                  <a:lnTo>
                    <a:pt x="665" y="59"/>
                  </a:lnTo>
                  <a:lnTo>
                    <a:pt x="674" y="57"/>
                  </a:lnTo>
                  <a:lnTo>
                    <a:pt x="682" y="57"/>
                  </a:lnTo>
                  <a:lnTo>
                    <a:pt x="688" y="55"/>
                  </a:lnTo>
                  <a:lnTo>
                    <a:pt x="696" y="55"/>
                  </a:lnTo>
                  <a:lnTo>
                    <a:pt x="701" y="55"/>
                  </a:lnTo>
                  <a:lnTo>
                    <a:pt x="709" y="52"/>
                  </a:lnTo>
                  <a:lnTo>
                    <a:pt x="714" y="52"/>
                  </a:lnTo>
                  <a:lnTo>
                    <a:pt x="722" y="52"/>
                  </a:lnTo>
                  <a:lnTo>
                    <a:pt x="728" y="49"/>
                  </a:lnTo>
                  <a:lnTo>
                    <a:pt x="735" y="49"/>
                  </a:lnTo>
                  <a:lnTo>
                    <a:pt x="741" y="47"/>
                  </a:lnTo>
                  <a:lnTo>
                    <a:pt x="747" y="47"/>
                  </a:lnTo>
                  <a:lnTo>
                    <a:pt x="755" y="45"/>
                  </a:lnTo>
                  <a:lnTo>
                    <a:pt x="761" y="45"/>
                  </a:lnTo>
                  <a:lnTo>
                    <a:pt x="766" y="43"/>
                  </a:lnTo>
                  <a:lnTo>
                    <a:pt x="774" y="41"/>
                  </a:lnTo>
                  <a:lnTo>
                    <a:pt x="779" y="41"/>
                  </a:lnTo>
                  <a:lnTo>
                    <a:pt x="785" y="38"/>
                  </a:lnTo>
                  <a:lnTo>
                    <a:pt x="790" y="36"/>
                  </a:lnTo>
                  <a:lnTo>
                    <a:pt x="795" y="36"/>
                  </a:lnTo>
                  <a:lnTo>
                    <a:pt x="803" y="34"/>
                  </a:lnTo>
                  <a:lnTo>
                    <a:pt x="808" y="32"/>
                  </a:lnTo>
                  <a:lnTo>
                    <a:pt x="814" y="30"/>
                  </a:lnTo>
                  <a:lnTo>
                    <a:pt x="819" y="30"/>
                  </a:lnTo>
                  <a:lnTo>
                    <a:pt x="822" y="19"/>
                  </a:lnTo>
                  <a:lnTo>
                    <a:pt x="808" y="21"/>
                  </a:lnTo>
                  <a:lnTo>
                    <a:pt x="816" y="10"/>
                  </a:lnTo>
                  <a:lnTo>
                    <a:pt x="816" y="0"/>
                  </a:lnTo>
                  <a:lnTo>
                    <a:pt x="842" y="8"/>
                  </a:lnTo>
                  <a:lnTo>
                    <a:pt x="852" y="17"/>
                  </a:lnTo>
                  <a:lnTo>
                    <a:pt x="852" y="25"/>
                  </a:lnTo>
                  <a:lnTo>
                    <a:pt x="844" y="36"/>
                  </a:lnTo>
                  <a:lnTo>
                    <a:pt x="836" y="45"/>
                  </a:lnTo>
                  <a:lnTo>
                    <a:pt x="822" y="52"/>
                  </a:lnTo>
                  <a:lnTo>
                    <a:pt x="816" y="57"/>
                  </a:lnTo>
                  <a:lnTo>
                    <a:pt x="814" y="59"/>
                  </a:lnTo>
                  <a:lnTo>
                    <a:pt x="811" y="59"/>
                  </a:lnTo>
                  <a:lnTo>
                    <a:pt x="808" y="61"/>
                  </a:lnTo>
                  <a:lnTo>
                    <a:pt x="806" y="63"/>
                  </a:lnTo>
                  <a:lnTo>
                    <a:pt x="803" y="68"/>
                  </a:lnTo>
                  <a:lnTo>
                    <a:pt x="798" y="70"/>
                  </a:lnTo>
                  <a:lnTo>
                    <a:pt x="793" y="74"/>
                  </a:lnTo>
                  <a:lnTo>
                    <a:pt x="790" y="78"/>
                  </a:lnTo>
                  <a:lnTo>
                    <a:pt x="787" y="81"/>
                  </a:lnTo>
                  <a:lnTo>
                    <a:pt x="787" y="83"/>
                  </a:lnTo>
                  <a:lnTo>
                    <a:pt x="785" y="85"/>
                  </a:lnTo>
                  <a:lnTo>
                    <a:pt x="782" y="87"/>
                  </a:lnTo>
                  <a:lnTo>
                    <a:pt x="779" y="89"/>
                  </a:lnTo>
                  <a:lnTo>
                    <a:pt x="777" y="91"/>
                  </a:lnTo>
                  <a:lnTo>
                    <a:pt x="777" y="93"/>
                  </a:lnTo>
                  <a:lnTo>
                    <a:pt x="774" y="96"/>
                  </a:lnTo>
                  <a:lnTo>
                    <a:pt x="774" y="98"/>
                  </a:lnTo>
                  <a:lnTo>
                    <a:pt x="774" y="100"/>
                  </a:lnTo>
                  <a:lnTo>
                    <a:pt x="771" y="104"/>
                  </a:lnTo>
                  <a:lnTo>
                    <a:pt x="771" y="106"/>
                  </a:lnTo>
                  <a:lnTo>
                    <a:pt x="769" y="109"/>
                  </a:lnTo>
                  <a:lnTo>
                    <a:pt x="769" y="111"/>
                  </a:lnTo>
                  <a:lnTo>
                    <a:pt x="769" y="113"/>
                  </a:lnTo>
                  <a:lnTo>
                    <a:pt x="766" y="115"/>
                  </a:lnTo>
                  <a:lnTo>
                    <a:pt x="766" y="117"/>
                  </a:lnTo>
                  <a:lnTo>
                    <a:pt x="766" y="119"/>
                  </a:lnTo>
                  <a:lnTo>
                    <a:pt x="766" y="125"/>
                  </a:lnTo>
                  <a:lnTo>
                    <a:pt x="771" y="125"/>
                  </a:lnTo>
                  <a:lnTo>
                    <a:pt x="803" y="104"/>
                  </a:lnTo>
                  <a:lnTo>
                    <a:pt x="803" y="106"/>
                  </a:lnTo>
                  <a:lnTo>
                    <a:pt x="806" y="109"/>
                  </a:lnTo>
                  <a:lnTo>
                    <a:pt x="806" y="111"/>
                  </a:lnTo>
                  <a:lnTo>
                    <a:pt x="808" y="113"/>
                  </a:lnTo>
                  <a:lnTo>
                    <a:pt x="808" y="115"/>
                  </a:lnTo>
                  <a:lnTo>
                    <a:pt x="808" y="117"/>
                  </a:lnTo>
                  <a:lnTo>
                    <a:pt x="811" y="123"/>
                  </a:lnTo>
                  <a:lnTo>
                    <a:pt x="811" y="125"/>
                  </a:lnTo>
                  <a:lnTo>
                    <a:pt x="811" y="127"/>
                  </a:lnTo>
                  <a:lnTo>
                    <a:pt x="811" y="131"/>
                  </a:lnTo>
                  <a:lnTo>
                    <a:pt x="811" y="133"/>
                  </a:lnTo>
                  <a:lnTo>
                    <a:pt x="811" y="136"/>
                  </a:lnTo>
                  <a:lnTo>
                    <a:pt x="811" y="140"/>
                  </a:lnTo>
                  <a:lnTo>
                    <a:pt x="811" y="142"/>
                  </a:lnTo>
                  <a:lnTo>
                    <a:pt x="811" y="146"/>
                  </a:lnTo>
                  <a:lnTo>
                    <a:pt x="811" y="151"/>
                  </a:lnTo>
                  <a:lnTo>
                    <a:pt x="811" y="153"/>
                  </a:lnTo>
                  <a:lnTo>
                    <a:pt x="811" y="157"/>
                  </a:lnTo>
                  <a:lnTo>
                    <a:pt x="811" y="159"/>
                  </a:lnTo>
                  <a:lnTo>
                    <a:pt x="814" y="164"/>
                  </a:lnTo>
                  <a:lnTo>
                    <a:pt x="814" y="168"/>
                  </a:lnTo>
                  <a:lnTo>
                    <a:pt x="814" y="170"/>
                  </a:lnTo>
                  <a:lnTo>
                    <a:pt x="814" y="172"/>
                  </a:lnTo>
                  <a:lnTo>
                    <a:pt x="814" y="174"/>
                  </a:lnTo>
                  <a:lnTo>
                    <a:pt x="814" y="177"/>
                  </a:lnTo>
                  <a:lnTo>
                    <a:pt x="816" y="179"/>
                  </a:lnTo>
                  <a:lnTo>
                    <a:pt x="816" y="181"/>
                  </a:lnTo>
                  <a:lnTo>
                    <a:pt x="816" y="185"/>
                  </a:lnTo>
                  <a:lnTo>
                    <a:pt x="816" y="187"/>
                  </a:lnTo>
                  <a:lnTo>
                    <a:pt x="819" y="190"/>
                  </a:lnTo>
                  <a:lnTo>
                    <a:pt x="819" y="192"/>
                  </a:lnTo>
                  <a:lnTo>
                    <a:pt x="822" y="195"/>
                  </a:lnTo>
                  <a:lnTo>
                    <a:pt x="822" y="197"/>
                  </a:lnTo>
                  <a:lnTo>
                    <a:pt x="822" y="199"/>
                  </a:lnTo>
                  <a:lnTo>
                    <a:pt x="826" y="199"/>
                  </a:lnTo>
                  <a:lnTo>
                    <a:pt x="826" y="201"/>
                  </a:lnTo>
                  <a:lnTo>
                    <a:pt x="828" y="204"/>
                  </a:lnTo>
                  <a:lnTo>
                    <a:pt x="828" y="206"/>
                  </a:lnTo>
                  <a:lnTo>
                    <a:pt x="831" y="208"/>
                  </a:lnTo>
                  <a:lnTo>
                    <a:pt x="831" y="210"/>
                  </a:lnTo>
                  <a:lnTo>
                    <a:pt x="834" y="214"/>
                  </a:lnTo>
                  <a:lnTo>
                    <a:pt x="836" y="217"/>
                  </a:lnTo>
                  <a:lnTo>
                    <a:pt x="839" y="221"/>
                  </a:lnTo>
                  <a:lnTo>
                    <a:pt x="842" y="225"/>
                  </a:lnTo>
                  <a:lnTo>
                    <a:pt x="844" y="227"/>
                  </a:lnTo>
                  <a:lnTo>
                    <a:pt x="847" y="232"/>
                  </a:lnTo>
                  <a:lnTo>
                    <a:pt x="850" y="236"/>
                  </a:lnTo>
                  <a:lnTo>
                    <a:pt x="852" y="238"/>
                  </a:lnTo>
                  <a:lnTo>
                    <a:pt x="852" y="240"/>
                  </a:lnTo>
                  <a:lnTo>
                    <a:pt x="855" y="245"/>
                  </a:lnTo>
                  <a:lnTo>
                    <a:pt x="857" y="247"/>
                  </a:lnTo>
                  <a:lnTo>
                    <a:pt x="860" y="251"/>
                  </a:lnTo>
                  <a:lnTo>
                    <a:pt x="863" y="253"/>
                  </a:lnTo>
                  <a:lnTo>
                    <a:pt x="863" y="255"/>
                  </a:lnTo>
                  <a:lnTo>
                    <a:pt x="865" y="260"/>
                  </a:lnTo>
                  <a:lnTo>
                    <a:pt x="868" y="262"/>
                  </a:lnTo>
                  <a:lnTo>
                    <a:pt x="871" y="265"/>
                  </a:lnTo>
                  <a:lnTo>
                    <a:pt x="871" y="267"/>
                  </a:lnTo>
                  <a:lnTo>
                    <a:pt x="873" y="270"/>
                  </a:lnTo>
                  <a:lnTo>
                    <a:pt x="876" y="274"/>
                  </a:lnTo>
                  <a:lnTo>
                    <a:pt x="876" y="276"/>
                  </a:lnTo>
                  <a:lnTo>
                    <a:pt x="879" y="278"/>
                  </a:lnTo>
                  <a:lnTo>
                    <a:pt x="879" y="280"/>
                  </a:lnTo>
                  <a:lnTo>
                    <a:pt x="881" y="282"/>
                  </a:lnTo>
                  <a:lnTo>
                    <a:pt x="884" y="285"/>
                  </a:lnTo>
                  <a:lnTo>
                    <a:pt x="884" y="287"/>
                  </a:lnTo>
                  <a:lnTo>
                    <a:pt x="887" y="289"/>
                  </a:lnTo>
                  <a:lnTo>
                    <a:pt x="887" y="291"/>
                  </a:lnTo>
                  <a:lnTo>
                    <a:pt x="889" y="293"/>
                  </a:lnTo>
                  <a:lnTo>
                    <a:pt x="889" y="298"/>
                  </a:lnTo>
                  <a:lnTo>
                    <a:pt x="892" y="300"/>
                  </a:lnTo>
                  <a:lnTo>
                    <a:pt x="895" y="302"/>
                  </a:lnTo>
                  <a:lnTo>
                    <a:pt x="895" y="304"/>
                  </a:lnTo>
                  <a:lnTo>
                    <a:pt x="895" y="306"/>
                  </a:lnTo>
                  <a:lnTo>
                    <a:pt x="897" y="308"/>
                  </a:lnTo>
                  <a:lnTo>
                    <a:pt x="897" y="311"/>
                  </a:lnTo>
                  <a:lnTo>
                    <a:pt x="901" y="311"/>
                  </a:lnTo>
                  <a:lnTo>
                    <a:pt x="901" y="313"/>
                  </a:lnTo>
                  <a:lnTo>
                    <a:pt x="904" y="315"/>
                  </a:lnTo>
                  <a:lnTo>
                    <a:pt x="904" y="317"/>
                  </a:lnTo>
                  <a:lnTo>
                    <a:pt x="904" y="319"/>
                  </a:lnTo>
                  <a:lnTo>
                    <a:pt x="907" y="321"/>
                  </a:lnTo>
                  <a:lnTo>
                    <a:pt x="907" y="324"/>
                  </a:lnTo>
                  <a:lnTo>
                    <a:pt x="909" y="326"/>
                  </a:lnTo>
                  <a:lnTo>
                    <a:pt x="909" y="328"/>
                  </a:lnTo>
                  <a:lnTo>
                    <a:pt x="912" y="330"/>
                  </a:lnTo>
                  <a:lnTo>
                    <a:pt x="912" y="332"/>
                  </a:lnTo>
                  <a:lnTo>
                    <a:pt x="915" y="335"/>
                  </a:lnTo>
                  <a:lnTo>
                    <a:pt x="915" y="338"/>
                  </a:lnTo>
                  <a:lnTo>
                    <a:pt x="915" y="340"/>
                  </a:lnTo>
                  <a:lnTo>
                    <a:pt x="917" y="344"/>
                  </a:lnTo>
                  <a:lnTo>
                    <a:pt x="917" y="346"/>
                  </a:lnTo>
                  <a:lnTo>
                    <a:pt x="920" y="348"/>
                  </a:lnTo>
                  <a:lnTo>
                    <a:pt x="920" y="351"/>
                  </a:lnTo>
                  <a:lnTo>
                    <a:pt x="922" y="353"/>
                  </a:lnTo>
                  <a:lnTo>
                    <a:pt x="922" y="355"/>
                  </a:lnTo>
                  <a:lnTo>
                    <a:pt x="922" y="359"/>
                  </a:lnTo>
                  <a:lnTo>
                    <a:pt x="925" y="361"/>
                  </a:lnTo>
                  <a:lnTo>
                    <a:pt x="925" y="363"/>
                  </a:lnTo>
                  <a:lnTo>
                    <a:pt x="928" y="366"/>
                  </a:lnTo>
                  <a:lnTo>
                    <a:pt x="928" y="370"/>
                  </a:lnTo>
                  <a:lnTo>
                    <a:pt x="930" y="372"/>
                  </a:lnTo>
                  <a:lnTo>
                    <a:pt x="930" y="374"/>
                  </a:lnTo>
                  <a:lnTo>
                    <a:pt x="933" y="379"/>
                  </a:lnTo>
                  <a:lnTo>
                    <a:pt x="933" y="381"/>
                  </a:lnTo>
                  <a:lnTo>
                    <a:pt x="933" y="383"/>
                  </a:lnTo>
                  <a:lnTo>
                    <a:pt x="936" y="385"/>
                  </a:lnTo>
                  <a:lnTo>
                    <a:pt x="936" y="387"/>
                  </a:lnTo>
                  <a:lnTo>
                    <a:pt x="938" y="389"/>
                  </a:lnTo>
                  <a:lnTo>
                    <a:pt x="938" y="392"/>
                  </a:lnTo>
                  <a:lnTo>
                    <a:pt x="941" y="396"/>
                  </a:lnTo>
                  <a:lnTo>
                    <a:pt x="941" y="398"/>
                  </a:lnTo>
                  <a:lnTo>
                    <a:pt x="941" y="400"/>
                  </a:lnTo>
                  <a:lnTo>
                    <a:pt x="944" y="405"/>
                  </a:lnTo>
                  <a:lnTo>
                    <a:pt x="944" y="408"/>
                  </a:lnTo>
                  <a:lnTo>
                    <a:pt x="946" y="412"/>
                  </a:lnTo>
                  <a:lnTo>
                    <a:pt x="946" y="414"/>
                  </a:lnTo>
                  <a:lnTo>
                    <a:pt x="949" y="419"/>
                  </a:lnTo>
                  <a:lnTo>
                    <a:pt x="952" y="421"/>
                  </a:lnTo>
                  <a:lnTo>
                    <a:pt x="952" y="425"/>
                  </a:lnTo>
                  <a:lnTo>
                    <a:pt x="954" y="427"/>
                  </a:lnTo>
                  <a:lnTo>
                    <a:pt x="954" y="429"/>
                  </a:lnTo>
                  <a:lnTo>
                    <a:pt x="957" y="434"/>
                  </a:lnTo>
                  <a:lnTo>
                    <a:pt x="957" y="438"/>
                  </a:lnTo>
                  <a:lnTo>
                    <a:pt x="960" y="440"/>
                  </a:lnTo>
                  <a:lnTo>
                    <a:pt x="960" y="444"/>
                  </a:lnTo>
                  <a:lnTo>
                    <a:pt x="962" y="447"/>
                  </a:lnTo>
                  <a:lnTo>
                    <a:pt x="965" y="451"/>
                  </a:lnTo>
                  <a:lnTo>
                    <a:pt x="965" y="453"/>
                  </a:lnTo>
                  <a:lnTo>
                    <a:pt x="968" y="457"/>
                  </a:lnTo>
                  <a:lnTo>
                    <a:pt x="968" y="460"/>
                  </a:lnTo>
                  <a:lnTo>
                    <a:pt x="970" y="464"/>
                  </a:lnTo>
                  <a:lnTo>
                    <a:pt x="970" y="466"/>
                  </a:lnTo>
                  <a:lnTo>
                    <a:pt x="970" y="470"/>
                  </a:lnTo>
                  <a:lnTo>
                    <a:pt x="973" y="473"/>
                  </a:lnTo>
                  <a:lnTo>
                    <a:pt x="976" y="478"/>
                  </a:lnTo>
                  <a:lnTo>
                    <a:pt x="965" y="541"/>
                  </a:lnTo>
                  <a:lnTo>
                    <a:pt x="946" y="578"/>
                  </a:lnTo>
                  <a:lnTo>
                    <a:pt x="946" y="581"/>
                  </a:lnTo>
                  <a:lnTo>
                    <a:pt x="944" y="583"/>
                  </a:lnTo>
                  <a:lnTo>
                    <a:pt x="941" y="587"/>
                  </a:lnTo>
                  <a:lnTo>
                    <a:pt x="941" y="589"/>
                  </a:lnTo>
                  <a:lnTo>
                    <a:pt x="938" y="591"/>
                  </a:lnTo>
                  <a:lnTo>
                    <a:pt x="936" y="594"/>
                  </a:lnTo>
                  <a:lnTo>
                    <a:pt x="933" y="596"/>
                  </a:lnTo>
                  <a:lnTo>
                    <a:pt x="930" y="598"/>
                  </a:lnTo>
                  <a:lnTo>
                    <a:pt x="928" y="600"/>
                  </a:lnTo>
                  <a:lnTo>
                    <a:pt x="928" y="602"/>
                  </a:lnTo>
                  <a:lnTo>
                    <a:pt x="925" y="604"/>
                  </a:lnTo>
                  <a:lnTo>
                    <a:pt x="922" y="606"/>
                  </a:lnTo>
                  <a:lnTo>
                    <a:pt x="920" y="609"/>
                  </a:lnTo>
                  <a:lnTo>
                    <a:pt x="917" y="611"/>
                  </a:lnTo>
                  <a:lnTo>
                    <a:pt x="915" y="613"/>
                  </a:lnTo>
                  <a:lnTo>
                    <a:pt x="915" y="615"/>
                  </a:lnTo>
                  <a:lnTo>
                    <a:pt x="912" y="618"/>
                  </a:lnTo>
                  <a:lnTo>
                    <a:pt x="909" y="621"/>
                  </a:lnTo>
                  <a:lnTo>
                    <a:pt x="907" y="621"/>
                  </a:lnTo>
                  <a:lnTo>
                    <a:pt x="904" y="623"/>
                  </a:lnTo>
                  <a:lnTo>
                    <a:pt x="901" y="625"/>
                  </a:lnTo>
                  <a:lnTo>
                    <a:pt x="897" y="627"/>
                  </a:lnTo>
                  <a:lnTo>
                    <a:pt x="895" y="629"/>
                  </a:lnTo>
                  <a:lnTo>
                    <a:pt x="892" y="629"/>
                  </a:lnTo>
                  <a:lnTo>
                    <a:pt x="889" y="631"/>
                  </a:lnTo>
                  <a:lnTo>
                    <a:pt x="887" y="633"/>
                  </a:lnTo>
                  <a:lnTo>
                    <a:pt x="884" y="633"/>
                  </a:lnTo>
                  <a:lnTo>
                    <a:pt x="881" y="636"/>
                  </a:lnTo>
                  <a:lnTo>
                    <a:pt x="879" y="638"/>
                  </a:lnTo>
                  <a:lnTo>
                    <a:pt x="876" y="638"/>
                  </a:lnTo>
                  <a:lnTo>
                    <a:pt x="873" y="640"/>
                  </a:lnTo>
                  <a:lnTo>
                    <a:pt x="873" y="642"/>
                  </a:lnTo>
                  <a:lnTo>
                    <a:pt x="871" y="642"/>
                  </a:lnTo>
                  <a:lnTo>
                    <a:pt x="868" y="644"/>
                  </a:lnTo>
                  <a:lnTo>
                    <a:pt x="865" y="646"/>
                  </a:lnTo>
                  <a:lnTo>
                    <a:pt x="863" y="646"/>
                  </a:lnTo>
                  <a:lnTo>
                    <a:pt x="857" y="651"/>
                  </a:lnTo>
                  <a:lnTo>
                    <a:pt x="855" y="653"/>
                  </a:lnTo>
                  <a:lnTo>
                    <a:pt x="850" y="657"/>
                  </a:lnTo>
                  <a:lnTo>
                    <a:pt x="844" y="659"/>
                  </a:lnTo>
                  <a:lnTo>
                    <a:pt x="844" y="662"/>
                  </a:lnTo>
                  <a:lnTo>
                    <a:pt x="842" y="664"/>
                  </a:lnTo>
                  <a:lnTo>
                    <a:pt x="839" y="666"/>
                  </a:lnTo>
                  <a:lnTo>
                    <a:pt x="839" y="668"/>
                  </a:lnTo>
                  <a:lnTo>
                    <a:pt x="836" y="668"/>
                  </a:lnTo>
                  <a:lnTo>
                    <a:pt x="834" y="670"/>
                  </a:lnTo>
                  <a:lnTo>
                    <a:pt x="834" y="672"/>
                  </a:lnTo>
                  <a:lnTo>
                    <a:pt x="831" y="675"/>
                  </a:lnTo>
                  <a:lnTo>
                    <a:pt x="831" y="677"/>
                  </a:lnTo>
                  <a:lnTo>
                    <a:pt x="828" y="679"/>
                  </a:lnTo>
                  <a:lnTo>
                    <a:pt x="828" y="681"/>
                  </a:lnTo>
                  <a:lnTo>
                    <a:pt x="826" y="683"/>
                  </a:lnTo>
                  <a:lnTo>
                    <a:pt x="826" y="685"/>
                  </a:lnTo>
                  <a:lnTo>
                    <a:pt x="826" y="691"/>
                  </a:lnTo>
                  <a:lnTo>
                    <a:pt x="822" y="693"/>
                  </a:lnTo>
                  <a:lnTo>
                    <a:pt x="822" y="695"/>
                  </a:lnTo>
                  <a:lnTo>
                    <a:pt x="822" y="697"/>
                  </a:lnTo>
                  <a:lnTo>
                    <a:pt x="822" y="702"/>
                  </a:lnTo>
                  <a:lnTo>
                    <a:pt x="822" y="704"/>
                  </a:lnTo>
                  <a:lnTo>
                    <a:pt x="822" y="708"/>
                  </a:lnTo>
                  <a:lnTo>
                    <a:pt x="816" y="708"/>
                  </a:lnTo>
                  <a:lnTo>
                    <a:pt x="814" y="710"/>
                  </a:lnTo>
                  <a:lnTo>
                    <a:pt x="811" y="712"/>
                  </a:lnTo>
                  <a:lnTo>
                    <a:pt x="808" y="714"/>
                  </a:lnTo>
                  <a:lnTo>
                    <a:pt x="803" y="714"/>
                  </a:lnTo>
                  <a:lnTo>
                    <a:pt x="800" y="717"/>
                  </a:lnTo>
                  <a:lnTo>
                    <a:pt x="798" y="719"/>
                  </a:lnTo>
                  <a:lnTo>
                    <a:pt x="795" y="721"/>
                  </a:lnTo>
                  <a:lnTo>
                    <a:pt x="790" y="723"/>
                  </a:lnTo>
                  <a:lnTo>
                    <a:pt x="787" y="723"/>
                  </a:lnTo>
                  <a:lnTo>
                    <a:pt x="785" y="725"/>
                  </a:lnTo>
                  <a:lnTo>
                    <a:pt x="782" y="727"/>
                  </a:lnTo>
                  <a:lnTo>
                    <a:pt x="779" y="730"/>
                  </a:lnTo>
                  <a:lnTo>
                    <a:pt x="774" y="730"/>
                  </a:lnTo>
                  <a:lnTo>
                    <a:pt x="771" y="732"/>
                  </a:lnTo>
                  <a:lnTo>
                    <a:pt x="769" y="734"/>
                  </a:lnTo>
                  <a:lnTo>
                    <a:pt x="766" y="736"/>
                  </a:lnTo>
                  <a:lnTo>
                    <a:pt x="761" y="736"/>
                  </a:lnTo>
                  <a:lnTo>
                    <a:pt x="758" y="738"/>
                  </a:lnTo>
                  <a:lnTo>
                    <a:pt x="755" y="740"/>
                  </a:lnTo>
                  <a:lnTo>
                    <a:pt x="753" y="740"/>
                  </a:lnTo>
                  <a:lnTo>
                    <a:pt x="750" y="743"/>
                  </a:lnTo>
                  <a:lnTo>
                    <a:pt x="743" y="743"/>
                  </a:lnTo>
                  <a:lnTo>
                    <a:pt x="741" y="745"/>
                  </a:lnTo>
                  <a:lnTo>
                    <a:pt x="738" y="747"/>
                  </a:lnTo>
                  <a:lnTo>
                    <a:pt x="735" y="747"/>
                  </a:lnTo>
                  <a:lnTo>
                    <a:pt x="733" y="749"/>
                  </a:lnTo>
                  <a:lnTo>
                    <a:pt x="728" y="751"/>
                  </a:lnTo>
                  <a:lnTo>
                    <a:pt x="725" y="751"/>
                  </a:lnTo>
                  <a:lnTo>
                    <a:pt x="722" y="753"/>
                  </a:lnTo>
                  <a:lnTo>
                    <a:pt x="720" y="753"/>
                  </a:lnTo>
                  <a:lnTo>
                    <a:pt x="717" y="756"/>
                  </a:lnTo>
                  <a:lnTo>
                    <a:pt x="712" y="756"/>
                  </a:lnTo>
                  <a:lnTo>
                    <a:pt x="709" y="758"/>
                  </a:lnTo>
                  <a:lnTo>
                    <a:pt x="706" y="758"/>
                  </a:lnTo>
                  <a:lnTo>
                    <a:pt x="701" y="761"/>
                  </a:lnTo>
                  <a:lnTo>
                    <a:pt x="698" y="761"/>
                  </a:lnTo>
                  <a:lnTo>
                    <a:pt x="696" y="763"/>
                  </a:lnTo>
                  <a:lnTo>
                    <a:pt x="690" y="763"/>
                  </a:lnTo>
                  <a:lnTo>
                    <a:pt x="688" y="765"/>
                  </a:lnTo>
                  <a:lnTo>
                    <a:pt x="685" y="765"/>
                  </a:lnTo>
                  <a:lnTo>
                    <a:pt x="680" y="767"/>
                  </a:lnTo>
                  <a:lnTo>
                    <a:pt x="677" y="767"/>
                  </a:lnTo>
                  <a:lnTo>
                    <a:pt x="674" y="767"/>
                  </a:lnTo>
                  <a:lnTo>
                    <a:pt x="672" y="770"/>
                  </a:lnTo>
                  <a:lnTo>
                    <a:pt x="665" y="770"/>
                  </a:lnTo>
                  <a:lnTo>
                    <a:pt x="663" y="770"/>
                  </a:lnTo>
                  <a:lnTo>
                    <a:pt x="660" y="772"/>
                  </a:lnTo>
                  <a:lnTo>
                    <a:pt x="655" y="772"/>
                  </a:lnTo>
                  <a:lnTo>
                    <a:pt x="652" y="772"/>
                  </a:lnTo>
                  <a:lnTo>
                    <a:pt x="649" y="774"/>
                  </a:lnTo>
                  <a:lnTo>
                    <a:pt x="644" y="774"/>
                  </a:lnTo>
                  <a:lnTo>
                    <a:pt x="641" y="774"/>
                  </a:lnTo>
                  <a:lnTo>
                    <a:pt x="636" y="774"/>
                  </a:lnTo>
                  <a:lnTo>
                    <a:pt x="633" y="776"/>
                  </a:lnTo>
                  <a:lnTo>
                    <a:pt x="631" y="776"/>
                  </a:lnTo>
                  <a:lnTo>
                    <a:pt x="625" y="776"/>
                  </a:lnTo>
                  <a:lnTo>
                    <a:pt x="623" y="776"/>
                  </a:lnTo>
                  <a:lnTo>
                    <a:pt x="617" y="776"/>
                  </a:lnTo>
                  <a:lnTo>
                    <a:pt x="615" y="778"/>
                  </a:lnTo>
                  <a:lnTo>
                    <a:pt x="610" y="778"/>
                  </a:lnTo>
                  <a:lnTo>
                    <a:pt x="607" y="778"/>
                  </a:lnTo>
                  <a:lnTo>
                    <a:pt x="604" y="778"/>
                  </a:lnTo>
                  <a:lnTo>
                    <a:pt x="599" y="778"/>
                  </a:lnTo>
                  <a:lnTo>
                    <a:pt x="594" y="783"/>
                  </a:lnTo>
                  <a:lnTo>
                    <a:pt x="587" y="783"/>
                  </a:lnTo>
                  <a:lnTo>
                    <a:pt x="584" y="783"/>
                  </a:lnTo>
                  <a:lnTo>
                    <a:pt x="579" y="783"/>
                  </a:lnTo>
                  <a:lnTo>
                    <a:pt x="574" y="783"/>
                  </a:lnTo>
                  <a:lnTo>
                    <a:pt x="568" y="783"/>
                  </a:lnTo>
                  <a:lnTo>
                    <a:pt x="566" y="783"/>
                  </a:lnTo>
                  <a:lnTo>
                    <a:pt x="560" y="783"/>
                  </a:lnTo>
                  <a:lnTo>
                    <a:pt x="558" y="783"/>
                  </a:lnTo>
                  <a:lnTo>
                    <a:pt x="552" y="783"/>
                  </a:lnTo>
                  <a:lnTo>
                    <a:pt x="547" y="783"/>
                  </a:lnTo>
                  <a:lnTo>
                    <a:pt x="542" y="783"/>
                  </a:lnTo>
                  <a:lnTo>
                    <a:pt x="539" y="783"/>
                  </a:lnTo>
                  <a:lnTo>
                    <a:pt x="534" y="783"/>
                  </a:lnTo>
                  <a:lnTo>
                    <a:pt x="531" y="783"/>
                  </a:lnTo>
                  <a:lnTo>
                    <a:pt x="526" y="783"/>
                  </a:lnTo>
                  <a:lnTo>
                    <a:pt x="521" y="783"/>
                  </a:lnTo>
                  <a:lnTo>
                    <a:pt x="518" y="783"/>
                  </a:lnTo>
                  <a:lnTo>
                    <a:pt x="513" y="783"/>
                  </a:lnTo>
                  <a:lnTo>
                    <a:pt x="506" y="783"/>
                  </a:lnTo>
                  <a:lnTo>
                    <a:pt x="503" y="783"/>
                  </a:lnTo>
                  <a:lnTo>
                    <a:pt x="498" y="783"/>
                  </a:lnTo>
                  <a:lnTo>
                    <a:pt x="495" y="783"/>
                  </a:lnTo>
                  <a:lnTo>
                    <a:pt x="490" y="783"/>
                  </a:lnTo>
                  <a:lnTo>
                    <a:pt x="485" y="783"/>
                  </a:lnTo>
                  <a:lnTo>
                    <a:pt x="482" y="783"/>
                  </a:lnTo>
                  <a:lnTo>
                    <a:pt x="477" y="783"/>
                  </a:lnTo>
                  <a:lnTo>
                    <a:pt x="472" y="783"/>
                  </a:lnTo>
                  <a:lnTo>
                    <a:pt x="469" y="783"/>
                  </a:lnTo>
                  <a:lnTo>
                    <a:pt x="464" y="783"/>
                  </a:lnTo>
                  <a:lnTo>
                    <a:pt x="461" y="783"/>
                  </a:lnTo>
                  <a:lnTo>
                    <a:pt x="456" y="783"/>
                  </a:lnTo>
                  <a:lnTo>
                    <a:pt x="453" y="783"/>
                  </a:lnTo>
                  <a:lnTo>
                    <a:pt x="448" y="783"/>
                  </a:lnTo>
                  <a:lnTo>
                    <a:pt x="442" y="783"/>
                  </a:lnTo>
                  <a:lnTo>
                    <a:pt x="440" y="783"/>
                  </a:lnTo>
                  <a:lnTo>
                    <a:pt x="434" y="783"/>
                  </a:lnTo>
                  <a:lnTo>
                    <a:pt x="428" y="780"/>
                  </a:lnTo>
                  <a:lnTo>
                    <a:pt x="425" y="780"/>
                  </a:lnTo>
                  <a:lnTo>
                    <a:pt x="420" y="780"/>
                  </a:lnTo>
                  <a:lnTo>
                    <a:pt x="417" y="780"/>
                  </a:lnTo>
                  <a:lnTo>
                    <a:pt x="412" y="780"/>
                  </a:lnTo>
                  <a:lnTo>
                    <a:pt x="407" y="780"/>
                  </a:lnTo>
                  <a:lnTo>
                    <a:pt x="404" y="780"/>
                  </a:lnTo>
                  <a:lnTo>
                    <a:pt x="399" y="780"/>
                  </a:lnTo>
                  <a:lnTo>
                    <a:pt x="393" y="780"/>
                  </a:lnTo>
                  <a:lnTo>
                    <a:pt x="391" y="780"/>
                  </a:lnTo>
                  <a:lnTo>
                    <a:pt x="385" y="780"/>
                  </a:lnTo>
                  <a:lnTo>
                    <a:pt x="383" y="780"/>
                  </a:lnTo>
                  <a:lnTo>
                    <a:pt x="377" y="780"/>
                  </a:lnTo>
                  <a:lnTo>
                    <a:pt x="372" y="780"/>
                  </a:lnTo>
                  <a:lnTo>
                    <a:pt x="367" y="780"/>
                  </a:lnTo>
                  <a:lnTo>
                    <a:pt x="364" y="780"/>
                  </a:lnTo>
                  <a:lnTo>
                    <a:pt x="359" y="778"/>
                  </a:lnTo>
                  <a:lnTo>
                    <a:pt x="352" y="778"/>
                  </a:lnTo>
                  <a:lnTo>
                    <a:pt x="347" y="778"/>
                  </a:lnTo>
                  <a:lnTo>
                    <a:pt x="344" y="778"/>
                  </a:lnTo>
                  <a:lnTo>
                    <a:pt x="339" y="778"/>
                  </a:lnTo>
                  <a:lnTo>
                    <a:pt x="334" y="778"/>
                  </a:lnTo>
                  <a:lnTo>
                    <a:pt x="328" y="778"/>
                  </a:lnTo>
                  <a:lnTo>
                    <a:pt x="326" y="778"/>
                  </a:lnTo>
                  <a:lnTo>
                    <a:pt x="320" y="778"/>
                  </a:lnTo>
                  <a:lnTo>
                    <a:pt x="315" y="778"/>
                  </a:lnTo>
                  <a:lnTo>
                    <a:pt x="310" y="776"/>
                  </a:lnTo>
                  <a:lnTo>
                    <a:pt x="307" y="776"/>
                  </a:lnTo>
                </a:path>
              </a:pathLst>
            </a:custGeom>
            <a:gradFill rotWithShape="0">
              <a:gsLst>
                <a:gs pos="0">
                  <a:srgbClr val="E5B27F"/>
                </a:gs>
                <a:gs pos="100000">
                  <a:srgbClr val="CC6600"/>
                </a:gs>
              </a:gsLst>
              <a:lin ang="5400000" scaled="1"/>
            </a:gradFill>
            <a:ln w="12700" cap="rnd" cmpd="sng">
              <a:noFill/>
              <a:prstDash val="solid"/>
              <a:round/>
              <a:headEnd type="none" w="med" len="med"/>
              <a:tailEnd type="none" w="med" len="med"/>
            </a:ln>
          </p:spPr>
          <p:txBody>
            <a:bodyPr/>
            <a:lstStyle/>
            <a:p>
              <a:endParaRPr lang="en-US" dirty="0"/>
            </a:p>
          </p:txBody>
        </p:sp>
        <p:sp>
          <p:nvSpPr>
            <p:cNvPr id="5213" name="Freeform 166"/>
            <p:cNvSpPr>
              <a:spLocks/>
            </p:cNvSpPr>
            <p:nvPr/>
          </p:nvSpPr>
          <p:spPr bwMode="auto">
            <a:xfrm>
              <a:off x="797" y="1436"/>
              <a:ext cx="576" cy="391"/>
            </a:xfrm>
            <a:custGeom>
              <a:avLst/>
              <a:gdLst>
                <a:gd name="T0" fmla="*/ 575 w 576"/>
                <a:gd name="T1" fmla="*/ 8 h 391"/>
                <a:gd name="T2" fmla="*/ 551 w 576"/>
                <a:gd name="T3" fmla="*/ 39 h 391"/>
                <a:gd name="T4" fmla="*/ 532 w 576"/>
                <a:gd name="T5" fmla="*/ 57 h 391"/>
                <a:gd name="T6" fmla="*/ 511 w 576"/>
                <a:gd name="T7" fmla="*/ 72 h 391"/>
                <a:gd name="T8" fmla="*/ 489 w 576"/>
                <a:gd name="T9" fmla="*/ 87 h 391"/>
                <a:gd name="T10" fmla="*/ 467 w 576"/>
                <a:gd name="T11" fmla="*/ 103 h 391"/>
                <a:gd name="T12" fmla="*/ 446 w 576"/>
                <a:gd name="T13" fmla="*/ 118 h 391"/>
                <a:gd name="T14" fmla="*/ 421 w 576"/>
                <a:gd name="T15" fmla="*/ 131 h 391"/>
                <a:gd name="T16" fmla="*/ 397 w 576"/>
                <a:gd name="T17" fmla="*/ 146 h 391"/>
                <a:gd name="T18" fmla="*/ 374 w 576"/>
                <a:gd name="T19" fmla="*/ 159 h 391"/>
                <a:gd name="T20" fmla="*/ 346 w 576"/>
                <a:gd name="T21" fmla="*/ 175 h 391"/>
                <a:gd name="T22" fmla="*/ 322 w 576"/>
                <a:gd name="T23" fmla="*/ 188 h 391"/>
                <a:gd name="T24" fmla="*/ 298 w 576"/>
                <a:gd name="T25" fmla="*/ 203 h 391"/>
                <a:gd name="T26" fmla="*/ 274 w 576"/>
                <a:gd name="T27" fmla="*/ 216 h 391"/>
                <a:gd name="T28" fmla="*/ 247 w 576"/>
                <a:gd name="T29" fmla="*/ 229 h 391"/>
                <a:gd name="T30" fmla="*/ 223 w 576"/>
                <a:gd name="T31" fmla="*/ 242 h 391"/>
                <a:gd name="T32" fmla="*/ 199 w 576"/>
                <a:gd name="T33" fmla="*/ 258 h 391"/>
                <a:gd name="T34" fmla="*/ 177 w 576"/>
                <a:gd name="T35" fmla="*/ 273 h 391"/>
                <a:gd name="T36" fmla="*/ 153 w 576"/>
                <a:gd name="T37" fmla="*/ 286 h 391"/>
                <a:gd name="T38" fmla="*/ 132 w 576"/>
                <a:gd name="T39" fmla="*/ 301 h 391"/>
                <a:gd name="T40" fmla="*/ 109 w 576"/>
                <a:gd name="T41" fmla="*/ 317 h 391"/>
                <a:gd name="T42" fmla="*/ 88 w 576"/>
                <a:gd name="T43" fmla="*/ 332 h 391"/>
                <a:gd name="T44" fmla="*/ 70 w 576"/>
                <a:gd name="T45" fmla="*/ 347 h 391"/>
                <a:gd name="T46" fmla="*/ 67 w 576"/>
                <a:gd name="T47" fmla="*/ 358 h 391"/>
                <a:gd name="T48" fmla="*/ 75 w 576"/>
                <a:gd name="T49" fmla="*/ 363 h 391"/>
                <a:gd name="T50" fmla="*/ 85 w 576"/>
                <a:gd name="T51" fmla="*/ 367 h 391"/>
                <a:gd name="T52" fmla="*/ 99 w 576"/>
                <a:gd name="T53" fmla="*/ 367 h 391"/>
                <a:gd name="T54" fmla="*/ 109 w 576"/>
                <a:gd name="T55" fmla="*/ 365 h 391"/>
                <a:gd name="T56" fmla="*/ 117 w 576"/>
                <a:gd name="T57" fmla="*/ 378 h 391"/>
                <a:gd name="T58" fmla="*/ 115 w 576"/>
                <a:gd name="T59" fmla="*/ 390 h 391"/>
                <a:gd name="T60" fmla="*/ 101 w 576"/>
                <a:gd name="T61" fmla="*/ 390 h 391"/>
                <a:gd name="T62" fmla="*/ 91 w 576"/>
                <a:gd name="T63" fmla="*/ 390 h 391"/>
                <a:gd name="T64" fmla="*/ 77 w 576"/>
                <a:gd name="T65" fmla="*/ 390 h 391"/>
                <a:gd name="T66" fmla="*/ 64 w 576"/>
                <a:gd name="T67" fmla="*/ 390 h 391"/>
                <a:gd name="T68" fmla="*/ 48 w 576"/>
                <a:gd name="T69" fmla="*/ 390 h 391"/>
                <a:gd name="T70" fmla="*/ 37 w 576"/>
                <a:gd name="T71" fmla="*/ 387 h 391"/>
                <a:gd name="T72" fmla="*/ 23 w 576"/>
                <a:gd name="T73" fmla="*/ 385 h 391"/>
                <a:gd name="T74" fmla="*/ 13 w 576"/>
                <a:gd name="T75" fmla="*/ 380 h 391"/>
                <a:gd name="T76" fmla="*/ 5 w 576"/>
                <a:gd name="T77" fmla="*/ 375 h 391"/>
                <a:gd name="T78" fmla="*/ 0 w 576"/>
                <a:gd name="T79" fmla="*/ 369 h 391"/>
                <a:gd name="T80" fmla="*/ 10 w 576"/>
                <a:gd name="T81" fmla="*/ 356 h 391"/>
                <a:gd name="T82" fmla="*/ 23 w 576"/>
                <a:gd name="T83" fmla="*/ 343 h 391"/>
                <a:gd name="T84" fmla="*/ 39 w 576"/>
                <a:gd name="T85" fmla="*/ 330 h 391"/>
                <a:gd name="T86" fmla="*/ 59 w 576"/>
                <a:gd name="T87" fmla="*/ 315 h 391"/>
                <a:gd name="T88" fmla="*/ 80 w 576"/>
                <a:gd name="T89" fmla="*/ 301 h 391"/>
                <a:gd name="T90" fmla="*/ 104 w 576"/>
                <a:gd name="T91" fmla="*/ 284 h 391"/>
                <a:gd name="T92" fmla="*/ 129 w 576"/>
                <a:gd name="T93" fmla="*/ 269 h 391"/>
                <a:gd name="T94" fmla="*/ 155 w 576"/>
                <a:gd name="T95" fmla="*/ 254 h 391"/>
                <a:gd name="T96" fmla="*/ 182 w 576"/>
                <a:gd name="T97" fmla="*/ 235 h 391"/>
                <a:gd name="T98" fmla="*/ 212 w 576"/>
                <a:gd name="T99" fmla="*/ 218 h 391"/>
                <a:gd name="T100" fmla="*/ 239 w 576"/>
                <a:gd name="T101" fmla="*/ 201 h 391"/>
                <a:gd name="T102" fmla="*/ 268 w 576"/>
                <a:gd name="T103" fmla="*/ 184 h 391"/>
                <a:gd name="T104" fmla="*/ 298 w 576"/>
                <a:gd name="T105" fmla="*/ 165 h 391"/>
                <a:gd name="T106" fmla="*/ 327 w 576"/>
                <a:gd name="T107" fmla="*/ 148 h 391"/>
                <a:gd name="T108" fmla="*/ 358 w 576"/>
                <a:gd name="T109" fmla="*/ 131 h 391"/>
                <a:gd name="T110" fmla="*/ 387 w 576"/>
                <a:gd name="T111" fmla="*/ 114 h 391"/>
                <a:gd name="T112" fmla="*/ 413 w 576"/>
                <a:gd name="T113" fmla="*/ 95 h 391"/>
                <a:gd name="T114" fmla="*/ 441 w 576"/>
                <a:gd name="T115" fmla="*/ 80 h 391"/>
                <a:gd name="T116" fmla="*/ 465 w 576"/>
                <a:gd name="T117" fmla="*/ 63 h 391"/>
                <a:gd name="T118" fmla="*/ 489 w 576"/>
                <a:gd name="T119" fmla="*/ 48 h 391"/>
                <a:gd name="T120" fmla="*/ 511 w 576"/>
                <a:gd name="T121" fmla="*/ 33 h 391"/>
                <a:gd name="T122" fmla="*/ 543 w 576"/>
                <a:gd name="T123" fmla="*/ 19 h 39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576"/>
                <a:gd name="T187" fmla="*/ 0 h 391"/>
                <a:gd name="T188" fmla="*/ 576 w 576"/>
                <a:gd name="T189" fmla="*/ 391 h 39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576" h="391">
                  <a:moveTo>
                    <a:pt x="543" y="0"/>
                  </a:moveTo>
                  <a:lnTo>
                    <a:pt x="559" y="0"/>
                  </a:lnTo>
                  <a:lnTo>
                    <a:pt x="575" y="8"/>
                  </a:lnTo>
                  <a:lnTo>
                    <a:pt x="575" y="25"/>
                  </a:lnTo>
                  <a:lnTo>
                    <a:pt x="564" y="37"/>
                  </a:lnTo>
                  <a:lnTo>
                    <a:pt x="551" y="39"/>
                  </a:lnTo>
                  <a:lnTo>
                    <a:pt x="545" y="46"/>
                  </a:lnTo>
                  <a:lnTo>
                    <a:pt x="537" y="50"/>
                  </a:lnTo>
                  <a:lnTo>
                    <a:pt x="532" y="57"/>
                  </a:lnTo>
                  <a:lnTo>
                    <a:pt x="524" y="61"/>
                  </a:lnTo>
                  <a:lnTo>
                    <a:pt x="519" y="67"/>
                  </a:lnTo>
                  <a:lnTo>
                    <a:pt x="511" y="72"/>
                  </a:lnTo>
                  <a:lnTo>
                    <a:pt x="504" y="78"/>
                  </a:lnTo>
                  <a:lnTo>
                    <a:pt x="497" y="82"/>
                  </a:lnTo>
                  <a:lnTo>
                    <a:pt x="489" y="87"/>
                  </a:lnTo>
                  <a:lnTo>
                    <a:pt x="483" y="91"/>
                  </a:lnTo>
                  <a:lnTo>
                    <a:pt x="475" y="98"/>
                  </a:lnTo>
                  <a:lnTo>
                    <a:pt x="467" y="103"/>
                  </a:lnTo>
                  <a:lnTo>
                    <a:pt x="460" y="107"/>
                  </a:lnTo>
                  <a:lnTo>
                    <a:pt x="452" y="114"/>
                  </a:lnTo>
                  <a:lnTo>
                    <a:pt x="446" y="118"/>
                  </a:lnTo>
                  <a:lnTo>
                    <a:pt x="438" y="122"/>
                  </a:lnTo>
                  <a:lnTo>
                    <a:pt x="430" y="127"/>
                  </a:lnTo>
                  <a:lnTo>
                    <a:pt x="421" y="131"/>
                  </a:lnTo>
                  <a:lnTo>
                    <a:pt x="413" y="137"/>
                  </a:lnTo>
                  <a:lnTo>
                    <a:pt x="405" y="142"/>
                  </a:lnTo>
                  <a:lnTo>
                    <a:pt x="397" y="146"/>
                  </a:lnTo>
                  <a:lnTo>
                    <a:pt x="389" y="150"/>
                  </a:lnTo>
                  <a:lnTo>
                    <a:pt x="382" y="155"/>
                  </a:lnTo>
                  <a:lnTo>
                    <a:pt x="374" y="159"/>
                  </a:lnTo>
                  <a:lnTo>
                    <a:pt x="366" y="165"/>
                  </a:lnTo>
                  <a:lnTo>
                    <a:pt x="358" y="170"/>
                  </a:lnTo>
                  <a:lnTo>
                    <a:pt x="346" y="175"/>
                  </a:lnTo>
                  <a:lnTo>
                    <a:pt x="341" y="179"/>
                  </a:lnTo>
                  <a:lnTo>
                    <a:pt x="330" y="184"/>
                  </a:lnTo>
                  <a:lnTo>
                    <a:pt x="322" y="188"/>
                  </a:lnTo>
                  <a:lnTo>
                    <a:pt x="314" y="192"/>
                  </a:lnTo>
                  <a:lnTo>
                    <a:pt x="306" y="199"/>
                  </a:lnTo>
                  <a:lnTo>
                    <a:pt x="298" y="203"/>
                  </a:lnTo>
                  <a:lnTo>
                    <a:pt x="290" y="207"/>
                  </a:lnTo>
                  <a:lnTo>
                    <a:pt x="282" y="212"/>
                  </a:lnTo>
                  <a:lnTo>
                    <a:pt x="274" y="216"/>
                  </a:lnTo>
                  <a:lnTo>
                    <a:pt x="263" y="220"/>
                  </a:lnTo>
                  <a:lnTo>
                    <a:pt x="257" y="225"/>
                  </a:lnTo>
                  <a:lnTo>
                    <a:pt x="247" y="229"/>
                  </a:lnTo>
                  <a:lnTo>
                    <a:pt x="239" y="233"/>
                  </a:lnTo>
                  <a:lnTo>
                    <a:pt x="231" y="238"/>
                  </a:lnTo>
                  <a:lnTo>
                    <a:pt x="223" y="242"/>
                  </a:lnTo>
                  <a:lnTo>
                    <a:pt x="215" y="249"/>
                  </a:lnTo>
                  <a:lnTo>
                    <a:pt x="207" y="254"/>
                  </a:lnTo>
                  <a:lnTo>
                    <a:pt x="199" y="258"/>
                  </a:lnTo>
                  <a:lnTo>
                    <a:pt x="190" y="262"/>
                  </a:lnTo>
                  <a:lnTo>
                    <a:pt x="185" y="267"/>
                  </a:lnTo>
                  <a:lnTo>
                    <a:pt x="177" y="273"/>
                  </a:lnTo>
                  <a:lnTo>
                    <a:pt x="169" y="277"/>
                  </a:lnTo>
                  <a:lnTo>
                    <a:pt x="161" y="282"/>
                  </a:lnTo>
                  <a:lnTo>
                    <a:pt x="153" y="286"/>
                  </a:lnTo>
                  <a:lnTo>
                    <a:pt x="145" y="290"/>
                  </a:lnTo>
                  <a:lnTo>
                    <a:pt x="137" y="297"/>
                  </a:lnTo>
                  <a:lnTo>
                    <a:pt x="132" y="301"/>
                  </a:lnTo>
                  <a:lnTo>
                    <a:pt x="124" y="305"/>
                  </a:lnTo>
                  <a:lnTo>
                    <a:pt x="117" y="312"/>
                  </a:lnTo>
                  <a:lnTo>
                    <a:pt x="109" y="317"/>
                  </a:lnTo>
                  <a:lnTo>
                    <a:pt x="101" y="322"/>
                  </a:lnTo>
                  <a:lnTo>
                    <a:pt x="96" y="326"/>
                  </a:lnTo>
                  <a:lnTo>
                    <a:pt x="88" y="332"/>
                  </a:lnTo>
                  <a:lnTo>
                    <a:pt x="83" y="337"/>
                  </a:lnTo>
                  <a:lnTo>
                    <a:pt x="75" y="343"/>
                  </a:lnTo>
                  <a:lnTo>
                    <a:pt x="70" y="347"/>
                  </a:lnTo>
                  <a:lnTo>
                    <a:pt x="64" y="354"/>
                  </a:lnTo>
                  <a:lnTo>
                    <a:pt x="64" y="356"/>
                  </a:lnTo>
                  <a:lnTo>
                    <a:pt x="67" y="358"/>
                  </a:lnTo>
                  <a:lnTo>
                    <a:pt x="70" y="360"/>
                  </a:lnTo>
                  <a:lnTo>
                    <a:pt x="72" y="363"/>
                  </a:lnTo>
                  <a:lnTo>
                    <a:pt x="75" y="363"/>
                  </a:lnTo>
                  <a:lnTo>
                    <a:pt x="77" y="365"/>
                  </a:lnTo>
                  <a:lnTo>
                    <a:pt x="83" y="365"/>
                  </a:lnTo>
                  <a:lnTo>
                    <a:pt x="85" y="367"/>
                  </a:lnTo>
                  <a:lnTo>
                    <a:pt x="91" y="367"/>
                  </a:lnTo>
                  <a:lnTo>
                    <a:pt x="93" y="367"/>
                  </a:lnTo>
                  <a:lnTo>
                    <a:pt x="99" y="367"/>
                  </a:lnTo>
                  <a:lnTo>
                    <a:pt x="101" y="367"/>
                  </a:lnTo>
                  <a:lnTo>
                    <a:pt x="107" y="367"/>
                  </a:lnTo>
                  <a:lnTo>
                    <a:pt x="109" y="365"/>
                  </a:lnTo>
                  <a:lnTo>
                    <a:pt x="115" y="365"/>
                  </a:lnTo>
                  <a:lnTo>
                    <a:pt x="117" y="365"/>
                  </a:lnTo>
                  <a:lnTo>
                    <a:pt x="117" y="378"/>
                  </a:lnTo>
                  <a:lnTo>
                    <a:pt x="121" y="390"/>
                  </a:lnTo>
                  <a:lnTo>
                    <a:pt x="117" y="390"/>
                  </a:lnTo>
                  <a:lnTo>
                    <a:pt x="115" y="390"/>
                  </a:lnTo>
                  <a:lnTo>
                    <a:pt x="109" y="390"/>
                  </a:lnTo>
                  <a:lnTo>
                    <a:pt x="107" y="390"/>
                  </a:lnTo>
                  <a:lnTo>
                    <a:pt x="101" y="390"/>
                  </a:lnTo>
                  <a:lnTo>
                    <a:pt x="99" y="390"/>
                  </a:lnTo>
                  <a:lnTo>
                    <a:pt x="93" y="390"/>
                  </a:lnTo>
                  <a:lnTo>
                    <a:pt x="91" y="390"/>
                  </a:lnTo>
                  <a:lnTo>
                    <a:pt x="85" y="390"/>
                  </a:lnTo>
                  <a:lnTo>
                    <a:pt x="80" y="390"/>
                  </a:lnTo>
                  <a:lnTo>
                    <a:pt x="77" y="390"/>
                  </a:lnTo>
                  <a:lnTo>
                    <a:pt x="72" y="390"/>
                  </a:lnTo>
                  <a:lnTo>
                    <a:pt x="67" y="390"/>
                  </a:lnTo>
                  <a:lnTo>
                    <a:pt x="64" y="390"/>
                  </a:lnTo>
                  <a:lnTo>
                    <a:pt x="59" y="390"/>
                  </a:lnTo>
                  <a:lnTo>
                    <a:pt x="54" y="390"/>
                  </a:lnTo>
                  <a:lnTo>
                    <a:pt x="48" y="390"/>
                  </a:lnTo>
                  <a:lnTo>
                    <a:pt x="46" y="387"/>
                  </a:lnTo>
                  <a:lnTo>
                    <a:pt x="39" y="387"/>
                  </a:lnTo>
                  <a:lnTo>
                    <a:pt x="37" y="387"/>
                  </a:lnTo>
                  <a:lnTo>
                    <a:pt x="31" y="387"/>
                  </a:lnTo>
                  <a:lnTo>
                    <a:pt x="29" y="385"/>
                  </a:lnTo>
                  <a:lnTo>
                    <a:pt x="23" y="385"/>
                  </a:lnTo>
                  <a:lnTo>
                    <a:pt x="21" y="385"/>
                  </a:lnTo>
                  <a:lnTo>
                    <a:pt x="18" y="382"/>
                  </a:lnTo>
                  <a:lnTo>
                    <a:pt x="13" y="380"/>
                  </a:lnTo>
                  <a:lnTo>
                    <a:pt x="10" y="378"/>
                  </a:lnTo>
                  <a:lnTo>
                    <a:pt x="7" y="378"/>
                  </a:lnTo>
                  <a:lnTo>
                    <a:pt x="5" y="375"/>
                  </a:lnTo>
                  <a:lnTo>
                    <a:pt x="2" y="373"/>
                  </a:lnTo>
                  <a:lnTo>
                    <a:pt x="0" y="371"/>
                  </a:lnTo>
                  <a:lnTo>
                    <a:pt x="0" y="369"/>
                  </a:lnTo>
                  <a:lnTo>
                    <a:pt x="2" y="365"/>
                  </a:lnTo>
                  <a:lnTo>
                    <a:pt x="5" y="360"/>
                  </a:lnTo>
                  <a:lnTo>
                    <a:pt x="10" y="356"/>
                  </a:lnTo>
                  <a:lnTo>
                    <a:pt x="13" y="352"/>
                  </a:lnTo>
                  <a:lnTo>
                    <a:pt x="18" y="347"/>
                  </a:lnTo>
                  <a:lnTo>
                    <a:pt x="23" y="343"/>
                  </a:lnTo>
                  <a:lnTo>
                    <a:pt x="29" y="339"/>
                  </a:lnTo>
                  <a:lnTo>
                    <a:pt x="34" y="335"/>
                  </a:lnTo>
                  <a:lnTo>
                    <a:pt x="39" y="330"/>
                  </a:lnTo>
                  <a:lnTo>
                    <a:pt x="46" y="326"/>
                  </a:lnTo>
                  <a:lnTo>
                    <a:pt x="54" y="322"/>
                  </a:lnTo>
                  <a:lnTo>
                    <a:pt x="59" y="315"/>
                  </a:lnTo>
                  <a:lnTo>
                    <a:pt x="67" y="310"/>
                  </a:lnTo>
                  <a:lnTo>
                    <a:pt x="75" y="305"/>
                  </a:lnTo>
                  <a:lnTo>
                    <a:pt x="80" y="301"/>
                  </a:lnTo>
                  <a:lnTo>
                    <a:pt x="88" y="295"/>
                  </a:lnTo>
                  <a:lnTo>
                    <a:pt x="96" y="290"/>
                  </a:lnTo>
                  <a:lnTo>
                    <a:pt x="104" y="284"/>
                  </a:lnTo>
                  <a:lnTo>
                    <a:pt x="112" y="280"/>
                  </a:lnTo>
                  <a:lnTo>
                    <a:pt x="121" y="275"/>
                  </a:lnTo>
                  <a:lnTo>
                    <a:pt x="129" y="269"/>
                  </a:lnTo>
                  <a:lnTo>
                    <a:pt x="137" y="265"/>
                  </a:lnTo>
                  <a:lnTo>
                    <a:pt x="148" y="258"/>
                  </a:lnTo>
                  <a:lnTo>
                    <a:pt x="155" y="254"/>
                  </a:lnTo>
                  <a:lnTo>
                    <a:pt x="163" y="247"/>
                  </a:lnTo>
                  <a:lnTo>
                    <a:pt x="174" y="240"/>
                  </a:lnTo>
                  <a:lnTo>
                    <a:pt x="182" y="235"/>
                  </a:lnTo>
                  <a:lnTo>
                    <a:pt x="190" y="229"/>
                  </a:lnTo>
                  <a:lnTo>
                    <a:pt x="202" y="223"/>
                  </a:lnTo>
                  <a:lnTo>
                    <a:pt x="212" y="218"/>
                  </a:lnTo>
                  <a:lnTo>
                    <a:pt x="220" y="212"/>
                  </a:lnTo>
                  <a:lnTo>
                    <a:pt x="231" y="207"/>
                  </a:lnTo>
                  <a:lnTo>
                    <a:pt x="239" y="201"/>
                  </a:lnTo>
                  <a:lnTo>
                    <a:pt x="249" y="195"/>
                  </a:lnTo>
                  <a:lnTo>
                    <a:pt x="257" y="190"/>
                  </a:lnTo>
                  <a:lnTo>
                    <a:pt x="268" y="184"/>
                  </a:lnTo>
                  <a:lnTo>
                    <a:pt x="280" y="177"/>
                  </a:lnTo>
                  <a:lnTo>
                    <a:pt x="288" y="173"/>
                  </a:lnTo>
                  <a:lnTo>
                    <a:pt x="298" y="165"/>
                  </a:lnTo>
                  <a:lnTo>
                    <a:pt x="309" y="159"/>
                  </a:lnTo>
                  <a:lnTo>
                    <a:pt x="317" y="155"/>
                  </a:lnTo>
                  <a:lnTo>
                    <a:pt x="327" y="148"/>
                  </a:lnTo>
                  <a:lnTo>
                    <a:pt x="338" y="142"/>
                  </a:lnTo>
                  <a:lnTo>
                    <a:pt x="346" y="137"/>
                  </a:lnTo>
                  <a:lnTo>
                    <a:pt x="358" y="131"/>
                  </a:lnTo>
                  <a:lnTo>
                    <a:pt x="366" y="124"/>
                  </a:lnTo>
                  <a:lnTo>
                    <a:pt x="376" y="120"/>
                  </a:lnTo>
                  <a:lnTo>
                    <a:pt x="387" y="114"/>
                  </a:lnTo>
                  <a:lnTo>
                    <a:pt x="395" y="109"/>
                  </a:lnTo>
                  <a:lnTo>
                    <a:pt x="403" y="103"/>
                  </a:lnTo>
                  <a:lnTo>
                    <a:pt x="413" y="95"/>
                  </a:lnTo>
                  <a:lnTo>
                    <a:pt x="421" y="91"/>
                  </a:lnTo>
                  <a:lnTo>
                    <a:pt x="430" y="85"/>
                  </a:lnTo>
                  <a:lnTo>
                    <a:pt x="441" y="80"/>
                  </a:lnTo>
                  <a:lnTo>
                    <a:pt x="449" y="74"/>
                  </a:lnTo>
                  <a:lnTo>
                    <a:pt x="457" y="70"/>
                  </a:lnTo>
                  <a:lnTo>
                    <a:pt x="465" y="63"/>
                  </a:lnTo>
                  <a:lnTo>
                    <a:pt x="473" y="59"/>
                  </a:lnTo>
                  <a:lnTo>
                    <a:pt x="481" y="54"/>
                  </a:lnTo>
                  <a:lnTo>
                    <a:pt x="489" y="48"/>
                  </a:lnTo>
                  <a:lnTo>
                    <a:pt x="497" y="44"/>
                  </a:lnTo>
                  <a:lnTo>
                    <a:pt x="504" y="37"/>
                  </a:lnTo>
                  <a:lnTo>
                    <a:pt x="511" y="33"/>
                  </a:lnTo>
                  <a:lnTo>
                    <a:pt x="519" y="28"/>
                  </a:lnTo>
                  <a:lnTo>
                    <a:pt x="543" y="28"/>
                  </a:lnTo>
                  <a:lnTo>
                    <a:pt x="543" y="19"/>
                  </a:lnTo>
                  <a:lnTo>
                    <a:pt x="535" y="12"/>
                  </a:lnTo>
                  <a:lnTo>
                    <a:pt x="543" y="0"/>
                  </a:lnTo>
                </a:path>
              </a:pathLst>
            </a:custGeom>
            <a:solidFill>
              <a:srgbClr val="CCCCCC"/>
            </a:solidFill>
            <a:ln w="12700" cap="rnd" cmpd="sng">
              <a:noFill/>
              <a:prstDash val="solid"/>
              <a:round/>
              <a:headEnd type="none" w="med" len="med"/>
              <a:tailEnd type="none" w="med" len="med"/>
            </a:ln>
          </p:spPr>
          <p:txBody>
            <a:bodyPr/>
            <a:lstStyle/>
            <a:p>
              <a:endParaRPr lang="en-US" dirty="0"/>
            </a:p>
          </p:txBody>
        </p:sp>
        <p:sp>
          <p:nvSpPr>
            <p:cNvPr id="5214" name="Freeform 167"/>
            <p:cNvSpPr>
              <a:spLocks/>
            </p:cNvSpPr>
            <p:nvPr/>
          </p:nvSpPr>
          <p:spPr bwMode="auto">
            <a:xfrm>
              <a:off x="1422" y="1277"/>
              <a:ext cx="75" cy="56"/>
            </a:xfrm>
            <a:custGeom>
              <a:avLst/>
              <a:gdLst>
                <a:gd name="T0" fmla="*/ 0 w 75"/>
                <a:gd name="T1" fmla="*/ 52 h 56"/>
                <a:gd name="T2" fmla="*/ 7 w 75"/>
                <a:gd name="T3" fmla="*/ 40 h 56"/>
                <a:gd name="T4" fmla="*/ 31 w 75"/>
                <a:gd name="T5" fmla="*/ 22 h 56"/>
                <a:gd name="T6" fmla="*/ 37 w 75"/>
                <a:gd name="T7" fmla="*/ 15 h 56"/>
                <a:gd name="T8" fmla="*/ 42 w 75"/>
                <a:gd name="T9" fmla="*/ 13 h 56"/>
                <a:gd name="T10" fmla="*/ 48 w 75"/>
                <a:gd name="T11" fmla="*/ 6 h 56"/>
                <a:gd name="T12" fmla="*/ 63 w 75"/>
                <a:gd name="T13" fmla="*/ 0 h 56"/>
                <a:gd name="T14" fmla="*/ 74 w 75"/>
                <a:gd name="T15" fmla="*/ 0 h 56"/>
                <a:gd name="T16" fmla="*/ 66 w 75"/>
                <a:gd name="T17" fmla="*/ 17 h 56"/>
                <a:gd name="T18" fmla="*/ 55 w 75"/>
                <a:gd name="T19" fmla="*/ 24 h 56"/>
                <a:gd name="T20" fmla="*/ 37 w 75"/>
                <a:gd name="T21" fmla="*/ 44 h 56"/>
                <a:gd name="T22" fmla="*/ 31 w 75"/>
                <a:gd name="T23" fmla="*/ 55 h 56"/>
                <a:gd name="T24" fmla="*/ 0 w 75"/>
                <a:gd name="T25" fmla="*/ 52 h 5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75"/>
                <a:gd name="T40" fmla="*/ 0 h 56"/>
                <a:gd name="T41" fmla="*/ 75 w 75"/>
                <a:gd name="T42" fmla="*/ 56 h 5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75" h="56">
                  <a:moveTo>
                    <a:pt x="0" y="52"/>
                  </a:moveTo>
                  <a:lnTo>
                    <a:pt x="7" y="40"/>
                  </a:lnTo>
                  <a:lnTo>
                    <a:pt x="31" y="22"/>
                  </a:lnTo>
                  <a:lnTo>
                    <a:pt x="37" y="15"/>
                  </a:lnTo>
                  <a:lnTo>
                    <a:pt x="42" y="13"/>
                  </a:lnTo>
                  <a:lnTo>
                    <a:pt x="48" y="6"/>
                  </a:lnTo>
                  <a:lnTo>
                    <a:pt x="63" y="0"/>
                  </a:lnTo>
                  <a:lnTo>
                    <a:pt x="74" y="0"/>
                  </a:lnTo>
                  <a:lnTo>
                    <a:pt x="66" y="17"/>
                  </a:lnTo>
                  <a:lnTo>
                    <a:pt x="55" y="24"/>
                  </a:lnTo>
                  <a:lnTo>
                    <a:pt x="37" y="44"/>
                  </a:lnTo>
                  <a:lnTo>
                    <a:pt x="31" y="55"/>
                  </a:lnTo>
                  <a:lnTo>
                    <a:pt x="0" y="52"/>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15" name="Freeform 168"/>
            <p:cNvSpPr>
              <a:spLocks/>
            </p:cNvSpPr>
            <p:nvPr/>
          </p:nvSpPr>
          <p:spPr bwMode="auto">
            <a:xfrm>
              <a:off x="1218" y="1295"/>
              <a:ext cx="74" cy="39"/>
            </a:xfrm>
            <a:custGeom>
              <a:avLst/>
              <a:gdLst>
                <a:gd name="T0" fmla="*/ 57 w 74"/>
                <a:gd name="T1" fmla="*/ 38 h 39"/>
                <a:gd name="T2" fmla="*/ 38 w 74"/>
                <a:gd name="T3" fmla="*/ 31 h 39"/>
                <a:gd name="T4" fmla="*/ 19 w 74"/>
                <a:gd name="T5" fmla="*/ 26 h 39"/>
                <a:gd name="T6" fmla="*/ 5 w 74"/>
                <a:gd name="T7" fmla="*/ 22 h 39"/>
                <a:gd name="T8" fmla="*/ 0 w 74"/>
                <a:gd name="T9" fmla="*/ 17 h 39"/>
                <a:gd name="T10" fmla="*/ 5 w 74"/>
                <a:gd name="T11" fmla="*/ 0 h 39"/>
                <a:gd name="T12" fmla="*/ 5 w 74"/>
                <a:gd name="T13" fmla="*/ 4 h 39"/>
                <a:gd name="T14" fmla="*/ 9 w 74"/>
                <a:gd name="T15" fmla="*/ 7 h 39"/>
                <a:gd name="T16" fmla="*/ 11 w 74"/>
                <a:gd name="T17" fmla="*/ 9 h 39"/>
                <a:gd name="T18" fmla="*/ 14 w 74"/>
                <a:gd name="T19" fmla="*/ 12 h 39"/>
                <a:gd name="T20" fmla="*/ 17 w 74"/>
                <a:gd name="T21" fmla="*/ 14 h 39"/>
                <a:gd name="T22" fmla="*/ 19 w 74"/>
                <a:gd name="T23" fmla="*/ 17 h 39"/>
                <a:gd name="T24" fmla="*/ 22 w 74"/>
                <a:gd name="T25" fmla="*/ 19 h 39"/>
                <a:gd name="T26" fmla="*/ 27 w 74"/>
                <a:gd name="T27" fmla="*/ 19 h 39"/>
                <a:gd name="T28" fmla="*/ 30 w 74"/>
                <a:gd name="T29" fmla="*/ 22 h 39"/>
                <a:gd name="T30" fmla="*/ 49 w 74"/>
                <a:gd name="T31" fmla="*/ 29 h 39"/>
                <a:gd name="T32" fmla="*/ 73 w 74"/>
                <a:gd name="T33" fmla="*/ 35 h 39"/>
                <a:gd name="T34" fmla="*/ 57 w 74"/>
                <a:gd name="T35" fmla="*/ 38 h 3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4"/>
                <a:gd name="T55" fmla="*/ 0 h 39"/>
                <a:gd name="T56" fmla="*/ 74 w 74"/>
                <a:gd name="T57" fmla="*/ 39 h 3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4" h="39">
                  <a:moveTo>
                    <a:pt x="57" y="38"/>
                  </a:moveTo>
                  <a:lnTo>
                    <a:pt x="38" y="31"/>
                  </a:lnTo>
                  <a:lnTo>
                    <a:pt x="19" y="26"/>
                  </a:lnTo>
                  <a:lnTo>
                    <a:pt x="5" y="22"/>
                  </a:lnTo>
                  <a:lnTo>
                    <a:pt x="0" y="17"/>
                  </a:lnTo>
                  <a:lnTo>
                    <a:pt x="5" y="0"/>
                  </a:lnTo>
                  <a:lnTo>
                    <a:pt x="5" y="4"/>
                  </a:lnTo>
                  <a:lnTo>
                    <a:pt x="9" y="7"/>
                  </a:lnTo>
                  <a:lnTo>
                    <a:pt x="11" y="9"/>
                  </a:lnTo>
                  <a:lnTo>
                    <a:pt x="14" y="12"/>
                  </a:lnTo>
                  <a:lnTo>
                    <a:pt x="17" y="14"/>
                  </a:lnTo>
                  <a:lnTo>
                    <a:pt x="19" y="17"/>
                  </a:lnTo>
                  <a:lnTo>
                    <a:pt x="22" y="19"/>
                  </a:lnTo>
                  <a:lnTo>
                    <a:pt x="27" y="19"/>
                  </a:lnTo>
                  <a:lnTo>
                    <a:pt x="30" y="22"/>
                  </a:lnTo>
                  <a:lnTo>
                    <a:pt x="49" y="29"/>
                  </a:lnTo>
                  <a:lnTo>
                    <a:pt x="73" y="35"/>
                  </a:lnTo>
                  <a:lnTo>
                    <a:pt x="57" y="38"/>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16" name="Freeform 169"/>
            <p:cNvSpPr>
              <a:spLocks/>
            </p:cNvSpPr>
            <p:nvPr/>
          </p:nvSpPr>
          <p:spPr bwMode="auto">
            <a:xfrm>
              <a:off x="1471" y="1273"/>
              <a:ext cx="51" cy="54"/>
            </a:xfrm>
            <a:custGeom>
              <a:avLst/>
              <a:gdLst>
                <a:gd name="T0" fmla="*/ 0 w 51"/>
                <a:gd name="T1" fmla="*/ 49 h 54"/>
                <a:gd name="T2" fmla="*/ 5 w 51"/>
                <a:gd name="T3" fmla="*/ 45 h 54"/>
                <a:gd name="T4" fmla="*/ 25 w 51"/>
                <a:gd name="T5" fmla="*/ 31 h 54"/>
                <a:gd name="T6" fmla="*/ 27 w 51"/>
                <a:gd name="T7" fmla="*/ 27 h 54"/>
                <a:gd name="T8" fmla="*/ 40 w 51"/>
                <a:gd name="T9" fmla="*/ 10 h 54"/>
                <a:gd name="T10" fmla="*/ 40 w 51"/>
                <a:gd name="T11" fmla="*/ 0 h 54"/>
                <a:gd name="T12" fmla="*/ 50 w 51"/>
                <a:gd name="T13" fmla="*/ 0 h 54"/>
                <a:gd name="T14" fmla="*/ 42 w 51"/>
                <a:gd name="T15" fmla="*/ 14 h 54"/>
                <a:gd name="T16" fmla="*/ 35 w 51"/>
                <a:gd name="T17" fmla="*/ 29 h 54"/>
                <a:gd name="T18" fmla="*/ 22 w 51"/>
                <a:gd name="T19" fmla="*/ 41 h 54"/>
                <a:gd name="T20" fmla="*/ 10 w 51"/>
                <a:gd name="T21" fmla="*/ 53 h 54"/>
                <a:gd name="T22" fmla="*/ 0 w 51"/>
                <a:gd name="T23" fmla="*/ 49 h 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1"/>
                <a:gd name="T37" fmla="*/ 0 h 54"/>
                <a:gd name="T38" fmla="*/ 51 w 51"/>
                <a:gd name="T39" fmla="*/ 54 h 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1" h="54">
                  <a:moveTo>
                    <a:pt x="0" y="49"/>
                  </a:moveTo>
                  <a:lnTo>
                    <a:pt x="5" y="45"/>
                  </a:lnTo>
                  <a:lnTo>
                    <a:pt x="25" y="31"/>
                  </a:lnTo>
                  <a:lnTo>
                    <a:pt x="27" y="27"/>
                  </a:lnTo>
                  <a:lnTo>
                    <a:pt x="40" y="10"/>
                  </a:lnTo>
                  <a:lnTo>
                    <a:pt x="40" y="0"/>
                  </a:lnTo>
                  <a:lnTo>
                    <a:pt x="50" y="0"/>
                  </a:lnTo>
                  <a:lnTo>
                    <a:pt x="42" y="14"/>
                  </a:lnTo>
                  <a:lnTo>
                    <a:pt x="35" y="29"/>
                  </a:lnTo>
                  <a:lnTo>
                    <a:pt x="22" y="41"/>
                  </a:lnTo>
                  <a:lnTo>
                    <a:pt x="10" y="53"/>
                  </a:lnTo>
                  <a:lnTo>
                    <a:pt x="0" y="49"/>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17" name="Freeform 170"/>
            <p:cNvSpPr>
              <a:spLocks/>
            </p:cNvSpPr>
            <p:nvPr/>
          </p:nvSpPr>
          <p:spPr bwMode="auto">
            <a:xfrm>
              <a:off x="1521" y="1292"/>
              <a:ext cx="134" cy="41"/>
            </a:xfrm>
            <a:custGeom>
              <a:avLst/>
              <a:gdLst>
                <a:gd name="T0" fmla="*/ 20 w 134"/>
                <a:gd name="T1" fmla="*/ 40 h 41"/>
                <a:gd name="T2" fmla="*/ 0 w 134"/>
                <a:gd name="T3" fmla="*/ 27 h 41"/>
                <a:gd name="T4" fmla="*/ 23 w 134"/>
                <a:gd name="T5" fmla="*/ 30 h 41"/>
                <a:gd name="T6" fmla="*/ 58 w 134"/>
                <a:gd name="T7" fmla="*/ 30 h 41"/>
                <a:gd name="T8" fmla="*/ 74 w 134"/>
                <a:gd name="T9" fmla="*/ 30 h 41"/>
                <a:gd name="T10" fmla="*/ 88 w 134"/>
                <a:gd name="T11" fmla="*/ 27 h 41"/>
                <a:gd name="T12" fmla="*/ 103 w 134"/>
                <a:gd name="T13" fmla="*/ 21 h 41"/>
                <a:gd name="T14" fmla="*/ 133 w 134"/>
                <a:gd name="T15" fmla="*/ 0 h 41"/>
                <a:gd name="T16" fmla="*/ 130 w 134"/>
                <a:gd name="T17" fmla="*/ 9 h 41"/>
                <a:gd name="T18" fmla="*/ 119 w 134"/>
                <a:gd name="T19" fmla="*/ 30 h 41"/>
                <a:gd name="T20" fmla="*/ 108 w 134"/>
                <a:gd name="T21" fmla="*/ 33 h 41"/>
                <a:gd name="T22" fmla="*/ 105 w 134"/>
                <a:gd name="T23" fmla="*/ 40 h 41"/>
                <a:gd name="T24" fmla="*/ 85 w 134"/>
                <a:gd name="T25" fmla="*/ 40 h 41"/>
                <a:gd name="T26" fmla="*/ 20 w 134"/>
                <a:gd name="T27" fmla="*/ 40 h 4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4"/>
                <a:gd name="T43" fmla="*/ 0 h 41"/>
                <a:gd name="T44" fmla="*/ 134 w 134"/>
                <a:gd name="T45" fmla="*/ 41 h 4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4" h="41">
                  <a:moveTo>
                    <a:pt x="20" y="40"/>
                  </a:moveTo>
                  <a:lnTo>
                    <a:pt x="0" y="27"/>
                  </a:lnTo>
                  <a:lnTo>
                    <a:pt x="23" y="30"/>
                  </a:lnTo>
                  <a:lnTo>
                    <a:pt x="58" y="30"/>
                  </a:lnTo>
                  <a:lnTo>
                    <a:pt x="74" y="30"/>
                  </a:lnTo>
                  <a:lnTo>
                    <a:pt x="88" y="27"/>
                  </a:lnTo>
                  <a:lnTo>
                    <a:pt x="103" y="21"/>
                  </a:lnTo>
                  <a:lnTo>
                    <a:pt x="133" y="0"/>
                  </a:lnTo>
                  <a:lnTo>
                    <a:pt x="130" y="9"/>
                  </a:lnTo>
                  <a:lnTo>
                    <a:pt x="119" y="30"/>
                  </a:lnTo>
                  <a:lnTo>
                    <a:pt x="108" y="33"/>
                  </a:lnTo>
                  <a:lnTo>
                    <a:pt x="105" y="40"/>
                  </a:lnTo>
                  <a:lnTo>
                    <a:pt x="85" y="40"/>
                  </a:lnTo>
                  <a:lnTo>
                    <a:pt x="20" y="40"/>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18" name="Freeform 171"/>
            <p:cNvSpPr>
              <a:spLocks/>
            </p:cNvSpPr>
            <p:nvPr/>
          </p:nvSpPr>
          <p:spPr bwMode="auto">
            <a:xfrm>
              <a:off x="1243" y="1275"/>
              <a:ext cx="108" cy="41"/>
            </a:xfrm>
            <a:custGeom>
              <a:avLst/>
              <a:gdLst>
                <a:gd name="T0" fmla="*/ 52 w 108"/>
                <a:gd name="T1" fmla="*/ 40 h 41"/>
                <a:gd name="T2" fmla="*/ 47 w 108"/>
                <a:gd name="T3" fmla="*/ 40 h 41"/>
                <a:gd name="T4" fmla="*/ 44 w 108"/>
                <a:gd name="T5" fmla="*/ 40 h 41"/>
                <a:gd name="T6" fmla="*/ 42 w 108"/>
                <a:gd name="T7" fmla="*/ 37 h 41"/>
                <a:gd name="T8" fmla="*/ 36 w 108"/>
                <a:gd name="T9" fmla="*/ 37 h 41"/>
                <a:gd name="T10" fmla="*/ 34 w 108"/>
                <a:gd name="T11" fmla="*/ 37 h 41"/>
                <a:gd name="T12" fmla="*/ 31 w 108"/>
                <a:gd name="T13" fmla="*/ 35 h 41"/>
                <a:gd name="T14" fmla="*/ 29 w 108"/>
                <a:gd name="T15" fmla="*/ 35 h 41"/>
                <a:gd name="T16" fmla="*/ 23 w 108"/>
                <a:gd name="T17" fmla="*/ 35 h 41"/>
                <a:gd name="T18" fmla="*/ 21 w 108"/>
                <a:gd name="T19" fmla="*/ 33 h 41"/>
                <a:gd name="T20" fmla="*/ 18 w 108"/>
                <a:gd name="T21" fmla="*/ 31 h 41"/>
                <a:gd name="T22" fmla="*/ 15 w 108"/>
                <a:gd name="T23" fmla="*/ 31 h 41"/>
                <a:gd name="T24" fmla="*/ 13 w 108"/>
                <a:gd name="T25" fmla="*/ 29 h 41"/>
                <a:gd name="T26" fmla="*/ 7 w 108"/>
                <a:gd name="T27" fmla="*/ 27 h 41"/>
                <a:gd name="T28" fmla="*/ 5 w 108"/>
                <a:gd name="T29" fmla="*/ 25 h 41"/>
                <a:gd name="T30" fmla="*/ 2 w 108"/>
                <a:gd name="T31" fmla="*/ 25 h 41"/>
                <a:gd name="T32" fmla="*/ 0 w 108"/>
                <a:gd name="T33" fmla="*/ 23 h 41"/>
                <a:gd name="T34" fmla="*/ 7 w 108"/>
                <a:gd name="T35" fmla="*/ 8 h 41"/>
                <a:gd name="T36" fmla="*/ 10 w 108"/>
                <a:gd name="T37" fmla="*/ 8 h 41"/>
                <a:gd name="T38" fmla="*/ 13 w 108"/>
                <a:gd name="T39" fmla="*/ 8 h 41"/>
                <a:gd name="T40" fmla="*/ 15 w 108"/>
                <a:gd name="T41" fmla="*/ 6 h 41"/>
                <a:gd name="T42" fmla="*/ 18 w 108"/>
                <a:gd name="T43" fmla="*/ 6 h 41"/>
                <a:gd name="T44" fmla="*/ 21 w 108"/>
                <a:gd name="T45" fmla="*/ 4 h 41"/>
                <a:gd name="T46" fmla="*/ 23 w 108"/>
                <a:gd name="T47" fmla="*/ 4 h 41"/>
                <a:gd name="T48" fmla="*/ 26 w 108"/>
                <a:gd name="T49" fmla="*/ 4 h 41"/>
                <a:gd name="T50" fmla="*/ 31 w 108"/>
                <a:gd name="T51" fmla="*/ 4 h 41"/>
                <a:gd name="T52" fmla="*/ 34 w 108"/>
                <a:gd name="T53" fmla="*/ 2 h 41"/>
                <a:gd name="T54" fmla="*/ 36 w 108"/>
                <a:gd name="T55" fmla="*/ 2 h 41"/>
                <a:gd name="T56" fmla="*/ 39 w 108"/>
                <a:gd name="T57" fmla="*/ 2 h 41"/>
                <a:gd name="T58" fmla="*/ 42 w 108"/>
                <a:gd name="T59" fmla="*/ 2 h 41"/>
                <a:gd name="T60" fmla="*/ 44 w 108"/>
                <a:gd name="T61" fmla="*/ 0 h 41"/>
                <a:gd name="T62" fmla="*/ 47 w 108"/>
                <a:gd name="T63" fmla="*/ 0 h 41"/>
                <a:gd name="T64" fmla="*/ 50 w 108"/>
                <a:gd name="T65" fmla="*/ 0 h 41"/>
                <a:gd name="T66" fmla="*/ 55 w 108"/>
                <a:gd name="T67" fmla="*/ 0 h 41"/>
                <a:gd name="T68" fmla="*/ 58 w 108"/>
                <a:gd name="T69" fmla="*/ 2 h 41"/>
                <a:gd name="T70" fmla="*/ 62 w 108"/>
                <a:gd name="T71" fmla="*/ 4 h 41"/>
                <a:gd name="T72" fmla="*/ 64 w 108"/>
                <a:gd name="T73" fmla="*/ 8 h 41"/>
                <a:gd name="T74" fmla="*/ 67 w 108"/>
                <a:gd name="T75" fmla="*/ 10 h 41"/>
                <a:gd name="T76" fmla="*/ 70 w 108"/>
                <a:gd name="T77" fmla="*/ 12 h 41"/>
                <a:gd name="T78" fmla="*/ 72 w 108"/>
                <a:gd name="T79" fmla="*/ 14 h 41"/>
                <a:gd name="T80" fmla="*/ 75 w 108"/>
                <a:gd name="T81" fmla="*/ 16 h 41"/>
                <a:gd name="T82" fmla="*/ 80 w 108"/>
                <a:gd name="T83" fmla="*/ 21 h 41"/>
                <a:gd name="T84" fmla="*/ 83 w 108"/>
                <a:gd name="T85" fmla="*/ 23 h 41"/>
                <a:gd name="T86" fmla="*/ 85 w 108"/>
                <a:gd name="T87" fmla="*/ 25 h 41"/>
                <a:gd name="T88" fmla="*/ 88 w 108"/>
                <a:gd name="T89" fmla="*/ 25 h 41"/>
                <a:gd name="T90" fmla="*/ 93 w 108"/>
                <a:gd name="T91" fmla="*/ 29 h 41"/>
                <a:gd name="T92" fmla="*/ 96 w 108"/>
                <a:gd name="T93" fmla="*/ 31 h 41"/>
                <a:gd name="T94" fmla="*/ 99 w 108"/>
                <a:gd name="T95" fmla="*/ 33 h 41"/>
                <a:gd name="T96" fmla="*/ 104 w 108"/>
                <a:gd name="T97" fmla="*/ 35 h 41"/>
                <a:gd name="T98" fmla="*/ 107 w 108"/>
                <a:gd name="T99" fmla="*/ 35 h 41"/>
                <a:gd name="T100" fmla="*/ 52 w 108"/>
                <a:gd name="T101" fmla="*/ 40 h 4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8"/>
                <a:gd name="T154" fmla="*/ 0 h 41"/>
                <a:gd name="T155" fmla="*/ 108 w 108"/>
                <a:gd name="T156" fmla="*/ 41 h 4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8" h="41">
                  <a:moveTo>
                    <a:pt x="52" y="40"/>
                  </a:moveTo>
                  <a:lnTo>
                    <a:pt x="47" y="40"/>
                  </a:lnTo>
                  <a:lnTo>
                    <a:pt x="44" y="40"/>
                  </a:lnTo>
                  <a:lnTo>
                    <a:pt x="42" y="37"/>
                  </a:lnTo>
                  <a:lnTo>
                    <a:pt x="36" y="37"/>
                  </a:lnTo>
                  <a:lnTo>
                    <a:pt x="34" y="37"/>
                  </a:lnTo>
                  <a:lnTo>
                    <a:pt x="31" y="35"/>
                  </a:lnTo>
                  <a:lnTo>
                    <a:pt x="29" y="35"/>
                  </a:lnTo>
                  <a:lnTo>
                    <a:pt x="23" y="35"/>
                  </a:lnTo>
                  <a:lnTo>
                    <a:pt x="21" y="33"/>
                  </a:lnTo>
                  <a:lnTo>
                    <a:pt x="18" y="31"/>
                  </a:lnTo>
                  <a:lnTo>
                    <a:pt x="15" y="31"/>
                  </a:lnTo>
                  <a:lnTo>
                    <a:pt x="13" y="29"/>
                  </a:lnTo>
                  <a:lnTo>
                    <a:pt x="7" y="27"/>
                  </a:lnTo>
                  <a:lnTo>
                    <a:pt x="5" y="25"/>
                  </a:lnTo>
                  <a:lnTo>
                    <a:pt x="2" y="25"/>
                  </a:lnTo>
                  <a:lnTo>
                    <a:pt x="0" y="23"/>
                  </a:lnTo>
                  <a:lnTo>
                    <a:pt x="7" y="8"/>
                  </a:lnTo>
                  <a:lnTo>
                    <a:pt x="10" y="8"/>
                  </a:lnTo>
                  <a:lnTo>
                    <a:pt x="13" y="8"/>
                  </a:lnTo>
                  <a:lnTo>
                    <a:pt x="15" y="6"/>
                  </a:lnTo>
                  <a:lnTo>
                    <a:pt x="18" y="6"/>
                  </a:lnTo>
                  <a:lnTo>
                    <a:pt x="21" y="4"/>
                  </a:lnTo>
                  <a:lnTo>
                    <a:pt x="23" y="4"/>
                  </a:lnTo>
                  <a:lnTo>
                    <a:pt x="26" y="4"/>
                  </a:lnTo>
                  <a:lnTo>
                    <a:pt x="31" y="4"/>
                  </a:lnTo>
                  <a:lnTo>
                    <a:pt x="34" y="2"/>
                  </a:lnTo>
                  <a:lnTo>
                    <a:pt x="36" y="2"/>
                  </a:lnTo>
                  <a:lnTo>
                    <a:pt x="39" y="2"/>
                  </a:lnTo>
                  <a:lnTo>
                    <a:pt x="42" y="2"/>
                  </a:lnTo>
                  <a:lnTo>
                    <a:pt x="44" y="0"/>
                  </a:lnTo>
                  <a:lnTo>
                    <a:pt x="47" y="0"/>
                  </a:lnTo>
                  <a:lnTo>
                    <a:pt x="50" y="0"/>
                  </a:lnTo>
                  <a:lnTo>
                    <a:pt x="55" y="0"/>
                  </a:lnTo>
                  <a:lnTo>
                    <a:pt x="58" y="2"/>
                  </a:lnTo>
                  <a:lnTo>
                    <a:pt x="62" y="4"/>
                  </a:lnTo>
                  <a:lnTo>
                    <a:pt x="64" y="8"/>
                  </a:lnTo>
                  <a:lnTo>
                    <a:pt x="67" y="10"/>
                  </a:lnTo>
                  <a:lnTo>
                    <a:pt x="70" y="12"/>
                  </a:lnTo>
                  <a:lnTo>
                    <a:pt x="72" y="14"/>
                  </a:lnTo>
                  <a:lnTo>
                    <a:pt x="75" y="16"/>
                  </a:lnTo>
                  <a:lnTo>
                    <a:pt x="80" y="21"/>
                  </a:lnTo>
                  <a:lnTo>
                    <a:pt x="83" y="23"/>
                  </a:lnTo>
                  <a:lnTo>
                    <a:pt x="85" y="25"/>
                  </a:lnTo>
                  <a:lnTo>
                    <a:pt x="88" y="25"/>
                  </a:lnTo>
                  <a:lnTo>
                    <a:pt x="93" y="29"/>
                  </a:lnTo>
                  <a:lnTo>
                    <a:pt x="96" y="31"/>
                  </a:lnTo>
                  <a:lnTo>
                    <a:pt x="99" y="33"/>
                  </a:lnTo>
                  <a:lnTo>
                    <a:pt x="104" y="35"/>
                  </a:lnTo>
                  <a:lnTo>
                    <a:pt x="107" y="35"/>
                  </a:lnTo>
                  <a:lnTo>
                    <a:pt x="52" y="40"/>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19" name="Freeform 172"/>
            <p:cNvSpPr>
              <a:spLocks/>
            </p:cNvSpPr>
            <p:nvPr/>
          </p:nvSpPr>
          <p:spPr bwMode="auto">
            <a:xfrm>
              <a:off x="1312" y="1265"/>
              <a:ext cx="105" cy="51"/>
            </a:xfrm>
            <a:custGeom>
              <a:avLst/>
              <a:gdLst>
                <a:gd name="T0" fmla="*/ 77 w 105"/>
                <a:gd name="T1" fmla="*/ 47 h 51"/>
                <a:gd name="T2" fmla="*/ 72 w 105"/>
                <a:gd name="T3" fmla="*/ 45 h 51"/>
                <a:gd name="T4" fmla="*/ 65 w 105"/>
                <a:gd name="T5" fmla="*/ 43 h 51"/>
                <a:gd name="T6" fmla="*/ 60 w 105"/>
                <a:gd name="T7" fmla="*/ 41 h 51"/>
                <a:gd name="T8" fmla="*/ 55 w 105"/>
                <a:gd name="T9" fmla="*/ 39 h 51"/>
                <a:gd name="T10" fmla="*/ 50 w 105"/>
                <a:gd name="T11" fmla="*/ 36 h 51"/>
                <a:gd name="T12" fmla="*/ 44 w 105"/>
                <a:gd name="T13" fmla="*/ 34 h 51"/>
                <a:gd name="T14" fmla="*/ 39 w 105"/>
                <a:gd name="T15" fmla="*/ 32 h 51"/>
                <a:gd name="T16" fmla="*/ 34 w 105"/>
                <a:gd name="T17" fmla="*/ 30 h 51"/>
                <a:gd name="T18" fmla="*/ 28 w 105"/>
                <a:gd name="T19" fmla="*/ 28 h 51"/>
                <a:gd name="T20" fmla="*/ 23 w 105"/>
                <a:gd name="T21" fmla="*/ 26 h 51"/>
                <a:gd name="T22" fmla="*/ 18 w 105"/>
                <a:gd name="T23" fmla="*/ 21 h 51"/>
                <a:gd name="T24" fmla="*/ 13 w 105"/>
                <a:gd name="T25" fmla="*/ 19 h 51"/>
                <a:gd name="T26" fmla="*/ 7 w 105"/>
                <a:gd name="T27" fmla="*/ 17 h 51"/>
                <a:gd name="T28" fmla="*/ 2 w 105"/>
                <a:gd name="T29" fmla="*/ 15 h 51"/>
                <a:gd name="T30" fmla="*/ 7 w 105"/>
                <a:gd name="T31" fmla="*/ 0 h 51"/>
                <a:gd name="T32" fmla="*/ 13 w 105"/>
                <a:gd name="T33" fmla="*/ 4 h 51"/>
                <a:gd name="T34" fmla="*/ 18 w 105"/>
                <a:gd name="T35" fmla="*/ 8 h 51"/>
                <a:gd name="T36" fmla="*/ 23 w 105"/>
                <a:gd name="T37" fmla="*/ 13 h 51"/>
                <a:gd name="T38" fmla="*/ 28 w 105"/>
                <a:gd name="T39" fmla="*/ 15 h 51"/>
                <a:gd name="T40" fmla="*/ 34 w 105"/>
                <a:gd name="T41" fmla="*/ 19 h 51"/>
                <a:gd name="T42" fmla="*/ 39 w 105"/>
                <a:gd name="T43" fmla="*/ 21 h 51"/>
                <a:gd name="T44" fmla="*/ 44 w 105"/>
                <a:gd name="T45" fmla="*/ 26 h 51"/>
                <a:gd name="T46" fmla="*/ 50 w 105"/>
                <a:gd name="T47" fmla="*/ 28 h 51"/>
                <a:gd name="T48" fmla="*/ 55 w 105"/>
                <a:gd name="T49" fmla="*/ 30 h 51"/>
                <a:gd name="T50" fmla="*/ 60 w 105"/>
                <a:gd name="T51" fmla="*/ 32 h 51"/>
                <a:gd name="T52" fmla="*/ 69 w 105"/>
                <a:gd name="T53" fmla="*/ 34 h 51"/>
                <a:gd name="T54" fmla="*/ 75 w 105"/>
                <a:gd name="T55" fmla="*/ 36 h 51"/>
                <a:gd name="T56" fmla="*/ 82 w 105"/>
                <a:gd name="T57" fmla="*/ 39 h 51"/>
                <a:gd name="T58" fmla="*/ 88 w 105"/>
                <a:gd name="T59" fmla="*/ 39 h 51"/>
                <a:gd name="T60" fmla="*/ 96 w 105"/>
                <a:gd name="T61" fmla="*/ 41 h 51"/>
                <a:gd name="T62" fmla="*/ 104 w 105"/>
                <a:gd name="T63" fmla="*/ 41 h 51"/>
                <a:gd name="T64" fmla="*/ 80 w 105"/>
                <a:gd name="T65" fmla="*/ 47 h 5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5"/>
                <a:gd name="T100" fmla="*/ 0 h 51"/>
                <a:gd name="T101" fmla="*/ 105 w 105"/>
                <a:gd name="T102" fmla="*/ 51 h 5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5" h="51">
                  <a:moveTo>
                    <a:pt x="80" y="47"/>
                  </a:moveTo>
                  <a:lnTo>
                    <a:pt x="77" y="47"/>
                  </a:lnTo>
                  <a:lnTo>
                    <a:pt x="75" y="47"/>
                  </a:lnTo>
                  <a:lnTo>
                    <a:pt x="72" y="45"/>
                  </a:lnTo>
                  <a:lnTo>
                    <a:pt x="69" y="45"/>
                  </a:lnTo>
                  <a:lnTo>
                    <a:pt x="65" y="43"/>
                  </a:lnTo>
                  <a:lnTo>
                    <a:pt x="63" y="43"/>
                  </a:lnTo>
                  <a:lnTo>
                    <a:pt x="60" y="41"/>
                  </a:lnTo>
                  <a:lnTo>
                    <a:pt x="57" y="41"/>
                  </a:lnTo>
                  <a:lnTo>
                    <a:pt x="55" y="39"/>
                  </a:lnTo>
                  <a:lnTo>
                    <a:pt x="52" y="39"/>
                  </a:lnTo>
                  <a:lnTo>
                    <a:pt x="50" y="36"/>
                  </a:lnTo>
                  <a:lnTo>
                    <a:pt x="47" y="36"/>
                  </a:lnTo>
                  <a:lnTo>
                    <a:pt x="44" y="34"/>
                  </a:lnTo>
                  <a:lnTo>
                    <a:pt x="42" y="32"/>
                  </a:lnTo>
                  <a:lnTo>
                    <a:pt x="39" y="32"/>
                  </a:lnTo>
                  <a:lnTo>
                    <a:pt x="36" y="30"/>
                  </a:lnTo>
                  <a:lnTo>
                    <a:pt x="34" y="30"/>
                  </a:lnTo>
                  <a:lnTo>
                    <a:pt x="31" y="28"/>
                  </a:lnTo>
                  <a:lnTo>
                    <a:pt x="28" y="28"/>
                  </a:lnTo>
                  <a:lnTo>
                    <a:pt x="26" y="26"/>
                  </a:lnTo>
                  <a:lnTo>
                    <a:pt x="23" y="26"/>
                  </a:lnTo>
                  <a:lnTo>
                    <a:pt x="21" y="23"/>
                  </a:lnTo>
                  <a:lnTo>
                    <a:pt x="18" y="21"/>
                  </a:lnTo>
                  <a:lnTo>
                    <a:pt x="15" y="21"/>
                  </a:lnTo>
                  <a:lnTo>
                    <a:pt x="13" y="19"/>
                  </a:lnTo>
                  <a:lnTo>
                    <a:pt x="10" y="19"/>
                  </a:lnTo>
                  <a:lnTo>
                    <a:pt x="7" y="17"/>
                  </a:lnTo>
                  <a:lnTo>
                    <a:pt x="5" y="17"/>
                  </a:lnTo>
                  <a:lnTo>
                    <a:pt x="2" y="15"/>
                  </a:lnTo>
                  <a:lnTo>
                    <a:pt x="0" y="15"/>
                  </a:lnTo>
                  <a:lnTo>
                    <a:pt x="7" y="0"/>
                  </a:lnTo>
                  <a:lnTo>
                    <a:pt x="10" y="2"/>
                  </a:lnTo>
                  <a:lnTo>
                    <a:pt x="13" y="4"/>
                  </a:lnTo>
                  <a:lnTo>
                    <a:pt x="15" y="6"/>
                  </a:lnTo>
                  <a:lnTo>
                    <a:pt x="18" y="8"/>
                  </a:lnTo>
                  <a:lnTo>
                    <a:pt x="21" y="10"/>
                  </a:lnTo>
                  <a:lnTo>
                    <a:pt x="23" y="13"/>
                  </a:lnTo>
                  <a:lnTo>
                    <a:pt x="26" y="13"/>
                  </a:lnTo>
                  <a:lnTo>
                    <a:pt x="28" y="15"/>
                  </a:lnTo>
                  <a:lnTo>
                    <a:pt x="31" y="17"/>
                  </a:lnTo>
                  <a:lnTo>
                    <a:pt x="34" y="19"/>
                  </a:lnTo>
                  <a:lnTo>
                    <a:pt x="34" y="21"/>
                  </a:lnTo>
                  <a:lnTo>
                    <a:pt x="39" y="21"/>
                  </a:lnTo>
                  <a:lnTo>
                    <a:pt x="42" y="23"/>
                  </a:lnTo>
                  <a:lnTo>
                    <a:pt x="44" y="26"/>
                  </a:lnTo>
                  <a:lnTo>
                    <a:pt x="47" y="26"/>
                  </a:lnTo>
                  <a:lnTo>
                    <a:pt x="50" y="28"/>
                  </a:lnTo>
                  <a:lnTo>
                    <a:pt x="52" y="30"/>
                  </a:lnTo>
                  <a:lnTo>
                    <a:pt x="55" y="30"/>
                  </a:lnTo>
                  <a:lnTo>
                    <a:pt x="57" y="32"/>
                  </a:lnTo>
                  <a:lnTo>
                    <a:pt x="60" y="32"/>
                  </a:lnTo>
                  <a:lnTo>
                    <a:pt x="65" y="34"/>
                  </a:lnTo>
                  <a:lnTo>
                    <a:pt x="69" y="34"/>
                  </a:lnTo>
                  <a:lnTo>
                    <a:pt x="72" y="36"/>
                  </a:lnTo>
                  <a:lnTo>
                    <a:pt x="75" y="36"/>
                  </a:lnTo>
                  <a:lnTo>
                    <a:pt x="77" y="36"/>
                  </a:lnTo>
                  <a:lnTo>
                    <a:pt x="82" y="39"/>
                  </a:lnTo>
                  <a:lnTo>
                    <a:pt x="85" y="39"/>
                  </a:lnTo>
                  <a:lnTo>
                    <a:pt x="88" y="39"/>
                  </a:lnTo>
                  <a:lnTo>
                    <a:pt x="93" y="39"/>
                  </a:lnTo>
                  <a:lnTo>
                    <a:pt x="96" y="41"/>
                  </a:lnTo>
                  <a:lnTo>
                    <a:pt x="98" y="41"/>
                  </a:lnTo>
                  <a:lnTo>
                    <a:pt x="104" y="41"/>
                  </a:lnTo>
                  <a:lnTo>
                    <a:pt x="101" y="50"/>
                  </a:lnTo>
                  <a:lnTo>
                    <a:pt x="80" y="47"/>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0" name="Freeform 173"/>
            <p:cNvSpPr>
              <a:spLocks/>
            </p:cNvSpPr>
            <p:nvPr/>
          </p:nvSpPr>
          <p:spPr bwMode="auto">
            <a:xfrm>
              <a:off x="1654" y="1253"/>
              <a:ext cx="66" cy="54"/>
            </a:xfrm>
            <a:custGeom>
              <a:avLst/>
              <a:gdLst>
                <a:gd name="T0" fmla="*/ 5 w 66"/>
                <a:gd name="T1" fmla="*/ 53 h 54"/>
                <a:gd name="T2" fmla="*/ 7 w 66"/>
                <a:gd name="T3" fmla="*/ 46 h 54"/>
                <a:gd name="T4" fmla="*/ 7 w 66"/>
                <a:gd name="T5" fmla="*/ 42 h 54"/>
                <a:gd name="T6" fmla="*/ 10 w 66"/>
                <a:gd name="T7" fmla="*/ 37 h 54"/>
                <a:gd name="T8" fmla="*/ 10 w 66"/>
                <a:gd name="T9" fmla="*/ 31 h 54"/>
                <a:gd name="T10" fmla="*/ 7 w 66"/>
                <a:gd name="T11" fmla="*/ 27 h 54"/>
                <a:gd name="T12" fmla="*/ 7 w 66"/>
                <a:gd name="T13" fmla="*/ 22 h 54"/>
                <a:gd name="T14" fmla="*/ 5 w 66"/>
                <a:gd name="T15" fmla="*/ 18 h 54"/>
                <a:gd name="T16" fmla="*/ 0 w 66"/>
                <a:gd name="T17" fmla="*/ 14 h 54"/>
                <a:gd name="T18" fmla="*/ 10 w 66"/>
                <a:gd name="T19" fmla="*/ 3 h 54"/>
                <a:gd name="T20" fmla="*/ 15 w 66"/>
                <a:gd name="T21" fmla="*/ 3 h 54"/>
                <a:gd name="T22" fmla="*/ 23 w 66"/>
                <a:gd name="T23" fmla="*/ 0 h 54"/>
                <a:gd name="T24" fmla="*/ 29 w 66"/>
                <a:gd name="T25" fmla="*/ 0 h 54"/>
                <a:gd name="T26" fmla="*/ 34 w 66"/>
                <a:gd name="T27" fmla="*/ 3 h 54"/>
                <a:gd name="T28" fmla="*/ 41 w 66"/>
                <a:gd name="T29" fmla="*/ 3 h 54"/>
                <a:gd name="T30" fmla="*/ 49 w 66"/>
                <a:gd name="T31" fmla="*/ 3 h 54"/>
                <a:gd name="T32" fmla="*/ 54 w 66"/>
                <a:gd name="T33" fmla="*/ 5 h 54"/>
                <a:gd name="T34" fmla="*/ 59 w 66"/>
                <a:gd name="T35" fmla="*/ 9 h 54"/>
                <a:gd name="T36" fmla="*/ 65 w 66"/>
                <a:gd name="T37" fmla="*/ 16 h 54"/>
                <a:gd name="T38" fmla="*/ 65 w 66"/>
                <a:gd name="T39" fmla="*/ 20 h 54"/>
                <a:gd name="T40" fmla="*/ 65 w 66"/>
                <a:gd name="T41" fmla="*/ 27 h 54"/>
                <a:gd name="T42" fmla="*/ 65 w 66"/>
                <a:gd name="T43" fmla="*/ 31 h 54"/>
                <a:gd name="T44" fmla="*/ 62 w 66"/>
                <a:gd name="T45" fmla="*/ 35 h 54"/>
                <a:gd name="T46" fmla="*/ 59 w 66"/>
                <a:gd name="T47" fmla="*/ 40 h 54"/>
                <a:gd name="T48" fmla="*/ 57 w 66"/>
                <a:gd name="T49" fmla="*/ 42 h 54"/>
                <a:gd name="T50" fmla="*/ 54 w 66"/>
                <a:gd name="T51" fmla="*/ 46 h 54"/>
                <a:gd name="T52" fmla="*/ 49 w 66"/>
                <a:gd name="T53" fmla="*/ 48 h 54"/>
                <a:gd name="T54" fmla="*/ 41 w 66"/>
                <a:gd name="T55" fmla="*/ 50 h 54"/>
                <a:gd name="T56" fmla="*/ 34 w 66"/>
                <a:gd name="T57" fmla="*/ 50 h 54"/>
                <a:gd name="T58" fmla="*/ 29 w 66"/>
                <a:gd name="T59" fmla="*/ 53 h 54"/>
                <a:gd name="T60" fmla="*/ 21 w 66"/>
                <a:gd name="T61" fmla="*/ 53 h 54"/>
                <a:gd name="T62" fmla="*/ 13 w 66"/>
                <a:gd name="T63" fmla="*/ 53 h 54"/>
                <a:gd name="T64" fmla="*/ 7 w 66"/>
                <a:gd name="T65" fmla="*/ 53 h 5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6"/>
                <a:gd name="T100" fmla="*/ 0 h 54"/>
                <a:gd name="T101" fmla="*/ 66 w 66"/>
                <a:gd name="T102" fmla="*/ 54 h 5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6" h="54">
                  <a:moveTo>
                    <a:pt x="2" y="53"/>
                  </a:moveTo>
                  <a:lnTo>
                    <a:pt x="5" y="53"/>
                  </a:lnTo>
                  <a:lnTo>
                    <a:pt x="7" y="48"/>
                  </a:lnTo>
                  <a:lnTo>
                    <a:pt x="7" y="46"/>
                  </a:lnTo>
                  <a:lnTo>
                    <a:pt x="7" y="44"/>
                  </a:lnTo>
                  <a:lnTo>
                    <a:pt x="7" y="42"/>
                  </a:lnTo>
                  <a:lnTo>
                    <a:pt x="10" y="40"/>
                  </a:lnTo>
                  <a:lnTo>
                    <a:pt x="10" y="37"/>
                  </a:lnTo>
                  <a:lnTo>
                    <a:pt x="10" y="35"/>
                  </a:lnTo>
                  <a:lnTo>
                    <a:pt x="10" y="31"/>
                  </a:lnTo>
                  <a:lnTo>
                    <a:pt x="10" y="29"/>
                  </a:lnTo>
                  <a:lnTo>
                    <a:pt x="7" y="27"/>
                  </a:lnTo>
                  <a:lnTo>
                    <a:pt x="7" y="24"/>
                  </a:lnTo>
                  <a:lnTo>
                    <a:pt x="7" y="22"/>
                  </a:lnTo>
                  <a:lnTo>
                    <a:pt x="5" y="20"/>
                  </a:lnTo>
                  <a:lnTo>
                    <a:pt x="5" y="18"/>
                  </a:lnTo>
                  <a:lnTo>
                    <a:pt x="2" y="16"/>
                  </a:lnTo>
                  <a:lnTo>
                    <a:pt x="0" y="14"/>
                  </a:lnTo>
                  <a:lnTo>
                    <a:pt x="5" y="3"/>
                  </a:lnTo>
                  <a:lnTo>
                    <a:pt x="10" y="3"/>
                  </a:lnTo>
                  <a:lnTo>
                    <a:pt x="13" y="3"/>
                  </a:lnTo>
                  <a:lnTo>
                    <a:pt x="15" y="3"/>
                  </a:lnTo>
                  <a:lnTo>
                    <a:pt x="18" y="3"/>
                  </a:lnTo>
                  <a:lnTo>
                    <a:pt x="23" y="0"/>
                  </a:lnTo>
                  <a:lnTo>
                    <a:pt x="26" y="0"/>
                  </a:lnTo>
                  <a:lnTo>
                    <a:pt x="29" y="0"/>
                  </a:lnTo>
                  <a:lnTo>
                    <a:pt x="31" y="3"/>
                  </a:lnTo>
                  <a:lnTo>
                    <a:pt x="34" y="3"/>
                  </a:lnTo>
                  <a:lnTo>
                    <a:pt x="37" y="3"/>
                  </a:lnTo>
                  <a:lnTo>
                    <a:pt x="41" y="3"/>
                  </a:lnTo>
                  <a:lnTo>
                    <a:pt x="46" y="3"/>
                  </a:lnTo>
                  <a:lnTo>
                    <a:pt x="49" y="3"/>
                  </a:lnTo>
                  <a:lnTo>
                    <a:pt x="51" y="3"/>
                  </a:lnTo>
                  <a:lnTo>
                    <a:pt x="54" y="5"/>
                  </a:lnTo>
                  <a:lnTo>
                    <a:pt x="59" y="5"/>
                  </a:lnTo>
                  <a:lnTo>
                    <a:pt x="59" y="9"/>
                  </a:lnTo>
                  <a:lnTo>
                    <a:pt x="62" y="11"/>
                  </a:lnTo>
                  <a:lnTo>
                    <a:pt x="65" y="16"/>
                  </a:lnTo>
                  <a:lnTo>
                    <a:pt x="65" y="18"/>
                  </a:lnTo>
                  <a:lnTo>
                    <a:pt x="65" y="20"/>
                  </a:lnTo>
                  <a:lnTo>
                    <a:pt x="65" y="24"/>
                  </a:lnTo>
                  <a:lnTo>
                    <a:pt x="65" y="27"/>
                  </a:lnTo>
                  <a:lnTo>
                    <a:pt x="65" y="29"/>
                  </a:lnTo>
                  <a:lnTo>
                    <a:pt x="65" y="31"/>
                  </a:lnTo>
                  <a:lnTo>
                    <a:pt x="65" y="33"/>
                  </a:lnTo>
                  <a:lnTo>
                    <a:pt x="62" y="35"/>
                  </a:lnTo>
                  <a:lnTo>
                    <a:pt x="62" y="37"/>
                  </a:lnTo>
                  <a:lnTo>
                    <a:pt x="59" y="40"/>
                  </a:lnTo>
                  <a:lnTo>
                    <a:pt x="59" y="42"/>
                  </a:lnTo>
                  <a:lnTo>
                    <a:pt x="57" y="42"/>
                  </a:lnTo>
                  <a:lnTo>
                    <a:pt x="54" y="44"/>
                  </a:lnTo>
                  <a:lnTo>
                    <a:pt x="54" y="46"/>
                  </a:lnTo>
                  <a:lnTo>
                    <a:pt x="51" y="46"/>
                  </a:lnTo>
                  <a:lnTo>
                    <a:pt x="49" y="48"/>
                  </a:lnTo>
                  <a:lnTo>
                    <a:pt x="46" y="48"/>
                  </a:lnTo>
                  <a:lnTo>
                    <a:pt x="41" y="50"/>
                  </a:lnTo>
                  <a:lnTo>
                    <a:pt x="37" y="50"/>
                  </a:lnTo>
                  <a:lnTo>
                    <a:pt x="34" y="50"/>
                  </a:lnTo>
                  <a:lnTo>
                    <a:pt x="31" y="53"/>
                  </a:lnTo>
                  <a:lnTo>
                    <a:pt x="29" y="53"/>
                  </a:lnTo>
                  <a:lnTo>
                    <a:pt x="23" y="53"/>
                  </a:lnTo>
                  <a:lnTo>
                    <a:pt x="21" y="53"/>
                  </a:lnTo>
                  <a:lnTo>
                    <a:pt x="18" y="53"/>
                  </a:lnTo>
                  <a:lnTo>
                    <a:pt x="13" y="53"/>
                  </a:lnTo>
                  <a:lnTo>
                    <a:pt x="10" y="53"/>
                  </a:lnTo>
                  <a:lnTo>
                    <a:pt x="7" y="53"/>
                  </a:lnTo>
                  <a:lnTo>
                    <a:pt x="2" y="53"/>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1" name="Freeform 174"/>
            <p:cNvSpPr>
              <a:spLocks/>
            </p:cNvSpPr>
            <p:nvPr/>
          </p:nvSpPr>
          <p:spPr bwMode="auto">
            <a:xfrm>
              <a:off x="1531" y="1250"/>
              <a:ext cx="104" cy="54"/>
            </a:xfrm>
            <a:custGeom>
              <a:avLst/>
              <a:gdLst>
                <a:gd name="T0" fmla="*/ 11 w 104"/>
                <a:gd name="T1" fmla="*/ 50 h 54"/>
                <a:gd name="T2" fmla="*/ 6 w 104"/>
                <a:gd name="T3" fmla="*/ 33 h 54"/>
                <a:gd name="T4" fmla="*/ 9 w 104"/>
                <a:gd name="T5" fmla="*/ 24 h 54"/>
                <a:gd name="T6" fmla="*/ 14 w 104"/>
                <a:gd name="T7" fmla="*/ 22 h 54"/>
                <a:gd name="T8" fmla="*/ 19 w 104"/>
                <a:gd name="T9" fmla="*/ 22 h 54"/>
                <a:gd name="T10" fmla="*/ 25 w 104"/>
                <a:gd name="T11" fmla="*/ 22 h 54"/>
                <a:gd name="T12" fmla="*/ 30 w 104"/>
                <a:gd name="T13" fmla="*/ 20 h 54"/>
                <a:gd name="T14" fmla="*/ 35 w 104"/>
                <a:gd name="T15" fmla="*/ 20 h 54"/>
                <a:gd name="T16" fmla="*/ 40 w 104"/>
                <a:gd name="T17" fmla="*/ 18 h 54"/>
                <a:gd name="T18" fmla="*/ 48 w 104"/>
                <a:gd name="T19" fmla="*/ 18 h 54"/>
                <a:gd name="T20" fmla="*/ 51 w 104"/>
                <a:gd name="T21" fmla="*/ 16 h 54"/>
                <a:gd name="T22" fmla="*/ 56 w 104"/>
                <a:gd name="T23" fmla="*/ 14 h 54"/>
                <a:gd name="T24" fmla="*/ 62 w 104"/>
                <a:gd name="T25" fmla="*/ 11 h 54"/>
                <a:gd name="T26" fmla="*/ 67 w 104"/>
                <a:gd name="T27" fmla="*/ 9 h 54"/>
                <a:gd name="T28" fmla="*/ 75 w 104"/>
                <a:gd name="T29" fmla="*/ 5 h 54"/>
                <a:gd name="T30" fmla="*/ 84 w 104"/>
                <a:gd name="T31" fmla="*/ 0 h 54"/>
                <a:gd name="T32" fmla="*/ 92 w 104"/>
                <a:gd name="T33" fmla="*/ 5 h 54"/>
                <a:gd name="T34" fmla="*/ 95 w 104"/>
                <a:gd name="T35" fmla="*/ 9 h 54"/>
                <a:gd name="T36" fmla="*/ 103 w 104"/>
                <a:gd name="T37" fmla="*/ 16 h 54"/>
                <a:gd name="T38" fmla="*/ 103 w 104"/>
                <a:gd name="T39" fmla="*/ 20 h 54"/>
                <a:gd name="T40" fmla="*/ 103 w 104"/>
                <a:gd name="T41" fmla="*/ 24 h 54"/>
                <a:gd name="T42" fmla="*/ 103 w 104"/>
                <a:gd name="T43" fmla="*/ 31 h 54"/>
                <a:gd name="T44" fmla="*/ 103 w 104"/>
                <a:gd name="T45" fmla="*/ 35 h 54"/>
                <a:gd name="T46" fmla="*/ 97 w 104"/>
                <a:gd name="T47" fmla="*/ 37 h 54"/>
                <a:gd name="T48" fmla="*/ 92 w 104"/>
                <a:gd name="T49" fmla="*/ 40 h 54"/>
                <a:gd name="T50" fmla="*/ 84 w 104"/>
                <a:gd name="T51" fmla="*/ 44 h 54"/>
                <a:gd name="T52" fmla="*/ 72 w 104"/>
                <a:gd name="T53" fmla="*/ 46 h 54"/>
                <a:gd name="T54" fmla="*/ 64 w 104"/>
                <a:gd name="T55" fmla="*/ 50 h 54"/>
                <a:gd name="T56" fmla="*/ 59 w 104"/>
                <a:gd name="T57" fmla="*/ 50 h 54"/>
                <a:gd name="T58" fmla="*/ 51 w 104"/>
                <a:gd name="T59" fmla="*/ 50 h 54"/>
                <a:gd name="T60" fmla="*/ 43 w 104"/>
                <a:gd name="T61" fmla="*/ 50 h 54"/>
                <a:gd name="T62" fmla="*/ 38 w 104"/>
                <a:gd name="T63" fmla="*/ 50 h 54"/>
                <a:gd name="T64" fmla="*/ 33 w 104"/>
                <a:gd name="T65" fmla="*/ 53 h 54"/>
                <a:gd name="T66" fmla="*/ 27 w 104"/>
                <a:gd name="T67" fmla="*/ 53 h 5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4"/>
                <a:gd name="T103" fmla="*/ 0 h 54"/>
                <a:gd name="T104" fmla="*/ 104 w 104"/>
                <a:gd name="T105" fmla="*/ 54 h 5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4" h="54">
                  <a:moveTo>
                    <a:pt x="25" y="53"/>
                  </a:moveTo>
                  <a:lnTo>
                    <a:pt x="11" y="50"/>
                  </a:lnTo>
                  <a:lnTo>
                    <a:pt x="0" y="44"/>
                  </a:lnTo>
                  <a:lnTo>
                    <a:pt x="6" y="33"/>
                  </a:lnTo>
                  <a:lnTo>
                    <a:pt x="6" y="24"/>
                  </a:lnTo>
                  <a:lnTo>
                    <a:pt x="9" y="24"/>
                  </a:lnTo>
                  <a:lnTo>
                    <a:pt x="11" y="22"/>
                  </a:lnTo>
                  <a:lnTo>
                    <a:pt x="14" y="22"/>
                  </a:lnTo>
                  <a:lnTo>
                    <a:pt x="17" y="22"/>
                  </a:lnTo>
                  <a:lnTo>
                    <a:pt x="19" y="22"/>
                  </a:lnTo>
                  <a:lnTo>
                    <a:pt x="22" y="22"/>
                  </a:lnTo>
                  <a:lnTo>
                    <a:pt x="25" y="22"/>
                  </a:lnTo>
                  <a:lnTo>
                    <a:pt x="27" y="20"/>
                  </a:lnTo>
                  <a:lnTo>
                    <a:pt x="30" y="20"/>
                  </a:lnTo>
                  <a:lnTo>
                    <a:pt x="33" y="20"/>
                  </a:lnTo>
                  <a:lnTo>
                    <a:pt x="35" y="20"/>
                  </a:lnTo>
                  <a:lnTo>
                    <a:pt x="38" y="18"/>
                  </a:lnTo>
                  <a:lnTo>
                    <a:pt x="40" y="18"/>
                  </a:lnTo>
                  <a:lnTo>
                    <a:pt x="43" y="18"/>
                  </a:lnTo>
                  <a:lnTo>
                    <a:pt x="48" y="18"/>
                  </a:lnTo>
                  <a:lnTo>
                    <a:pt x="48" y="16"/>
                  </a:lnTo>
                  <a:lnTo>
                    <a:pt x="51" y="16"/>
                  </a:lnTo>
                  <a:lnTo>
                    <a:pt x="54" y="14"/>
                  </a:lnTo>
                  <a:lnTo>
                    <a:pt x="56" y="14"/>
                  </a:lnTo>
                  <a:lnTo>
                    <a:pt x="59" y="14"/>
                  </a:lnTo>
                  <a:lnTo>
                    <a:pt x="62" y="11"/>
                  </a:lnTo>
                  <a:lnTo>
                    <a:pt x="64" y="11"/>
                  </a:lnTo>
                  <a:lnTo>
                    <a:pt x="67" y="9"/>
                  </a:lnTo>
                  <a:lnTo>
                    <a:pt x="72" y="7"/>
                  </a:lnTo>
                  <a:lnTo>
                    <a:pt x="75" y="5"/>
                  </a:lnTo>
                  <a:lnTo>
                    <a:pt x="80" y="2"/>
                  </a:lnTo>
                  <a:lnTo>
                    <a:pt x="84" y="0"/>
                  </a:lnTo>
                  <a:lnTo>
                    <a:pt x="89" y="2"/>
                  </a:lnTo>
                  <a:lnTo>
                    <a:pt x="92" y="5"/>
                  </a:lnTo>
                  <a:lnTo>
                    <a:pt x="92" y="7"/>
                  </a:lnTo>
                  <a:lnTo>
                    <a:pt x="95" y="9"/>
                  </a:lnTo>
                  <a:lnTo>
                    <a:pt x="100" y="11"/>
                  </a:lnTo>
                  <a:lnTo>
                    <a:pt x="103" y="16"/>
                  </a:lnTo>
                  <a:lnTo>
                    <a:pt x="103" y="18"/>
                  </a:lnTo>
                  <a:lnTo>
                    <a:pt x="103" y="20"/>
                  </a:lnTo>
                  <a:lnTo>
                    <a:pt x="103" y="22"/>
                  </a:lnTo>
                  <a:lnTo>
                    <a:pt x="103" y="24"/>
                  </a:lnTo>
                  <a:lnTo>
                    <a:pt x="103" y="29"/>
                  </a:lnTo>
                  <a:lnTo>
                    <a:pt x="103" y="31"/>
                  </a:lnTo>
                  <a:lnTo>
                    <a:pt x="103" y="33"/>
                  </a:lnTo>
                  <a:lnTo>
                    <a:pt x="103" y="35"/>
                  </a:lnTo>
                  <a:lnTo>
                    <a:pt x="100" y="37"/>
                  </a:lnTo>
                  <a:lnTo>
                    <a:pt x="97" y="37"/>
                  </a:lnTo>
                  <a:lnTo>
                    <a:pt x="95" y="40"/>
                  </a:lnTo>
                  <a:lnTo>
                    <a:pt x="92" y="40"/>
                  </a:lnTo>
                  <a:lnTo>
                    <a:pt x="87" y="42"/>
                  </a:lnTo>
                  <a:lnTo>
                    <a:pt x="84" y="44"/>
                  </a:lnTo>
                  <a:lnTo>
                    <a:pt x="77" y="46"/>
                  </a:lnTo>
                  <a:lnTo>
                    <a:pt x="72" y="46"/>
                  </a:lnTo>
                  <a:lnTo>
                    <a:pt x="69" y="48"/>
                  </a:lnTo>
                  <a:lnTo>
                    <a:pt x="64" y="50"/>
                  </a:lnTo>
                  <a:lnTo>
                    <a:pt x="62" y="50"/>
                  </a:lnTo>
                  <a:lnTo>
                    <a:pt x="59" y="50"/>
                  </a:lnTo>
                  <a:lnTo>
                    <a:pt x="56" y="50"/>
                  </a:lnTo>
                  <a:lnTo>
                    <a:pt x="51" y="50"/>
                  </a:lnTo>
                  <a:lnTo>
                    <a:pt x="46" y="50"/>
                  </a:lnTo>
                  <a:lnTo>
                    <a:pt x="43" y="50"/>
                  </a:lnTo>
                  <a:lnTo>
                    <a:pt x="40" y="50"/>
                  </a:lnTo>
                  <a:lnTo>
                    <a:pt x="38" y="50"/>
                  </a:lnTo>
                  <a:lnTo>
                    <a:pt x="35" y="53"/>
                  </a:lnTo>
                  <a:lnTo>
                    <a:pt x="33" y="53"/>
                  </a:lnTo>
                  <a:lnTo>
                    <a:pt x="30" y="53"/>
                  </a:lnTo>
                  <a:lnTo>
                    <a:pt x="27" y="53"/>
                  </a:lnTo>
                  <a:lnTo>
                    <a:pt x="25" y="53"/>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2" name="Freeform 175"/>
            <p:cNvSpPr>
              <a:spLocks/>
            </p:cNvSpPr>
            <p:nvPr/>
          </p:nvSpPr>
          <p:spPr bwMode="auto">
            <a:xfrm>
              <a:off x="1719" y="1262"/>
              <a:ext cx="33" cy="39"/>
            </a:xfrm>
            <a:custGeom>
              <a:avLst/>
              <a:gdLst>
                <a:gd name="T0" fmla="*/ 0 w 33"/>
                <a:gd name="T1" fmla="*/ 35 h 39"/>
                <a:gd name="T2" fmla="*/ 2 w 33"/>
                <a:gd name="T3" fmla="*/ 35 h 39"/>
                <a:gd name="T4" fmla="*/ 18 w 33"/>
                <a:gd name="T5" fmla="*/ 23 h 39"/>
                <a:gd name="T6" fmla="*/ 18 w 33"/>
                <a:gd name="T7" fmla="*/ 16 h 39"/>
                <a:gd name="T8" fmla="*/ 21 w 33"/>
                <a:gd name="T9" fmla="*/ 0 h 39"/>
                <a:gd name="T10" fmla="*/ 32 w 33"/>
                <a:gd name="T11" fmla="*/ 8 h 39"/>
                <a:gd name="T12" fmla="*/ 32 w 33"/>
                <a:gd name="T13" fmla="*/ 21 h 39"/>
                <a:gd name="T14" fmla="*/ 18 w 33"/>
                <a:gd name="T15" fmla="*/ 38 h 39"/>
                <a:gd name="T16" fmla="*/ 0 w 33"/>
                <a:gd name="T17" fmla="*/ 35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9"/>
                <a:gd name="T29" fmla="*/ 33 w 33"/>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9">
                  <a:moveTo>
                    <a:pt x="0" y="35"/>
                  </a:moveTo>
                  <a:lnTo>
                    <a:pt x="2" y="35"/>
                  </a:lnTo>
                  <a:lnTo>
                    <a:pt x="18" y="23"/>
                  </a:lnTo>
                  <a:lnTo>
                    <a:pt x="18" y="16"/>
                  </a:lnTo>
                  <a:lnTo>
                    <a:pt x="21" y="0"/>
                  </a:lnTo>
                  <a:lnTo>
                    <a:pt x="32" y="8"/>
                  </a:lnTo>
                  <a:lnTo>
                    <a:pt x="32" y="21"/>
                  </a:lnTo>
                  <a:lnTo>
                    <a:pt x="18" y="38"/>
                  </a:lnTo>
                  <a:lnTo>
                    <a:pt x="0" y="35"/>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3" name="Freeform 176"/>
            <p:cNvSpPr>
              <a:spLocks/>
            </p:cNvSpPr>
            <p:nvPr/>
          </p:nvSpPr>
          <p:spPr bwMode="auto">
            <a:xfrm>
              <a:off x="1344" y="1250"/>
              <a:ext cx="114" cy="46"/>
            </a:xfrm>
            <a:custGeom>
              <a:avLst/>
              <a:gdLst>
                <a:gd name="T0" fmla="*/ 59 w 114"/>
                <a:gd name="T1" fmla="*/ 45 h 46"/>
                <a:gd name="T2" fmla="*/ 51 w 114"/>
                <a:gd name="T3" fmla="*/ 42 h 46"/>
                <a:gd name="T4" fmla="*/ 46 w 114"/>
                <a:gd name="T5" fmla="*/ 40 h 46"/>
                <a:gd name="T6" fmla="*/ 41 w 114"/>
                <a:gd name="T7" fmla="*/ 38 h 46"/>
                <a:gd name="T8" fmla="*/ 34 w 114"/>
                <a:gd name="T9" fmla="*/ 36 h 46"/>
                <a:gd name="T10" fmla="*/ 26 w 114"/>
                <a:gd name="T11" fmla="*/ 34 h 46"/>
                <a:gd name="T12" fmla="*/ 21 w 114"/>
                <a:gd name="T13" fmla="*/ 31 h 46"/>
                <a:gd name="T14" fmla="*/ 15 w 114"/>
                <a:gd name="T15" fmla="*/ 31 h 46"/>
                <a:gd name="T16" fmla="*/ 7 w 114"/>
                <a:gd name="T17" fmla="*/ 25 h 46"/>
                <a:gd name="T18" fmla="*/ 2 w 114"/>
                <a:gd name="T19" fmla="*/ 18 h 46"/>
                <a:gd name="T20" fmla="*/ 0 w 114"/>
                <a:gd name="T21" fmla="*/ 14 h 46"/>
                <a:gd name="T22" fmla="*/ 0 w 114"/>
                <a:gd name="T23" fmla="*/ 9 h 46"/>
                <a:gd name="T24" fmla="*/ 0 w 114"/>
                <a:gd name="T25" fmla="*/ 5 h 46"/>
                <a:gd name="T26" fmla="*/ 2 w 114"/>
                <a:gd name="T27" fmla="*/ 0 h 46"/>
                <a:gd name="T28" fmla="*/ 7 w 114"/>
                <a:gd name="T29" fmla="*/ 0 h 46"/>
                <a:gd name="T30" fmla="*/ 15 w 114"/>
                <a:gd name="T31" fmla="*/ 0 h 46"/>
                <a:gd name="T32" fmla="*/ 23 w 114"/>
                <a:gd name="T33" fmla="*/ 0 h 46"/>
                <a:gd name="T34" fmla="*/ 31 w 114"/>
                <a:gd name="T35" fmla="*/ 2 h 46"/>
                <a:gd name="T36" fmla="*/ 41 w 114"/>
                <a:gd name="T37" fmla="*/ 5 h 46"/>
                <a:gd name="T38" fmla="*/ 49 w 114"/>
                <a:gd name="T39" fmla="*/ 7 h 46"/>
                <a:gd name="T40" fmla="*/ 54 w 114"/>
                <a:gd name="T41" fmla="*/ 9 h 46"/>
                <a:gd name="T42" fmla="*/ 62 w 114"/>
                <a:gd name="T43" fmla="*/ 12 h 46"/>
                <a:gd name="T44" fmla="*/ 70 w 114"/>
                <a:gd name="T45" fmla="*/ 12 h 46"/>
                <a:gd name="T46" fmla="*/ 75 w 114"/>
                <a:gd name="T47" fmla="*/ 14 h 46"/>
                <a:gd name="T48" fmla="*/ 81 w 114"/>
                <a:gd name="T49" fmla="*/ 16 h 46"/>
                <a:gd name="T50" fmla="*/ 89 w 114"/>
                <a:gd name="T51" fmla="*/ 18 h 46"/>
                <a:gd name="T52" fmla="*/ 94 w 114"/>
                <a:gd name="T53" fmla="*/ 20 h 46"/>
                <a:gd name="T54" fmla="*/ 99 w 114"/>
                <a:gd name="T55" fmla="*/ 20 h 46"/>
                <a:gd name="T56" fmla="*/ 105 w 114"/>
                <a:gd name="T57" fmla="*/ 23 h 46"/>
                <a:gd name="T58" fmla="*/ 113 w 114"/>
                <a:gd name="T59" fmla="*/ 23 h 46"/>
                <a:gd name="T60" fmla="*/ 105 w 114"/>
                <a:gd name="T61" fmla="*/ 29 h 46"/>
                <a:gd name="T62" fmla="*/ 99 w 114"/>
                <a:gd name="T63" fmla="*/ 34 h 46"/>
                <a:gd name="T64" fmla="*/ 97 w 114"/>
                <a:gd name="T65" fmla="*/ 38 h 46"/>
                <a:gd name="T66" fmla="*/ 91 w 114"/>
                <a:gd name="T67" fmla="*/ 42 h 46"/>
                <a:gd name="T68" fmla="*/ 86 w 114"/>
                <a:gd name="T69" fmla="*/ 45 h 46"/>
                <a:gd name="T70" fmla="*/ 81 w 114"/>
                <a:gd name="T71" fmla="*/ 45 h 46"/>
                <a:gd name="T72" fmla="*/ 73 w 114"/>
                <a:gd name="T73" fmla="*/ 45 h 46"/>
                <a:gd name="T74" fmla="*/ 67 w 114"/>
                <a:gd name="T75" fmla="*/ 45 h 46"/>
                <a:gd name="T76" fmla="*/ 62 w 114"/>
                <a:gd name="T77" fmla="*/ 45 h 4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4"/>
                <a:gd name="T118" fmla="*/ 0 h 46"/>
                <a:gd name="T119" fmla="*/ 114 w 114"/>
                <a:gd name="T120" fmla="*/ 46 h 4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4" h="46">
                  <a:moveTo>
                    <a:pt x="62" y="45"/>
                  </a:moveTo>
                  <a:lnTo>
                    <a:pt x="59" y="45"/>
                  </a:lnTo>
                  <a:lnTo>
                    <a:pt x="57" y="42"/>
                  </a:lnTo>
                  <a:lnTo>
                    <a:pt x="51" y="42"/>
                  </a:lnTo>
                  <a:lnTo>
                    <a:pt x="49" y="40"/>
                  </a:lnTo>
                  <a:lnTo>
                    <a:pt x="46" y="40"/>
                  </a:lnTo>
                  <a:lnTo>
                    <a:pt x="43" y="40"/>
                  </a:lnTo>
                  <a:lnTo>
                    <a:pt x="41" y="38"/>
                  </a:lnTo>
                  <a:lnTo>
                    <a:pt x="38" y="38"/>
                  </a:lnTo>
                  <a:lnTo>
                    <a:pt x="34" y="36"/>
                  </a:lnTo>
                  <a:lnTo>
                    <a:pt x="29" y="36"/>
                  </a:lnTo>
                  <a:lnTo>
                    <a:pt x="26" y="34"/>
                  </a:lnTo>
                  <a:lnTo>
                    <a:pt x="23" y="34"/>
                  </a:lnTo>
                  <a:lnTo>
                    <a:pt x="21" y="31"/>
                  </a:lnTo>
                  <a:lnTo>
                    <a:pt x="18" y="31"/>
                  </a:lnTo>
                  <a:lnTo>
                    <a:pt x="15" y="31"/>
                  </a:lnTo>
                  <a:lnTo>
                    <a:pt x="10" y="27"/>
                  </a:lnTo>
                  <a:lnTo>
                    <a:pt x="7" y="25"/>
                  </a:lnTo>
                  <a:lnTo>
                    <a:pt x="5" y="23"/>
                  </a:lnTo>
                  <a:lnTo>
                    <a:pt x="2" y="18"/>
                  </a:lnTo>
                  <a:lnTo>
                    <a:pt x="2" y="16"/>
                  </a:lnTo>
                  <a:lnTo>
                    <a:pt x="0" y="14"/>
                  </a:lnTo>
                  <a:lnTo>
                    <a:pt x="0" y="12"/>
                  </a:lnTo>
                  <a:lnTo>
                    <a:pt x="0" y="9"/>
                  </a:lnTo>
                  <a:lnTo>
                    <a:pt x="0" y="7"/>
                  </a:lnTo>
                  <a:lnTo>
                    <a:pt x="0" y="5"/>
                  </a:lnTo>
                  <a:lnTo>
                    <a:pt x="0" y="2"/>
                  </a:lnTo>
                  <a:lnTo>
                    <a:pt x="2" y="0"/>
                  </a:lnTo>
                  <a:lnTo>
                    <a:pt x="5" y="0"/>
                  </a:lnTo>
                  <a:lnTo>
                    <a:pt x="7" y="0"/>
                  </a:lnTo>
                  <a:lnTo>
                    <a:pt x="13" y="0"/>
                  </a:lnTo>
                  <a:lnTo>
                    <a:pt x="15" y="0"/>
                  </a:lnTo>
                  <a:lnTo>
                    <a:pt x="21" y="0"/>
                  </a:lnTo>
                  <a:lnTo>
                    <a:pt x="23" y="0"/>
                  </a:lnTo>
                  <a:lnTo>
                    <a:pt x="29" y="2"/>
                  </a:lnTo>
                  <a:lnTo>
                    <a:pt x="31" y="2"/>
                  </a:lnTo>
                  <a:lnTo>
                    <a:pt x="38" y="2"/>
                  </a:lnTo>
                  <a:lnTo>
                    <a:pt x="41" y="5"/>
                  </a:lnTo>
                  <a:lnTo>
                    <a:pt x="43" y="5"/>
                  </a:lnTo>
                  <a:lnTo>
                    <a:pt x="49" y="7"/>
                  </a:lnTo>
                  <a:lnTo>
                    <a:pt x="51" y="7"/>
                  </a:lnTo>
                  <a:lnTo>
                    <a:pt x="54" y="9"/>
                  </a:lnTo>
                  <a:lnTo>
                    <a:pt x="59" y="9"/>
                  </a:lnTo>
                  <a:lnTo>
                    <a:pt x="62" y="12"/>
                  </a:lnTo>
                  <a:lnTo>
                    <a:pt x="65" y="12"/>
                  </a:lnTo>
                  <a:lnTo>
                    <a:pt x="70" y="12"/>
                  </a:lnTo>
                  <a:lnTo>
                    <a:pt x="73" y="14"/>
                  </a:lnTo>
                  <a:lnTo>
                    <a:pt x="75" y="14"/>
                  </a:lnTo>
                  <a:lnTo>
                    <a:pt x="78" y="16"/>
                  </a:lnTo>
                  <a:lnTo>
                    <a:pt x="81" y="16"/>
                  </a:lnTo>
                  <a:lnTo>
                    <a:pt x="86" y="18"/>
                  </a:lnTo>
                  <a:lnTo>
                    <a:pt x="89" y="18"/>
                  </a:lnTo>
                  <a:lnTo>
                    <a:pt x="91" y="18"/>
                  </a:lnTo>
                  <a:lnTo>
                    <a:pt x="94" y="20"/>
                  </a:lnTo>
                  <a:lnTo>
                    <a:pt x="97" y="20"/>
                  </a:lnTo>
                  <a:lnTo>
                    <a:pt x="99" y="20"/>
                  </a:lnTo>
                  <a:lnTo>
                    <a:pt x="102" y="20"/>
                  </a:lnTo>
                  <a:lnTo>
                    <a:pt x="105" y="23"/>
                  </a:lnTo>
                  <a:lnTo>
                    <a:pt x="110" y="23"/>
                  </a:lnTo>
                  <a:lnTo>
                    <a:pt x="113" y="23"/>
                  </a:lnTo>
                  <a:lnTo>
                    <a:pt x="107" y="25"/>
                  </a:lnTo>
                  <a:lnTo>
                    <a:pt x="105" y="29"/>
                  </a:lnTo>
                  <a:lnTo>
                    <a:pt x="102" y="31"/>
                  </a:lnTo>
                  <a:lnTo>
                    <a:pt x="99" y="34"/>
                  </a:lnTo>
                  <a:lnTo>
                    <a:pt x="97" y="36"/>
                  </a:lnTo>
                  <a:lnTo>
                    <a:pt x="97" y="38"/>
                  </a:lnTo>
                  <a:lnTo>
                    <a:pt x="94" y="40"/>
                  </a:lnTo>
                  <a:lnTo>
                    <a:pt x="91" y="42"/>
                  </a:lnTo>
                  <a:lnTo>
                    <a:pt x="89" y="42"/>
                  </a:lnTo>
                  <a:lnTo>
                    <a:pt x="86" y="45"/>
                  </a:lnTo>
                  <a:lnTo>
                    <a:pt x="83" y="45"/>
                  </a:lnTo>
                  <a:lnTo>
                    <a:pt x="81" y="45"/>
                  </a:lnTo>
                  <a:lnTo>
                    <a:pt x="75" y="45"/>
                  </a:lnTo>
                  <a:lnTo>
                    <a:pt x="73" y="45"/>
                  </a:lnTo>
                  <a:lnTo>
                    <a:pt x="70" y="45"/>
                  </a:lnTo>
                  <a:lnTo>
                    <a:pt x="67" y="45"/>
                  </a:lnTo>
                  <a:lnTo>
                    <a:pt x="65" y="45"/>
                  </a:lnTo>
                  <a:lnTo>
                    <a:pt x="62" y="45"/>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4" name="Freeform 177"/>
            <p:cNvSpPr>
              <a:spLocks/>
            </p:cNvSpPr>
            <p:nvPr/>
          </p:nvSpPr>
          <p:spPr bwMode="auto">
            <a:xfrm>
              <a:off x="1452" y="1210"/>
              <a:ext cx="54" cy="61"/>
            </a:xfrm>
            <a:custGeom>
              <a:avLst/>
              <a:gdLst>
                <a:gd name="T0" fmla="*/ 6 w 54"/>
                <a:gd name="T1" fmla="*/ 57 h 61"/>
                <a:gd name="T2" fmla="*/ 0 w 54"/>
                <a:gd name="T3" fmla="*/ 53 h 61"/>
                <a:gd name="T4" fmla="*/ 6 w 54"/>
                <a:gd name="T5" fmla="*/ 46 h 61"/>
                <a:gd name="T6" fmla="*/ 9 w 54"/>
                <a:gd name="T7" fmla="*/ 43 h 61"/>
                <a:gd name="T8" fmla="*/ 12 w 54"/>
                <a:gd name="T9" fmla="*/ 41 h 61"/>
                <a:gd name="T10" fmla="*/ 14 w 54"/>
                <a:gd name="T11" fmla="*/ 37 h 61"/>
                <a:gd name="T12" fmla="*/ 17 w 54"/>
                <a:gd name="T13" fmla="*/ 34 h 61"/>
                <a:gd name="T14" fmla="*/ 20 w 54"/>
                <a:gd name="T15" fmla="*/ 32 h 61"/>
                <a:gd name="T16" fmla="*/ 23 w 54"/>
                <a:gd name="T17" fmla="*/ 30 h 61"/>
                <a:gd name="T18" fmla="*/ 25 w 54"/>
                <a:gd name="T19" fmla="*/ 28 h 61"/>
                <a:gd name="T20" fmla="*/ 28 w 54"/>
                <a:gd name="T21" fmla="*/ 26 h 61"/>
                <a:gd name="T22" fmla="*/ 31 w 54"/>
                <a:gd name="T23" fmla="*/ 21 h 61"/>
                <a:gd name="T24" fmla="*/ 33 w 54"/>
                <a:gd name="T25" fmla="*/ 19 h 61"/>
                <a:gd name="T26" fmla="*/ 33 w 54"/>
                <a:gd name="T27" fmla="*/ 17 h 61"/>
                <a:gd name="T28" fmla="*/ 36 w 54"/>
                <a:gd name="T29" fmla="*/ 15 h 61"/>
                <a:gd name="T30" fmla="*/ 39 w 54"/>
                <a:gd name="T31" fmla="*/ 10 h 61"/>
                <a:gd name="T32" fmla="*/ 39 w 54"/>
                <a:gd name="T33" fmla="*/ 8 h 61"/>
                <a:gd name="T34" fmla="*/ 39 w 54"/>
                <a:gd name="T35" fmla="*/ 4 h 61"/>
                <a:gd name="T36" fmla="*/ 42 w 54"/>
                <a:gd name="T37" fmla="*/ 2 h 61"/>
                <a:gd name="T38" fmla="*/ 50 w 54"/>
                <a:gd name="T39" fmla="*/ 0 h 61"/>
                <a:gd name="T40" fmla="*/ 53 w 54"/>
                <a:gd name="T41" fmla="*/ 2 h 61"/>
                <a:gd name="T42" fmla="*/ 53 w 54"/>
                <a:gd name="T43" fmla="*/ 6 h 61"/>
                <a:gd name="T44" fmla="*/ 53 w 54"/>
                <a:gd name="T45" fmla="*/ 10 h 61"/>
                <a:gd name="T46" fmla="*/ 53 w 54"/>
                <a:gd name="T47" fmla="*/ 13 h 61"/>
                <a:gd name="T48" fmla="*/ 53 w 54"/>
                <a:gd name="T49" fmla="*/ 17 h 61"/>
                <a:gd name="T50" fmla="*/ 53 w 54"/>
                <a:gd name="T51" fmla="*/ 21 h 61"/>
                <a:gd name="T52" fmla="*/ 50 w 54"/>
                <a:gd name="T53" fmla="*/ 24 h 61"/>
                <a:gd name="T54" fmla="*/ 47 w 54"/>
                <a:gd name="T55" fmla="*/ 28 h 61"/>
                <a:gd name="T56" fmla="*/ 44 w 54"/>
                <a:gd name="T57" fmla="*/ 30 h 61"/>
                <a:gd name="T58" fmla="*/ 42 w 54"/>
                <a:gd name="T59" fmla="*/ 32 h 61"/>
                <a:gd name="T60" fmla="*/ 39 w 54"/>
                <a:gd name="T61" fmla="*/ 37 h 61"/>
                <a:gd name="T62" fmla="*/ 36 w 54"/>
                <a:gd name="T63" fmla="*/ 39 h 61"/>
                <a:gd name="T64" fmla="*/ 33 w 54"/>
                <a:gd name="T65" fmla="*/ 41 h 61"/>
                <a:gd name="T66" fmla="*/ 31 w 54"/>
                <a:gd name="T67" fmla="*/ 43 h 61"/>
                <a:gd name="T68" fmla="*/ 25 w 54"/>
                <a:gd name="T69" fmla="*/ 46 h 61"/>
                <a:gd name="T70" fmla="*/ 23 w 54"/>
                <a:gd name="T71" fmla="*/ 49 h 61"/>
                <a:gd name="T72" fmla="*/ 20 w 54"/>
                <a:gd name="T73" fmla="*/ 51 h 61"/>
                <a:gd name="T74" fmla="*/ 17 w 54"/>
                <a:gd name="T75" fmla="*/ 55 h 61"/>
                <a:gd name="T76" fmla="*/ 14 w 54"/>
                <a:gd name="T77" fmla="*/ 57 h 61"/>
                <a:gd name="T78" fmla="*/ 14 w 54"/>
                <a:gd name="T79" fmla="*/ 60 h 61"/>
                <a:gd name="T80" fmla="*/ 6 w 54"/>
                <a:gd name="T81" fmla="*/ 57 h 6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54"/>
                <a:gd name="T124" fmla="*/ 0 h 61"/>
                <a:gd name="T125" fmla="*/ 54 w 54"/>
                <a:gd name="T126" fmla="*/ 61 h 6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54" h="61">
                  <a:moveTo>
                    <a:pt x="6" y="57"/>
                  </a:moveTo>
                  <a:lnTo>
                    <a:pt x="0" y="53"/>
                  </a:lnTo>
                  <a:lnTo>
                    <a:pt x="6" y="46"/>
                  </a:lnTo>
                  <a:lnTo>
                    <a:pt x="9" y="43"/>
                  </a:lnTo>
                  <a:lnTo>
                    <a:pt x="12" y="41"/>
                  </a:lnTo>
                  <a:lnTo>
                    <a:pt x="14" y="37"/>
                  </a:lnTo>
                  <a:lnTo>
                    <a:pt x="17" y="34"/>
                  </a:lnTo>
                  <a:lnTo>
                    <a:pt x="20" y="32"/>
                  </a:lnTo>
                  <a:lnTo>
                    <a:pt x="23" y="30"/>
                  </a:lnTo>
                  <a:lnTo>
                    <a:pt x="25" y="28"/>
                  </a:lnTo>
                  <a:lnTo>
                    <a:pt x="28" y="26"/>
                  </a:lnTo>
                  <a:lnTo>
                    <a:pt x="31" y="21"/>
                  </a:lnTo>
                  <a:lnTo>
                    <a:pt x="33" y="19"/>
                  </a:lnTo>
                  <a:lnTo>
                    <a:pt x="33" y="17"/>
                  </a:lnTo>
                  <a:lnTo>
                    <a:pt x="36" y="15"/>
                  </a:lnTo>
                  <a:lnTo>
                    <a:pt x="39" y="10"/>
                  </a:lnTo>
                  <a:lnTo>
                    <a:pt x="39" y="8"/>
                  </a:lnTo>
                  <a:lnTo>
                    <a:pt x="39" y="4"/>
                  </a:lnTo>
                  <a:lnTo>
                    <a:pt x="42" y="2"/>
                  </a:lnTo>
                  <a:lnTo>
                    <a:pt x="50" y="0"/>
                  </a:lnTo>
                  <a:lnTo>
                    <a:pt x="53" y="2"/>
                  </a:lnTo>
                  <a:lnTo>
                    <a:pt x="53" y="6"/>
                  </a:lnTo>
                  <a:lnTo>
                    <a:pt x="53" y="10"/>
                  </a:lnTo>
                  <a:lnTo>
                    <a:pt x="53" y="13"/>
                  </a:lnTo>
                  <a:lnTo>
                    <a:pt x="53" y="17"/>
                  </a:lnTo>
                  <a:lnTo>
                    <a:pt x="53" y="21"/>
                  </a:lnTo>
                  <a:lnTo>
                    <a:pt x="50" y="24"/>
                  </a:lnTo>
                  <a:lnTo>
                    <a:pt x="47" y="28"/>
                  </a:lnTo>
                  <a:lnTo>
                    <a:pt x="44" y="30"/>
                  </a:lnTo>
                  <a:lnTo>
                    <a:pt x="42" y="32"/>
                  </a:lnTo>
                  <a:lnTo>
                    <a:pt x="39" y="37"/>
                  </a:lnTo>
                  <a:lnTo>
                    <a:pt x="36" y="39"/>
                  </a:lnTo>
                  <a:lnTo>
                    <a:pt x="33" y="41"/>
                  </a:lnTo>
                  <a:lnTo>
                    <a:pt x="31" y="43"/>
                  </a:lnTo>
                  <a:lnTo>
                    <a:pt x="25" y="46"/>
                  </a:lnTo>
                  <a:lnTo>
                    <a:pt x="23" y="49"/>
                  </a:lnTo>
                  <a:lnTo>
                    <a:pt x="20" y="51"/>
                  </a:lnTo>
                  <a:lnTo>
                    <a:pt x="17" y="55"/>
                  </a:lnTo>
                  <a:lnTo>
                    <a:pt x="14" y="57"/>
                  </a:lnTo>
                  <a:lnTo>
                    <a:pt x="14" y="60"/>
                  </a:lnTo>
                  <a:lnTo>
                    <a:pt x="6" y="57"/>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5" name="Freeform 178"/>
            <p:cNvSpPr>
              <a:spLocks/>
            </p:cNvSpPr>
            <p:nvPr/>
          </p:nvSpPr>
          <p:spPr bwMode="auto">
            <a:xfrm>
              <a:off x="1491" y="1210"/>
              <a:ext cx="136" cy="56"/>
            </a:xfrm>
            <a:custGeom>
              <a:avLst/>
              <a:gdLst>
                <a:gd name="T0" fmla="*/ 34 w 136"/>
                <a:gd name="T1" fmla="*/ 52 h 56"/>
                <a:gd name="T2" fmla="*/ 2 w 136"/>
                <a:gd name="T3" fmla="*/ 40 h 56"/>
                <a:gd name="T4" fmla="*/ 7 w 136"/>
                <a:gd name="T5" fmla="*/ 40 h 56"/>
                <a:gd name="T6" fmla="*/ 15 w 136"/>
                <a:gd name="T7" fmla="*/ 42 h 56"/>
                <a:gd name="T8" fmla="*/ 21 w 136"/>
                <a:gd name="T9" fmla="*/ 42 h 56"/>
                <a:gd name="T10" fmla="*/ 26 w 136"/>
                <a:gd name="T11" fmla="*/ 42 h 56"/>
                <a:gd name="T12" fmla="*/ 31 w 136"/>
                <a:gd name="T13" fmla="*/ 42 h 56"/>
                <a:gd name="T14" fmla="*/ 37 w 136"/>
                <a:gd name="T15" fmla="*/ 42 h 56"/>
                <a:gd name="T16" fmla="*/ 42 w 136"/>
                <a:gd name="T17" fmla="*/ 42 h 56"/>
                <a:gd name="T18" fmla="*/ 51 w 136"/>
                <a:gd name="T19" fmla="*/ 42 h 56"/>
                <a:gd name="T20" fmla="*/ 59 w 136"/>
                <a:gd name="T21" fmla="*/ 40 h 56"/>
                <a:gd name="T22" fmla="*/ 67 w 136"/>
                <a:gd name="T23" fmla="*/ 40 h 56"/>
                <a:gd name="T24" fmla="*/ 78 w 136"/>
                <a:gd name="T25" fmla="*/ 38 h 56"/>
                <a:gd name="T26" fmla="*/ 83 w 136"/>
                <a:gd name="T27" fmla="*/ 35 h 56"/>
                <a:gd name="T28" fmla="*/ 91 w 136"/>
                <a:gd name="T29" fmla="*/ 31 h 56"/>
                <a:gd name="T30" fmla="*/ 99 w 136"/>
                <a:gd name="T31" fmla="*/ 29 h 56"/>
                <a:gd name="T32" fmla="*/ 104 w 136"/>
                <a:gd name="T33" fmla="*/ 24 h 56"/>
                <a:gd name="T34" fmla="*/ 112 w 136"/>
                <a:gd name="T35" fmla="*/ 20 h 56"/>
                <a:gd name="T36" fmla="*/ 120 w 136"/>
                <a:gd name="T37" fmla="*/ 13 h 56"/>
                <a:gd name="T38" fmla="*/ 127 w 136"/>
                <a:gd name="T39" fmla="*/ 6 h 56"/>
                <a:gd name="T40" fmla="*/ 135 w 136"/>
                <a:gd name="T41" fmla="*/ 0 h 56"/>
                <a:gd name="T42" fmla="*/ 135 w 136"/>
                <a:gd name="T43" fmla="*/ 6 h 56"/>
                <a:gd name="T44" fmla="*/ 132 w 136"/>
                <a:gd name="T45" fmla="*/ 11 h 56"/>
                <a:gd name="T46" fmla="*/ 129 w 136"/>
                <a:gd name="T47" fmla="*/ 17 h 56"/>
                <a:gd name="T48" fmla="*/ 124 w 136"/>
                <a:gd name="T49" fmla="*/ 22 h 56"/>
                <a:gd name="T50" fmla="*/ 117 w 136"/>
                <a:gd name="T51" fmla="*/ 26 h 56"/>
                <a:gd name="T52" fmla="*/ 112 w 136"/>
                <a:gd name="T53" fmla="*/ 31 h 56"/>
                <a:gd name="T54" fmla="*/ 107 w 136"/>
                <a:gd name="T55" fmla="*/ 35 h 56"/>
                <a:gd name="T56" fmla="*/ 99 w 136"/>
                <a:gd name="T57" fmla="*/ 40 h 56"/>
                <a:gd name="T58" fmla="*/ 91 w 136"/>
                <a:gd name="T59" fmla="*/ 42 h 56"/>
                <a:gd name="T60" fmla="*/ 83 w 136"/>
                <a:gd name="T61" fmla="*/ 46 h 56"/>
                <a:gd name="T62" fmla="*/ 75 w 136"/>
                <a:gd name="T63" fmla="*/ 48 h 56"/>
                <a:gd name="T64" fmla="*/ 67 w 136"/>
                <a:gd name="T65" fmla="*/ 50 h 56"/>
                <a:gd name="T66" fmla="*/ 59 w 136"/>
                <a:gd name="T67" fmla="*/ 52 h 56"/>
                <a:gd name="T68" fmla="*/ 51 w 136"/>
                <a:gd name="T69" fmla="*/ 55 h 56"/>
                <a:gd name="T70" fmla="*/ 42 w 136"/>
                <a:gd name="T71" fmla="*/ 55 h 56"/>
                <a:gd name="T72" fmla="*/ 37 w 136"/>
                <a:gd name="T73" fmla="*/ 55 h 5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6"/>
                <a:gd name="T112" fmla="*/ 0 h 56"/>
                <a:gd name="T113" fmla="*/ 136 w 136"/>
                <a:gd name="T114" fmla="*/ 56 h 5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6" h="56">
                  <a:moveTo>
                    <a:pt x="37" y="55"/>
                  </a:moveTo>
                  <a:lnTo>
                    <a:pt x="34" y="52"/>
                  </a:lnTo>
                  <a:lnTo>
                    <a:pt x="0" y="52"/>
                  </a:lnTo>
                  <a:lnTo>
                    <a:pt x="2" y="40"/>
                  </a:lnTo>
                  <a:lnTo>
                    <a:pt x="5" y="40"/>
                  </a:lnTo>
                  <a:lnTo>
                    <a:pt x="7" y="40"/>
                  </a:lnTo>
                  <a:lnTo>
                    <a:pt x="13" y="42"/>
                  </a:lnTo>
                  <a:lnTo>
                    <a:pt x="15" y="42"/>
                  </a:lnTo>
                  <a:lnTo>
                    <a:pt x="18" y="42"/>
                  </a:lnTo>
                  <a:lnTo>
                    <a:pt x="21" y="42"/>
                  </a:lnTo>
                  <a:lnTo>
                    <a:pt x="23" y="42"/>
                  </a:lnTo>
                  <a:lnTo>
                    <a:pt x="26" y="42"/>
                  </a:lnTo>
                  <a:lnTo>
                    <a:pt x="29" y="42"/>
                  </a:lnTo>
                  <a:lnTo>
                    <a:pt x="31" y="42"/>
                  </a:lnTo>
                  <a:lnTo>
                    <a:pt x="34" y="42"/>
                  </a:lnTo>
                  <a:lnTo>
                    <a:pt x="37" y="42"/>
                  </a:lnTo>
                  <a:lnTo>
                    <a:pt x="39" y="42"/>
                  </a:lnTo>
                  <a:lnTo>
                    <a:pt x="42" y="42"/>
                  </a:lnTo>
                  <a:lnTo>
                    <a:pt x="48" y="42"/>
                  </a:lnTo>
                  <a:lnTo>
                    <a:pt x="51" y="42"/>
                  </a:lnTo>
                  <a:lnTo>
                    <a:pt x="56" y="42"/>
                  </a:lnTo>
                  <a:lnTo>
                    <a:pt x="59" y="40"/>
                  </a:lnTo>
                  <a:lnTo>
                    <a:pt x="64" y="40"/>
                  </a:lnTo>
                  <a:lnTo>
                    <a:pt x="67" y="40"/>
                  </a:lnTo>
                  <a:lnTo>
                    <a:pt x="72" y="38"/>
                  </a:lnTo>
                  <a:lnTo>
                    <a:pt x="78" y="38"/>
                  </a:lnTo>
                  <a:lnTo>
                    <a:pt x="80" y="35"/>
                  </a:lnTo>
                  <a:lnTo>
                    <a:pt x="83" y="35"/>
                  </a:lnTo>
                  <a:lnTo>
                    <a:pt x="86" y="33"/>
                  </a:lnTo>
                  <a:lnTo>
                    <a:pt x="91" y="31"/>
                  </a:lnTo>
                  <a:lnTo>
                    <a:pt x="93" y="31"/>
                  </a:lnTo>
                  <a:lnTo>
                    <a:pt x="99" y="29"/>
                  </a:lnTo>
                  <a:lnTo>
                    <a:pt x="101" y="26"/>
                  </a:lnTo>
                  <a:lnTo>
                    <a:pt x="104" y="24"/>
                  </a:lnTo>
                  <a:lnTo>
                    <a:pt x="109" y="22"/>
                  </a:lnTo>
                  <a:lnTo>
                    <a:pt x="112" y="20"/>
                  </a:lnTo>
                  <a:lnTo>
                    <a:pt x="115" y="15"/>
                  </a:lnTo>
                  <a:lnTo>
                    <a:pt x="120" y="13"/>
                  </a:lnTo>
                  <a:lnTo>
                    <a:pt x="124" y="11"/>
                  </a:lnTo>
                  <a:lnTo>
                    <a:pt x="127" y="6"/>
                  </a:lnTo>
                  <a:lnTo>
                    <a:pt x="132" y="2"/>
                  </a:lnTo>
                  <a:lnTo>
                    <a:pt x="135" y="0"/>
                  </a:lnTo>
                  <a:lnTo>
                    <a:pt x="135" y="2"/>
                  </a:lnTo>
                  <a:lnTo>
                    <a:pt x="135" y="6"/>
                  </a:lnTo>
                  <a:lnTo>
                    <a:pt x="132" y="8"/>
                  </a:lnTo>
                  <a:lnTo>
                    <a:pt x="132" y="11"/>
                  </a:lnTo>
                  <a:lnTo>
                    <a:pt x="129" y="13"/>
                  </a:lnTo>
                  <a:lnTo>
                    <a:pt x="129" y="17"/>
                  </a:lnTo>
                  <a:lnTo>
                    <a:pt x="127" y="20"/>
                  </a:lnTo>
                  <a:lnTo>
                    <a:pt x="124" y="22"/>
                  </a:lnTo>
                  <a:lnTo>
                    <a:pt x="120" y="24"/>
                  </a:lnTo>
                  <a:lnTo>
                    <a:pt x="117" y="26"/>
                  </a:lnTo>
                  <a:lnTo>
                    <a:pt x="115" y="29"/>
                  </a:lnTo>
                  <a:lnTo>
                    <a:pt x="112" y="31"/>
                  </a:lnTo>
                  <a:lnTo>
                    <a:pt x="109" y="33"/>
                  </a:lnTo>
                  <a:lnTo>
                    <a:pt x="107" y="35"/>
                  </a:lnTo>
                  <a:lnTo>
                    <a:pt x="101" y="38"/>
                  </a:lnTo>
                  <a:lnTo>
                    <a:pt x="99" y="40"/>
                  </a:lnTo>
                  <a:lnTo>
                    <a:pt x="96" y="40"/>
                  </a:lnTo>
                  <a:lnTo>
                    <a:pt x="91" y="42"/>
                  </a:lnTo>
                  <a:lnTo>
                    <a:pt x="88" y="46"/>
                  </a:lnTo>
                  <a:lnTo>
                    <a:pt x="83" y="46"/>
                  </a:lnTo>
                  <a:lnTo>
                    <a:pt x="80" y="48"/>
                  </a:lnTo>
                  <a:lnTo>
                    <a:pt x="75" y="48"/>
                  </a:lnTo>
                  <a:lnTo>
                    <a:pt x="72" y="50"/>
                  </a:lnTo>
                  <a:lnTo>
                    <a:pt x="67" y="50"/>
                  </a:lnTo>
                  <a:lnTo>
                    <a:pt x="64" y="52"/>
                  </a:lnTo>
                  <a:lnTo>
                    <a:pt x="59" y="52"/>
                  </a:lnTo>
                  <a:lnTo>
                    <a:pt x="56" y="52"/>
                  </a:lnTo>
                  <a:lnTo>
                    <a:pt x="51" y="55"/>
                  </a:lnTo>
                  <a:lnTo>
                    <a:pt x="48" y="55"/>
                  </a:lnTo>
                  <a:lnTo>
                    <a:pt x="42" y="55"/>
                  </a:lnTo>
                  <a:lnTo>
                    <a:pt x="39" y="55"/>
                  </a:lnTo>
                  <a:lnTo>
                    <a:pt x="37" y="55"/>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6" name="Freeform 179"/>
            <p:cNvSpPr>
              <a:spLocks/>
            </p:cNvSpPr>
            <p:nvPr/>
          </p:nvSpPr>
          <p:spPr bwMode="auto">
            <a:xfrm>
              <a:off x="1244" y="1215"/>
              <a:ext cx="37" cy="47"/>
            </a:xfrm>
            <a:custGeom>
              <a:avLst/>
              <a:gdLst>
                <a:gd name="T0" fmla="*/ 19 w 37"/>
                <a:gd name="T1" fmla="*/ 46 h 47"/>
                <a:gd name="T2" fmla="*/ 2 w 37"/>
                <a:gd name="T3" fmla="*/ 33 h 47"/>
                <a:gd name="T4" fmla="*/ 2 w 37"/>
                <a:gd name="T5" fmla="*/ 23 h 47"/>
                <a:gd name="T6" fmla="*/ 0 w 37"/>
                <a:gd name="T7" fmla="*/ 14 h 47"/>
                <a:gd name="T8" fmla="*/ 5 w 37"/>
                <a:gd name="T9" fmla="*/ 0 h 47"/>
                <a:gd name="T10" fmla="*/ 16 w 37"/>
                <a:gd name="T11" fmla="*/ 0 h 47"/>
                <a:gd name="T12" fmla="*/ 16 w 37"/>
                <a:gd name="T13" fmla="*/ 23 h 47"/>
                <a:gd name="T14" fmla="*/ 36 w 37"/>
                <a:gd name="T15" fmla="*/ 43 h 47"/>
                <a:gd name="T16" fmla="*/ 19 w 37"/>
                <a:gd name="T17" fmla="*/ 46 h 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
                <a:gd name="T28" fmla="*/ 0 h 47"/>
                <a:gd name="T29" fmla="*/ 37 w 37"/>
                <a:gd name="T30" fmla="*/ 47 h 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 h="47">
                  <a:moveTo>
                    <a:pt x="19" y="46"/>
                  </a:moveTo>
                  <a:lnTo>
                    <a:pt x="2" y="33"/>
                  </a:lnTo>
                  <a:lnTo>
                    <a:pt x="2" y="23"/>
                  </a:lnTo>
                  <a:lnTo>
                    <a:pt x="0" y="14"/>
                  </a:lnTo>
                  <a:lnTo>
                    <a:pt x="5" y="0"/>
                  </a:lnTo>
                  <a:lnTo>
                    <a:pt x="16" y="0"/>
                  </a:lnTo>
                  <a:lnTo>
                    <a:pt x="16" y="23"/>
                  </a:lnTo>
                  <a:lnTo>
                    <a:pt x="36" y="43"/>
                  </a:lnTo>
                  <a:lnTo>
                    <a:pt x="19" y="46"/>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7" name="Freeform 180"/>
            <p:cNvSpPr>
              <a:spLocks/>
            </p:cNvSpPr>
            <p:nvPr/>
          </p:nvSpPr>
          <p:spPr bwMode="auto">
            <a:xfrm>
              <a:off x="1274" y="1213"/>
              <a:ext cx="77" cy="43"/>
            </a:xfrm>
            <a:custGeom>
              <a:avLst/>
              <a:gdLst>
                <a:gd name="T0" fmla="*/ 32 w 77"/>
                <a:gd name="T1" fmla="*/ 42 h 43"/>
                <a:gd name="T2" fmla="*/ 10 w 77"/>
                <a:gd name="T3" fmla="*/ 34 h 43"/>
                <a:gd name="T4" fmla="*/ 0 w 77"/>
                <a:gd name="T5" fmla="*/ 17 h 43"/>
                <a:gd name="T6" fmla="*/ 0 w 77"/>
                <a:gd name="T7" fmla="*/ 4 h 43"/>
                <a:gd name="T8" fmla="*/ 5 w 77"/>
                <a:gd name="T9" fmla="*/ 2 h 43"/>
                <a:gd name="T10" fmla="*/ 12 w 77"/>
                <a:gd name="T11" fmla="*/ 0 h 43"/>
                <a:gd name="T12" fmla="*/ 60 w 77"/>
                <a:gd name="T13" fmla="*/ 4 h 43"/>
                <a:gd name="T14" fmla="*/ 76 w 77"/>
                <a:gd name="T15" fmla="*/ 19 h 43"/>
                <a:gd name="T16" fmla="*/ 70 w 77"/>
                <a:gd name="T17" fmla="*/ 23 h 43"/>
                <a:gd name="T18" fmla="*/ 55 w 77"/>
                <a:gd name="T19" fmla="*/ 30 h 43"/>
                <a:gd name="T20" fmla="*/ 47 w 77"/>
                <a:gd name="T21" fmla="*/ 34 h 43"/>
                <a:gd name="T22" fmla="*/ 32 w 77"/>
                <a:gd name="T23" fmla="*/ 42 h 4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7"/>
                <a:gd name="T37" fmla="*/ 0 h 43"/>
                <a:gd name="T38" fmla="*/ 77 w 77"/>
                <a:gd name="T39" fmla="*/ 43 h 4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7" h="43">
                  <a:moveTo>
                    <a:pt x="32" y="42"/>
                  </a:moveTo>
                  <a:lnTo>
                    <a:pt x="10" y="34"/>
                  </a:lnTo>
                  <a:lnTo>
                    <a:pt x="0" y="17"/>
                  </a:lnTo>
                  <a:lnTo>
                    <a:pt x="0" y="4"/>
                  </a:lnTo>
                  <a:lnTo>
                    <a:pt x="5" y="2"/>
                  </a:lnTo>
                  <a:lnTo>
                    <a:pt x="12" y="0"/>
                  </a:lnTo>
                  <a:lnTo>
                    <a:pt x="60" y="4"/>
                  </a:lnTo>
                  <a:lnTo>
                    <a:pt x="76" y="19"/>
                  </a:lnTo>
                  <a:lnTo>
                    <a:pt x="70" y="23"/>
                  </a:lnTo>
                  <a:lnTo>
                    <a:pt x="55" y="30"/>
                  </a:lnTo>
                  <a:lnTo>
                    <a:pt x="47" y="34"/>
                  </a:lnTo>
                  <a:lnTo>
                    <a:pt x="32" y="42"/>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8" name="Freeform 181"/>
            <p:cNvSpPr>
              <a:spLocks/>
            </p:cNvSpPr>
            <p:nvPr/>
          </p:nvSpPr>
          <p:spPr bwMode="auto">
            <a:xfrm>
              <a:off x="1401" y="1203"/>
              <a:ext cx="82" cy="53"/>
            </a:xfrm>
            <a:custGeom>
              <a:avLst/>
              <a:gdLst>
                <a:gd name="T0" fmla="*/ 39 w 82"/>
                <a:gd name="T1" fmla="*/ 48 h 53"/>
                <a:gd name="T2" fmla="*/ 0 w 82"/>
                <a:gd name="T3" fmla="*/ 40 h 53"/>
                <a:gd name="T4" fmla="*/ 21 w 82"/>
                <a:gd name="T5" fmla="*/ 20 h 53"/>
                <a:gd name="T6" fmla="*/ 26 w 82"/>
                <a:gd name="T7" fmla="*/ 16 h 53"/>
                <a:gd name="T8" fmla="*/ 42 w 82"/>
                <a:gd name="T9" fmla="*/ 8 h 53"/>
                <a:gd name="T10" fmla="*/ 55 w 82"/>
                <a:gd name="T11" fmla="*/ 0 h 53"/>
                <a:gd name="T12" fmla="*/ 81 w 82"/>
                <a:gd name="T13" fmla="*/ 6 h 53"/>
                <a:gd name="T14" fmla="*/ 81 w 82"/>
                <a:gd name="T15" fmla="*/ 16 h 53"/>
                <a:gd name="T16" fmla="*/ 55 w 82"/>
                <a:gd name="T17" fmla="*/ 40 h 53"/>
                <a:gd name="T18" fmla="*/ 42 w 82"/>
                <a:gd name="T19" fmla="*/ 52 h 53"/>
                <a:gd name="T20" fmla="*/ 39 w 82"/>
                <a:gd name="T21" fmla="*/ 48 h 5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
                <a:gd name="T34" fmla="*/ 0 h 53"/>
                <a:gd name="T35" fmla="*/ 82 w 82"/>
                <a:gd name="T36" fmla="*/ 53 h 5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 h="53">
                  <a:moveTo>
                    <a:pt x="39" y="48"/>
                  </a:moveTo>
                  <a:lnTo>
                    <a:pt x="0" y="40"/>
                  </a:lnTo>
                  <a:lnTo>
                    <a:pt x="21" y="20"/>
                  </a:lnTo>
                  <a:lnTo>
                    <a:pt x="26" y="16"/>
                  </a:lnTo>
                  <a:lnTo>
                    <a:pt x="42" y="8"/>
                  </a:lnTo>
                  <a:lnTo>
                    <a:pt x="55" y="0"/>
                  </a:lnTo>
                  <a:lnTo>
                    <a:pt x="81" y="6"/>
                  </a:lnTo>
                  <a:lnTo>
                    <a:pt x="81" y="16"/>
                  </a:lnTo>
                  <a:lnTo>
                    <a:pt x="55" y="40"/>
                  </a:lnTo>
                  <a:lnTo>
                    <a:pt x="42" y="52"/>
                  </a:lnTo>
                  <a:lnTo>
                    <a:pt x="39" y="48"/>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29" name="Freeform 182"/>
            <p:cNvSpPr>
              <a:spLocks/>
            </p:cNvSpPr>
            <p:nvPr/>
          </p:nvSpPr>
          <p:spPr bwMode="auto">
            <a:xfrm>
              <a:off x="1631" y="1210"/>
              <a:ext cx="49" cy="39"/>
            </a:xfrm>
            <a:custGeom>
              <a:avLst/>
              <a:gdLst>
                <a:gd name="T0" fmla="*/ 5 w 49"/>
                <a:gd name="T1" fmla="*/ 38 h 39"/>
                <a:gd name="T2" fmla="*/ 0 w 49"/>
                <a:gd name="T3" fmla="*/ 35 h 39"/>
                <a:gd name="T4" fmla="*/ 0 w 49"/>
                <a:gd name="T5" fmla="*/ 31 h 39"/>
                <a:gd name="T6" fmla="*/ 2 w 49"/>
                <a:gd name="T7" fmla="*/ 29 h 39"/>
                <a:gd name="T8" fmla="*/ 2 w 49"/>
                <a:gd name="T9" fmla="*/ 27 h 39"/>
                <a:gd name="T10" fmla="*/ 2 w 49"/>
                <a:gd name="T11" fmla="*/ 25 h 39"/>
                <a:gd name="T12" fmla="*/ 5 w 49"/>
                <a:gd name="T13" fmla="*/ 23 h 39"/>
                <a:gd name="T14" fmla="*/ 5 w 49"/>
                <a:gd name="T15" fmla="*/ 21 h 39"/>
                <a:gd name="T16" fmla="*/ 5 w 49"/>
                <a:gd name="T17" fmla="*/ 19 h 39"/>
                <a:gd name="T18" fmla="*/ 5 w 49"/>
                <a:gd name="T19" fmla="*/ 16 h 39"/>
                <a:gd name="T20" fmla="*/ 5 w 49"/>
                <a:gd name="T21" fmla="*/ 14 h 39"/>
                <a:gd name="T22" fmla="*/ 7 w 49"/>
                <a:gd name="T23" fmla="*/ 12 h 39"/>
                <a:gd name="T24" fmla="*/ 7 w 49"/>
                <a:gd name="T25" fmla="*/ 10 h 39"/>
                <a:gd name="T26" fmla="*/ 7 w 49"/>
                <a:gd name="T27" fmla="*/ 8 h 39"/>
                <a:gd name="T28" fmla="*/ 7 w 49"/>
                <a:gd name="T29" fmla="*/ 6 h 39"/>
                <a:gd name="T30" fmla="*/ 5 w 49"/>
                <a:gd name="T31" fmla="*/ 4 h 39"/>
                <a:gd name="T32" fmla="*/ 5 w 49"/>
                <a:gd name="T33" fmla="*/ 2 h 39"/>
                <a:gd name="T34" fmla="*/ 5 w 49"/>
                <a:gd name="T35" fmla="*/ 0 h 39"/>
                <a:gd name="T36" fmla="*/ 7 w 49"/>
                <a:gd name="T37" fmla="*/ 0 h 39"/>
                <a:gd name="T38" fmla="*/ 12 w 49"/>
                <a:gd name="T39" fmla="*/ 0 h 39"/>
                <a:gd name="T40" fmla="*/ 15 w 49"/>
                <a:gd name="T41" fmla="*/ 0 h 39"/>
                <a:gd name="T42" fmla="*/ 17 w 49"/>
                <a:gd name="T43" fmla="*/ 0 h 39"/>
                <a:gd name="T44" fmla="*/ 20 w 49"/>
                <a:gd name="T45" fmla="*/ 0 h 39"/>
                <a:gd name="T46" fmla="*/ 22 w 49"/>
                <a:gd name="T47" fmla="*/ 0 h 39"/>
                <a:gd name="T48" fmla="*/ 25 w 49"/>
                <a:gd name="T49" fmla="*/ 0 h 39"/>
                <a:gd name="T50" fmla="*/ 27 w 49"/>
                <a:gd name="T51" fmla="*/ 0 h 39"/>
                <a:gd name="T52" fmla="*/ 30 w 49"/>
                <a:gd name="T53" fmla="*/ 0 h 39"/>
                <a:gd name="T54" fmla="*/ 32 w 49"/>
                <a:gd name="T55" fmla="*/ 0 h 39"/>
                <a:gd name="T56" fmla="*/ 35 w 49"/>
                <a:gd name="T57" fmla="*/ 2 h 39"/>
                <a:gd name="T58" fmla="*/ 37 w 49"/>
                <a:gd name="T59" fmla="*/ 2 h 39"/>
                <a:gd name="T60" fmla="*/ 40 w 49"/>
                <a:gd name="T61" fmla="*/ 4 h 39"/>
                <a:gd name="T62" fmla="*/ 42 w 49"/>
                <a:gd name="T63" fmla="*/ 6 h 39"/>
                <a:gd name="T64" fmla="*/ 48 w 49"/>
                <a:gd name="T65" fmla="*/ 8 h 39"/>
                <a:gd name="T66" fmla="*/ 48 w 49"/>
                <a:gd name="T67" fmla="*/ 12 h 39"/>
                <a:gd name="T68" fmla="*/ 48 w 49"/>
                <a:gd name="T69" fmla="*/ 14 h 39"/>
                <a:gd name="T70" fmla="*/ 48 w 49"/>
                <a:gd name="T71" fmla="*/ 16 h 39"/>
                <a:gd name="T72" fmla="*/ 48 w 49"/>
                <a:gd name="T73" fmla="*/ 19 h 39"/>
                <a:gd name="T74" fmla="*/ 48 w 49"/>
                <a:gd name="T75" fmla="*/ 21 h 39"/>
                <a:gd name="T76" fmla="*/ 48 w 49"/>
                <a:gd name="T77" fmla="*/ 23 h 39"/>
                <a:gd name="T78" fmla="*/ 45 w 49"/>
                <a:gd name="T79" fmla="*/ 25 h 39"/>
                <a:gd name="T80" fmla="*/ 42 w 49"/>
                <a:gd name="T81" fmla="*/ 29 h 39"/>
                <a:gd name="T82" fmla="*/ 40 w 49"/>
                <a:gd name="T83" fmla="*/ 29 h 39"/>
                <a:gd name="T84" fmla="*/ 37 w 49"/>
                <a:gd name="T85" fmla="*/ 31 h 39"/>
                <a:gd name="T86" fmla="*/ 35 w 49"/>
                <a:gd name="T87" fmla="*/ 33 h 39"/>
                <a:gd name="T88" fmla="*/ 32 w 49"/>
                <a:gd name="T89" fmla="*/ 33 h 39"/>
                <a:gd name="T90" fmla="*/ 27 w 49"/>
                <a:gd name="T91" fmla="*/ 35 h 39"/>
                <a:gd name="T92" fmla="*/ 22 w 49"/>
                <a:gd name="T93" fmla="*/ 35 h 39"/>
                <a:gd name="T94" fmla="*/ 20 w 49"/>
                <a:gd name="T95" fmla="*/ 35 h 39"/>
                <a:gd name="T96" fmla="*/ 17 w 49"/>
                <a:gd name="T97" fmla="*/ 35 h 39"/>
                <a:gd name="T98" fmla="*/ 15 w 49"/>
                <a:gd name="T99" fmla="*/ 35 h 39"/>
                <a:gd name="T100" fmla="*/ 12 w 49"/>
                <a:gd name="T101" fmla="*/ 35 h 39"/>
                <a:gd name="T102" fmla="*/ 10 w 49"/>
                <a:gd name="T103" fmla="*/ 35 h 39"/>
                <a:gd name="T104" fmla="*/ 7 w 49"/>
                <a:gd name="T105" fmla="*/ 35 h 39"/>
                <a:gd name="T106" fmla="*/ 5 w 49"/>
                <a:gd name="T107" fmla="*/ 38 h 3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9"/>
                <a:gd name="T163" fmla="*/ 0 h 39"/>
                <a:gd name="T164" fmla="*/ 49 w 49"/>
                <a:gd name="T165" fmla="*/ 39 h 3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9" h="39">
                  <a:moveTo>
                    <a:pt x="5" y="38"/>
                  </a:moveTo>
                  <a:lnTo>
                    <a:pt x="0" y="35"/>
                  </a:lnTo>
                  <a:lnTo>
                    <a:pt x="0" y="31"/>
                  </a:lnTo>
                  <a:lnTo>
                    <a:pt x="2" y="29"/>
                  </a:lnTo>
                  <a:lnTo>
                    <a:pt x="2" y="27"/>
                  </a:lnTo>
                  <a:lnTo>
                    <a:pt x="2" y="25"/>
                  </a:lnTo>
                  <a:lnTo>
                    <a:pt x="5" y="23"/>
                  </a:lnTo>
                  <a:lnTo>
                    <a:pt x="5" y="21"/>
                  </a:lnTo>
                  <a:lnTo>
                    <a:pt x="5" y="19"/>
                  </a:lnTo>
                  <a:lnTo>
                    <a:pt x="5" y="16"/>
                  </a:lnTo>
                  <a:lnTo>
                    <a:pt x="5" y="14"/>
                  </a:lnTo>
                  <a:lnTo>
                    <a:pt x="7" y="12"/>
                  </a:lnTo>
                  <a:lnTo>
                    <a:pt x="7" y="10"/>
                  </a:lnTo>
                  <a:lnTo>
                    <a:pt x="7" y="8"/>
                  </a:lnTo>
                  <a:lnTo>
                    <a:pt x="7" y="6"/>
                  </a:lnTo>
                  <a:lnTo>
                    <a:pt x="5" y="4"/>
                  </a:lnTo>
                  <a:lnTo>
                    <a:pt x="5" y="2"/>
                  </a:lnTo>
                  <a:lnTo>
                    <a:pt x="5" y="0"/>
                  </a:lnTo>
                  <a:lnTo>
                    <a:pt x="7" y="0"/>
                  </a:lnTo>
                  <a:lnTo>
                    <a:pt x="12" y="0"/>
                  </a:lnTo>
                  <a:lnTo>
                    <a:pt x="15" y="0"/>
                  </a:lnTo>
                  <a:lnTo>
                    <a:pt x="17" y="0"/>
                  </a:lnTo>
                  <a:lnTo>
                    <a:pt x="20" y="0"/>
                  </a:lnTo>
                  <a:lnTo>
                    <a:pt x="22" y="0"/>
                  </a:lnTo>
                  <a:lnTo>
                    <a:pt x="25" y="0"/>
                  </a:lnTo>
                  <a:lnTo>
                    <a:pt x="27" y="0"/>
                  </a:lnTo>
                  <a:lnTo>
                    <a:pt x="30" y="0"/>
                  </a:lnTo>
                  <a:lnTo>
                    <a:pt x="32" y="0"/>
                  </a:lnTo>
                  <a:lnTo>
                    <a:pt x="35" y="2"/>
                  </a:lnTo>
                  <a:lnTo>
                    <a:pt x="37" y="2"/>
                  </a:lnTo>
                  <a:lnTo>
                    <a:pt x="40" y="4"/>
                  </a:lnTo>
                  <a:lnTo>
                    <a:pt x="42" y="6"/>
                  </a:lnTo>
                  <a:lnTo>
                    <a:pt x="48" y="8"/>
                  </a:lnTo>
                  <a:lnTo>
                    <a:pt x="48" y="12"/>
                  </a:lnTo>
                  <a:lnTo>
                    <a:pt x="48" y="14"/>
                  </a:lnTo>
                  <a:lnTo>
                    <a:pt x="48" y="16"/>
                  </a:lnTo>
                  <a:lnTo>
                    <a:pt x="48" y="19"/>
                  </a:lnTo>
                  <a:lnTo>
                    <a:pt x="48" y="21"/>
                  </a:lnTo>
                  <a:lnTo>
                    <a:pt x="48" y="23"/>
                  </a:lnTo>
                  <a:lnTo>
                    <a:pt x="45" y="25"/>
                  </a:lnTo>
                  <a:lnTo>
                    <a:pt x="42" y="29"/>
                  </a:lnTo>
                  <a:lnTo>
                    <a:pt x="40" y="29"/>
                  </a:lnTo>
                  <a:lnTo>
                    <a:pt x="37" y="31"/>
                  </a:lnTo>
                  <a:lnTo>
                    <a:pt x="35" y="33"/>
                  </a:lnTo>
                  <a:lnTo>
                    <a:pt x="32" y="33"/>
                  </a:lnTo>
                  <a:lnTo>
                    <a:pt x="27" y="35"/>
                  </a:lnTo>
                  <a:lnTo>
                    <a:pt x="22" y="35"/>
                  </a:lnTo>
                  <a:lnTo>
                    <a:pt x="20" y="35"/>
                  </a:lnTo>
                  <a:lnTo>
                    <a:pt x="17" y="35"/>
                  </a:lnTo>
                  <a:lnTo>
                    <a:pt x="15" y="35"/>
                  </a:lnTo>
                  <a:lnTo>
                    <a:pt x="12" y="35"/>
                  </a:lnTo>
                  <a:lnTo>
                    <a:pt x="10" y="35"/>
                  </a:lnTo>
                  <a:lnTo>
                    <a:pt x="7" y="35"/>
                  </a:lnTo>
                  <a:lnTo>
                    <a:pt x="5" y="38"/>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30" name="Freeform 183"/>
            <p:cNvSpPr>
              <a:spLocks/>
            </p:cNvSpPr>
            <p:nvPr/>
          </p:nvSpPr>
          <p:spPr bwMode="auto">
            <a:xfrm>
              <a:off x="1509" y="1196"/>
              <a:ext cx="95" cy="48"/>
            </a:xfrm>
            <a:custGeom>
              <a:avLst/>
              <a:gdLst>
                <a:gd name="T0" fmla="*/ 0 w 95"/>
                <a:gd name="T1" fmla="*/ 44 h 48"/>
                <a:gd name="T2" fmla="*/ 2 w 95"/>
                <a:gd name="T3" fmla="*/ 40 h 48"/>
                <a:gd name="T4" fmla="*/ 5 w 95"/>
                <a:gd name="T5" fmla="*/ 36 h 48"/>
                <a:gd name="T6" fmla="*/ 5 w 95"/>
                <a:gd name="T7" fmla="*/ 32 h 48"/>
                <a:gd name="T8" fmla="*/ 7 w 95"/>
                <a:gd name="T9" fmla="*/ 27 h 48"/>
                <a:gd name="T10" fmla="*/ 7 w 95"/>
                <a:gd name="T11" fmla="*/ 23 h 48"/>
                <a:gd name="T12" fmla="*/ 7 w 95"/>
                <a:gd name="T13" fmla="*/ 19 h 48"/>
                <a:gd name="T14" fmla="*/ 5 w 95"/>
                <a:gd name="T15" fmla="*/ 14 h 48"/>
                <a:gd name="T16" fmla="*/ 5 w 95"/>
                <a:gd name="T17" fmla="*/ 10 h 48"/>
                <a:gd name="T18" fmla="*/ 10 w 95"/>
                <a:gd name="T19" fmla="*/ 8 h 48"/>
                <a:gd name="T20" fmla="*/ 15 w 95"/>
                <a:gd name="T21" fmla="*/ 6 h 48"/>
                <a:gd name="T22" fmla="*/ 20 w 95"/>
                <a:gd name="T23" fmla="*/ 6 h 48"/>
                <a:gd name="T24" fmla="*/ 25 w 95"/>
                <a:gd name="T25" fmla="*/ 4 h 48"/>
                <a:gd name="T26" fmla="*/ 32 w 95"/>
                <a:gd name="T27" fmla="*/ 2 h 48"/>
                <a:gd name="T28" fmla="*/ 37 w 95"/>
                <a:gd name="T29" fmla="*/ 2 h 48"/>
                <a:gd name="T30" fmla="*/ 45 w 95"/>
                <a:gd name="T31" fmla="*/ 0 h 48"/>
                <a:gd name="T32" fmla="*/ 50 w 95"/>
                <a:gd name="T33" fmla="*/ 0 h 48"/>
                <a:gd name="T34" fmla="*/ 55 w 95"/>
                <a:gd name="T35" fmla="*/ 0 h 48"/>
                <a:gd name="T36" fmla="*/ 60 w 95"/>
                <a:gd name="T37" fmla="*/ 0 h 48"/>
                <a:gd name="T38" fmla="*/ 68 w 95"/>
                <a:gd name="T39" fmla="*/ 0 h 48"/>
                <a:gd name="T40" fmla="*/ 73 w 95"/>
                <a:gd name="T41" fmla="*/ 0 h 48"/>
                <a:gd name="T42" fmla="*/ 78 w 95"/>
                <a:gd name="T43" fmla="*/ 0 h 48"/>
                <a:gd name="T44" fmla="*/ 83 w 95"/>
                <a:gd name="T45" fmla="*/ 0 h 48"/>
                <a:gd name="T46" fmla="*/ 88 w 95"/>
                <a:gd name="T47" fmla="*/ 2 h 48"/>
                <a:gd name="T48" fmla="*/ 94 w 95"/>
                <a:gd name="T49" fmla="*/ 4 h 48"/>
                <a:gd name="T50" fmla="*/ 91 w 95"/>
                <a:gd name="T51" fmla="*/ 10 h 48"/>
                <a:gd name="T52" fmla="*/ 91 w 95"/>
                <a:gd name="T53" fmla="*/ 14 h 48"/>
                <a:gd name="T54" fmla="*/ 88 w 95"/>
                <a:gd name="T55" fmla="*/ 19 h 48"/>
                <a:gd name="T56" fmla="*/ 86 w 95"/>
                <a:gd name="T57" fmla="*/ 23 h 48"/>
                <a:gd name="T58" fmla="*/ 81 w 95"/>
                <a:gd name="T59" fmla="*/ 29 h 48"/>
                <a:gd name="T60" fmla="*/ 73 w 95"/>
                <a:gd name="T61" fmla="*/ 34 h 48"/>
                <a:gd name="T62" fmla="*/ 65 w 95"/>
                <a:gd name="T63" fmla="*/ 36 h 48"/>
                <a:gd name="T64" fmla="*/ 57 w 95"/>
                <a:gd name="T65" fmla="*/ 38 h 48"/>
                <a:gd name="T66" fmla="*/ 47 w 95"/>
                <a:gd name="T67" fmla="*/ 42 h 48"/>
                <a:gd name="T68" fmla="*/ 42 w 95"/>
                <a:gd name="T69" fmla="*/ 47 h 48"/>
                <a:gd name="T70" fmla="*/ 2 w 95"/>
                <a:gd name="T71" fmla="*/ 47 h 4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5"/>
                <a:gd name="T109" fmla="*/ 0 h 48"/>
                <a:gd name="T110" fmla="*/ 95 w 95"/>
                <a:gd name="T111" fmla="*/ 48 h 4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5" h="48">
                  <a:moveTo>
                    <a:pt x="2" y="47"/>
                  </a:moveTo>
                  <a:lnTo>
                    <a:pt x="0" y="44"/>
                  </a:lnTo>
                  <a:lnTo>
                    <a:pt x="2" y="42"/>
                  </a:lnTo>
                  <a:lnTo>
                    <a:pt x="2" y="40"/>
                  </a:lnTo>
                  <a:lnTo>
                    <a:pt x="2" y="38"/>
                  </a:lnTo>
                  <a:lnTo>
                    <a:pt x="5" y="36"/>
                  </a:lnTo>
                  <a:lnTo>
                    <a:pt x="5" y="34"/>
                  </a:lnTo>
                  <a:lnTo>
                    <a:pt x="5" y="32"/>
                  </a:lnTo>
                  <a:lnTo>
                    <a:pt x="5" y="29"/>
                  </a:lnTo>
                  <a:lnTo>
                    <a:pt x="7" y="27"/>
                  </a:lnTo>
                  <a:lnTo>
                    <a:pt x="7" y="25"/>
                  </a:lnTo>
                  <a:lnTo>
                    <a:pt x="7" y="23"/>
                  </a:lnTo>
                  <a:lnTo>
                    <a:pt x="7" y="21"/>
                  </a:lnTo>
                  <a:lnTo>
                    <a:pt x="7" y="19"/>
                  </a:lnTo>
                  <a:lnTo>
                    <a:pt x="5" y="17"/>
                  </a:lnTo>
                  <a:lnTo>
                    <a:pt x="5" y="14"/>
                  </a:lnTo>
                  <a:lnTo>
                    <a:pt x="5" y="12"/>
                  </a:lnTo>
                  <a:lnTo>
                    <a:pt x="5" y="10"/>
                  </a:lnTo>
                  <a:lnTo>
                    <a:pt x="7" y="8"/>
                  </a:lnTo>
                  <a:lnTo>
                    <a:pt x="10" y="8"/>
                  </a:lnTo>
                  <a:lnTo>
                    <a:pt x="12" y="8"/>
                  </a:lnTo>
                  <a:lnTo>
                    <a:pt x="15" y="6"/>
                  </a:lnTo>
                  <a:lnTo>
                    <a:pt x="18" y="6"/>
                  </a:lnTo>
                  <a:lnTo>
                    <a:pt x="20" y="6"/>
                  </a:lnTo>
                  <a:lnTo>
                    <a:pt x="23" y="4"/>
                  </a:lnTo>
                  <a:lnTo>
                    <a:pt x="25" y="4"/>
                  </a:lnTo>
                  <a:lnTo>
                    <a:pt x="29" y="4"/>
                  </a:lnTo>
                  <a:lnTo>
                    <a:pt x="32" y="2"/>
                  </a:lnTo>
                  <a:lnTo>
                    <a:pt x="34" y="2"/>
                  </a:lnTo>
                  <a:lnTo>
                    <a:pt x="37" y="2"/>
                  </a:lnTo>
                  <a:lnTo>
                    <a:pt x="39" y="2"/>
                  </a:lnTo>
                  <a:lnTo>
                    <a:pt x="45" y="0"/>
                  </a:lnTo>
                  <a:lnTo>
                    <a:pt x="47" y="0"/>
                  </a:lnTo>
                  <a:lnTo>
                    <a:pt x="50" y="0"/>
                  </a:lnTo>
                  <a:lnTo>
                    <a:pt x="52" y="0"/>
                  </a:lnTo>
                  <a:lnTo>
                    <a:pt x="55" y="0"/>
                  </a:lnTo>
                  <a:lnTo>
                    <a:pt x="57" y="0"/>
                  </a:lnTo>
                  <a:lnTo>
                    <a:pt x="60" y="0"/>
                  </a:lnTo>
                  <a:lnTo>
                    <a:pt x="63" y="0"/>
                  </a:lnTo>
                  <a:lnTo>
                    <a:pt x="68" y="0"/>
                  </a:lnTo>
                  <a:lnTo>
                    <a:pt x="70" y="0"/>
                  </a:lnTo>
                  <a:lnTo>
                    <a:pt x="73" y="0"/>
                  </a:lnTo>
                  <a:lnTo>
                    <a:pt x="75" y="0"/>
                  </a:lnTo>
                  <a:lnTo>
                    <a:pt x="78" y="0"/>
                  </a:lnTo>
                  <a:lnTo>
                    <a:pt x="81" y="0"/>
                  </a:lnTo>
                  <a:lnTo>
                    <a:pt x="83" y="0"/>
                  </a:lnTo>
                  <a:lnTo>
                    <a:pt x="86" y="2"/>
                  </a:lnTo>
                  <a:lnTo>
                    <a:pt x="88" y="2"/>
                  </a:lnTo>
                  <a:lnTo>
                    <a:pt x="91" y="4"/>
                  </a:lnTo>
                  <a:lnTo>
                    <a:pt x="94" y="4"/>
                  </a:lnTo>
                  <a:lnTo>
                    <a:pt x="94" y="6"/>
                  </a:lnTo>
                  <a:lnTo>
                    <a:pt x="91" y="10"/>
                  </a:lnTo>
                  <a:lnTo>
                    <a:pt x="91" y="12"/>
                  </a:lnTo>
                  <a:lnTo>
                    <a:pt x="91" y="14"/>
                  </a:lnTo>
                  <a:lnTo>
                    <a:pt x="88" y="17"/>
                  </a:lnTo>
                  <a:lnTo>
                    <a:pt x="88" y="19"/>
                  </a:lnTo>
                  <a:lnTo>
                    <a:pt x="88" y="21"/>
                  </a:lnTo>
                  <a:lnTo>
                    <a:pt x="86" y="23"/>
                  </a:lnTo>
                  <a:lnTo>
                    <a:pt x="83" y="25"/>
                  </a:lnTo>
                  <a:lnTo>
                    <a:pt x="81" y="29"/>
                  </a:lnTo>
                  <a:lnTo>
                    <a:pt x="75" y="32"/>
                  </a:lnTo>
                  <a:lnTo>
                    <a:pt x="73" y="34"/>
                  </a:lnTo>
                  <a:lnTo>
                    <a:pt x="68" y="34"/>
                  </a:lnTo>
                  <a:lnTo>
                    <a:pt x="65" y="36"/>
                  </a:lnTo>
                  <a:lnTo>
                    <a:pt x="60" y="38"/>
                  </a:lnTo>
                  <a:lnTo>
                    <a:pt x="57" y="38"/>
                  </a:lnTo>
                  <a:lnTo>
                    <a:pt x="52" y="40"/>
                  </a:lnTo>
                  <a:lnTo>
                    <a:pt x="47" y="42"/>
                  </a:lnTo>
                  <a:lnTo>
                    <a:pt x="45" y="44"/>
                  </a:lnTo>
                  <a:lnTo>
                    <a:pt x="42" y="47"/>
                  </a:lnTo>
                  <a:lnTo>
                    <a:pt x="7" y="47"/>
                  </a:lnTo>
                  <a:lnTo>
                    <a:pt x="2" y="47"/>
                  </a:lnTo>
                </a:path>
              </a:pathLst>
            </a:custGeom>
            <a:solidFill>
              <a:srgbClr val="FFCC00"/>
            </a:solidFill>
            <a:ln w="12700" cap="rnd" cmpd="sng">
              <a:noFill/>
              <a:prstDash val="solid"/>
              <a:round/>
              <a:headEnd type="none" w="med" len="med"/>
              <a:tailEnd type="none" w="med" len="med"/>
            </a:ln>
          </p:spPr>
          <p:txBody>
            <a:bodyPr/>
            <a:lstStyle/>
            <a:p>
              <a:endParaRPr lang="en-US" dirty="0"/>
            </a:p>
          </p:txBody>
        </p:sp>
        <p:sp>
          <p:nvSpPr>
            <p:cNvPr id="5231" name="Freeform 184"/>
            <p:cNvSpPr>
              <a:spLocks/>
            </p:cNvSpPr>
            <p:nvPr/>
          </p:nvSpPr>
          <p:spPr bwMode="auto">
            <a:xfrm>
              <a:off x="1677" y="1194"/>
              <a:ext cx="41" cy="46"/>
            </a:xfrm>
            <a:custGeom>
              <a:avLst/>
              <a:gdLst>
                <a:gd name="T0" fmla="*/ 17 w 41"/>
                <a:gd name="T1" fmla="*/ 42 h 46"/>
                <a:gd name="T2" fmla="*/ 20 w 41"/>
                <a:gd name="T3" fmla="*/ 25 h 46"/>
                <a:gd name="T4" fmla="*/ 17 w 41"/>
                <a:gd name="T5" fmla="*/ 17 h 46"/>
                <a:gd name="T6" fmla="*/ 0 w 41"/>
                <a:gd name="T7" fmla="*/ 4 h 46"/>
                <a:gd name="T8" fmla="*/ 5 w 41"/>
                <a:gd name="T9" fmla="*/ 0 h 46"/>
                <a:gd name="T10" fmla="*/ 34 w 41"/>
                <a:gd name="T11" fmla="*/ 15 h 46"/>
                <a:gd name="T12" fmla="*/ 37 w 41"/>
                <a:gd name="T13" fmla="*/ 19 h 46"/>
                <a:gd name="T14" fmla="*/ 40 w 41"/>
                <a:gd name="T15" fmla="*/ 23 h 46"/>
                <a:gd name="T16" fmla="*/ 37 w 41"/>
                <a:gd name="T17" fmla="*/ 45 h 46"/>
                <a:gd name="T18" fmla="*/ 17 w 41"/>
                <a:gd name="T19" fmla="*/ 42 h 4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1"/>
                <a:gd name="T31" fmla="*/ 0 h 46"/>
                <a:gd name="T32" fmla="*/ 41 w 41"/>
                <a:gd name="T33" fmla="*/ 46 h 4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1" h="46">
                  <a:moveTo>
                    <a:pt x="17" y="42"/>
                  </a:moveTo>
                  <a:lnTo>
                    <a:pt x="20" y="25"/>
                  </a:lnTo>
                  <a:lnTo>
                    <a:pt x="17" y="17"/>
                  </a:lnTo>
                  <a:lnTo>
                    <a:pt x="0" y="4"/>
                  </a:lnTo>
                  <a:lnTo>
                    <a:pt x="5" y="0"/>
                  </a:lnTo>
                  <a:lnTo>
                    <a:pt x="34" y="15"/>
                  </a:lnTo>
                  <a:lnTo>
                    <a:pt x="37" y="19"/>
                  </a:lnTo>
                  <a:lnTo>
                    <a:pt x="40" y="23"/>
                  </a:lnTo>
                  <a:lnTo>
                    <a:pt x="37" y="45"/>
                  </a:lnTo>
                  <a:lnTo>
                    <a:pt x="17" y="42"/>
                  </a:lnTo>
                </a:path>
              </a:pathLst>
            </a:custGeom>
            <a:solidFill>
              <a:srgbClr val="FFCC00"/>
            </a:solidFill>
            <a:ln w="12700" cap="rnd" cmpd="sng">
              <a:noFill/>
              <a:prstDash val="solid"/>
              <a:round/>
              <a:headEnd type="none" w="med" len="med"/>
              <a:tailEnd type="none" w="med" len="med"/>
            </a:ln>
          </p:spPr>
          <p:txBody>
            <a:bodyPr/>
            <a:lstStyle/>
            <a:p>
              <a:endParaRPr lang="en-US" dirty="0"/>
            </a:p>
          </p:txBody>
        </p:sp>
      </p:grpSp>
      <p:sp>
        <p:nvSpPr>
          <p:cNvPr id="4282" name="Rectangle 186"/>
          <p:cNvSpPr>
            <a:spLocks noChangeArrowheads="1"/>
          </p:cNvSpPr>
          <p:nvPr/>
        </p:nvSpPr>
        <p:spPr bwMode="auto">
          <a:xfrm>
            <a:off x="2309813" y="1524000"/>
            <a:ext cx="1214437" cy="726054"/>
          </a:xfrm>
          <a:prstGeom prst="rect">
            <a:avLst/>
          </a:prstGeom>
          <a:noFill/>
          <a:ln w="12700">
            <a:noFill/>
            <a:miter lim="800000"/>
            <a:headEnd/>
            <a:tailEnd/>
          </a:ln>
          <a:effectLst/>
        </p:spPr>
        <p:txBody>
          <a:bodyPr wrap="square" lIns="77491" tIns="39476" rIns="77491" bIns="39476">
            <a:spAutoFit/>
          </a:bodyPr>
          <a:lstStyle/>
          <a:p>
            <a:pPr algn="ctr" defTabSz="704850">
              <a:defRPr/>
            </a:pPr>
            <a:r>
              <a:rPr lang="en-US" sz="1400" b="1" dirty="0">
                <a:solidFill>
                  <a:schemeClr val="bg1"/>
                </a:solidFill>
                <a:effectLst>
                  <a:outerShdw blurRad="38100" dist="38100" dir="2700000" algn="tl">
                    <a:srgbClr val="C0C0C0"/>
                  </a:outerShdw>
                </a:effectLst>
                <a:cs typeface="Arial" charset="0"/>
              </a:rPr>
              <a:t>ANNUAL </a:t>
            </a:r>
          </a:p>
          <a:p>
            <a:pPr algn="ctr" defTabSz="704850">
              <a:defRPr/>
            </a:pPr>
            <a:r>
              <a:rPr lang="en-US" sz="1400" b="1" dirty="0">
                <a:solidFill>
                  <a:schemeClr val="bg1"/>
                </a:solidFill>
                <a:effectLst>
                  <a:outerShdw blurRad="38100" dist="38100" dir="2700000" algn="tl">
                    <a:srgbClr val="C0C0C0"/>
                  </a:outerShdw>
                </a:effectLst>
                <a:cs typeface="Arial" charset="0"/>
              </a:rPr>
              <a:t>PROGRAMS</a:t>
            </a:r>
          </a:p>
          <a:p>
            <a:pPr algn="ctr" defTabSz="704850">
              <a:defRPr/>
            </a:pPr>
            <a:r>
              <a:rPr lang="en-US" sz="1400" b="1" dirty="0">
                <a:solidFill>
                  <a:schemeClr val="bg1"/>
                </a:solidFill>
                <a:effectLst>
                  <a:outerShdw blurRad="38100" dist="38100" dir="2700000" algn="tl">
                    <a:srgbClr val="C0C0C0"/>
                  </a:outerShdw>
                </a:effectLst>
                <a:cs typeface="Arial" charset="0"/>
              </a:rPr>
              <a:t>FUND</a:t>
            </a:r>
          </a:p>
        </p:txBody>
      </p:sp>
      <p:sp>
        <p:nvSpPr>
          <p:cNvPr id="4283" name="Rectangle 187"/>
          <p:cNvSpPr>
            <a:spLocks noChangeArrowheads="1"/>
          </p:cNvSpPr>
          <p:nvPr/>
        </p:nvSpPr>
        <p:spPr bwMode="auto">
          <a:xfrm>
            <a:off x="6907213" y="5116513"/>
            <a:ext cx="1139825" cy="449262"/>
          </a:xfrm>
          <a:prstGeom prst="rect">
            <a:avLst/>
          </a:prstGeom>
          <a:noFill/>
          <a:ln w="12700">
            <a:noFill/>
            <a:miter lim="800000"/>
            <a:headEnd/>
            <a:tailEnd/>
          </a:ln>
          <a:effectLst/>
        </p:spPr>
        <p:txBody>
          <a:bodyPr wrap="none" lIns="77491" tIns="39476" rIns="77491" bIns="39476">
            <a:spAutoFit/>
          </a:bodyPr>
          <a:lstStyle/>
          <a:p>
            <a:pPr algn="ctr" defTabSz="704850">
              <a:defRPr/>
            </a:pPr>
            <a:r>
              <a:rPr lang="en-US" sz="1200" b="1" dirty="0">
                <a:solidFill>
                  <a:schemeClr val="bg1"/>
                </a:solidFill>
                <a:effectLst>
                  <a:outerShdw blurRad="38100" dist="38100" dir="2700000" algn="tl">
                    <a:srgbClr val="C0C0C0"/>
                  </a:outerShdw>
                </a:effectLst>
                <a:cs typeface="Arial" charset="0"/>
              </a:rPr>
              <a:t>RESTRICTED</a:t>
            </a:r>
          </a:p>
          <a:p>
            <a:pPr algn="ctr" defTabSz="704850">
              <a:defRPr/>
            </a:pPr>
            <a:r>
              <a:rPr lang="en-US" sz="1200" b="1" dirty="0">
                <a:solidFill>
                  <a:schemeClr val="bg1"/>
                </a:solidFill>
                <a:effectLst>
                  <a:outerShdw blurRad="38100" dist="38100" dir="2700000" algn="tl">
                    <a:srgbClr val="C0C0C0"/>
                  </a:outerShdw>
                </a:effectLst>
                <a:cs typeface="Arial" charset="0"/>
              </a:rPr>
              <a:t>GIFTS</a:t>
            </a:r>
          </a:p>
        </p:txBody>
      </p:sp>
      <p:sp>
        <p:nvSpPr>
          <p:cNvPr id="5194" name="Freeform 188"/>
          <p:cNvSpPr>
            <a:spLocks/>
          </p:cNvSpPr>
          <p:nvPr/>
        </p:nvSpPr>
        <p:spPr bwMode="auto">
          <a:xfrm>
            <a:off x="3554413" y="3184525"/>
            <a:ext cx="217487" cy="41275"/>
          </a:xfrm>
          <a:custGeom>
            <a:avLst/>
            <a:gdLst>
              <a:gd name="T0" fmla="*/ 2147483647 w 112"/>
              <a:gd name="T1" fmla="*/ 2147483647 h 37"/>
              <a:gd name="T2" fmla="*/ 2147483647 w 112"/>
              <a:gd name="T3" fmla="*/ 2147483647 h 37"/>
              <a:gd name="T4" fmla="*/ 2147483647 w 112"/>
              <a:gd name="T5" fmla="*/ 2147483647 h 37"/>
              <a:gd name="T6" fmla="*/ 2147483647 w 112"/>
              <a:gd name="T7" fmla="*/ 2147483647 h 37"/>
              <a:gd name="T8" fmla="*/ 2147483647 w 112"/>
              <a:gd name="T9" fmla="*/ 2147483647 h 37"/>
              <a:gd name="T10" fmla="*/ 2147483647 w 112"/>
              <a:gd name="T11" fmla="*/ 2147483647 h 37"/>
              <a:gd name="T12" fmla="*/ 2147483647 w 112"/>
              <a:gd name="T13" fmla="*/ 2147483647 h 37"/>
              <a:gd name="T14" fmla="*/ 2147483647 w 112"/>
              <a:gd name="T15" fmla="*/ 2147483647 h 37"/>
              <a:gd name="T16" fmla="*/ 2147483647 w 112"/>
              <a:gd name="T17" fmla="*/ 2147483647 h 37"/>
              <a:gd name="T18" fmla="*/ 2147483647 w 112"/>
              <a:gd name="T19" fmla="*/ 2147483647 h 37"/>
              <a:gd name="T20" fmla="*/ 2147483647 w 112"/>
              <a:gd name="T21" fmla="*/ 2147483647 h 37"/>
              <a:gd name="T22" fmla="*/ 2147483647 w 112"/>
              <a:gd name="T23" fmla="*/ 2147483647 h 37"/>
              <a:gd name="T24" fmla="*/ 2147483647 w 112"/>
              <a:gd name="T25" fmla="*/ 2147483647 h 37"/>
              <a:gd name="T26" fmla="*/ 2147483647 w 112"/>
              <a:gd name="T27" fmla="*/ 2147483647 h 37"/>
              <a:gd name="T28" fmla="*/ 2147483647 w 112"/>
              <a:gd name="T29" fmla="*/ 2147483647 h 37"/>
              <a:gd name="T30" fmla="*/ 2147483647 w 112"/>
              <a:gd name="T31" fmla="*/ 2147483647 h 37"/>
              <a:gd name="T32" fmla="*/ 2147483647 w 112"/>
              <a:gd name="T33" fmla="*/ 2147483647 h 37"/>
              <a:gd name="T34" fmla="*/ 2147483647 w 112"/>
              <a:gd name="T35" fmla="*/ 2147483647 h 37"/>
              <a:gd name="T36" fmla="*/ 2147483647 w 112"/>
              <a:gd name="T37" fmla="*/ 2147483647 h 37"/>
              <a:gd name="T38" fmla="*/ 2147483647 w 112"/>
              <a:gd name="T39" fmla="*/ 2147483647 h 37"/>
              <a:gd name="T40" fmla="*/ 2147483647 w 112"/>
              <a:gd name="T41" fmla="*/ 2147483647 h 37"/>
              <a:gd name="T42" fmla="*/ 2147483647 w 112"/>
              <a:gd name="T43" fmla="*/ 2147483647 h 37"/>
              <a:gd name="T44" fmla="*/ 2147483647 w 112"/>
              <a:gd name="T45" fmla="*/ 2147483647 h 37"/>
              <a:gd name="T46" fmla="*/ 2147483647 w 112"/>
              <a:gd name="T47" fmla="*/ 2147483647 h 37"/>
              <a:gd name="T48" fmla="*/ 2147483647 w 112"/>
              <a:gd name="T49" fmla="*/ 2147483647 h 37"/>
              <a:gd name="T50" fmla="*/ 2147483647 w 112"/>
              <a:gd name="T51" fmla="*/ 2147483647 h 37"/>
              <a:gd name="T52" fmla="*/ 2147483647 w 112"/>
              <a:gd name="T53" fmla="*/ 2147483647 h 37"/>
              <a:gd name="T54" fmla="*/ 2147483647 w 112"/>
              <a:gd name="T55" fmla="*/ 2147483647 h 37"/>
              <a:gd name="T56" fmla="*/ 2147483647 w 112"/>
              <a:gd name="T57" fmla="*/ 2147483647 h 37"/>
              <a:gd name="T58" fmla="*/ 2147483647 w 112"/>
              <a:gd name="T59" fmla="*/ 2147483647 h 37"/>
              <a:gd name="T60" fmla="*/ 2147483647 w 112"/>
              <a:gd name="T61" fmla="*/ 2147483647 h 37"/>
              <a:gd name="T62" fmla="*/ 2147483647 w 112"/>
              <a:gd name="T63" fmla="*/ 2147483647 h 37"/>
              <a:gd name="T64" fmla="*/ 2147483647 w 112"/>
              <a:gd name="T65" fmla="*/ 2147483647 h 37"/>
              <a:gd name="T66" fmla="*/ 2147483647 w 112"/>
              <a:gd name="T67" fmla="*/ 0 h 37"/>
              <a:gd name="T68" fmla="*/ 2147483647 w 112"/>
              <a:gd name="T69" fmla="*/ 0 h 37"/>
              <a:gd name="T70" fmla="*/ 2147483647 w 112"/>
              <a:gd name="T71" fmla="*/ 0 h 37"/>
              <a:gd name="T72" fmla="*/ 2147483647 w 112"/>
              <a:gd name="T73" fmla="*/ 2147483647 h 37"/>
              <a:gd name="T74" fmla="*/ 2147483647 w 112"/>
              <a:gd name="T75" fmla="*/ 2147483647 h 37"/>
              <a:gd name="T76" fmla="*/ 2147483647 w 112"/>
              <a:gd name="T77" fmla="*/ 2147483647 h 37"/>
              <a:gd name="T78" fmla="*/ 2147483647 w 112"/>
              <a:gd name="T79" fmla="*/ 2147483647 h 37"/>
              <a:gd name="T80" fmla="*/ 2147483647 w 112"/>
              <a:gd name="T81" fmla="*/ 2147483647 h 37"/>
              <a:gd name="T82" fmla="*/ 2147483647 w 112"/>
              <a:gd name="T83" fmla="*/ 2147483647 h 37"/>
              <a:gd name="T84" fmla="*/ 2147483647 w 112"/>
              <a:gd name="T85" fmla="*/ 2147483647 h 37"/>
              <a:gd name="T86" fmla="*/ 2147483647 w 112"/>
              <a:gd name="T87" fmla="*/ 2147483647 h 37"/>
              <a:gd name="T88" fmla="*/ 2147483647 w 112"/>
              <a:gd name="T89" fmla="*/ 2147483647 h 37"/>
              <a:gd name="T90" fmla="*/ 2147483647 w 112"/>
              <a:gd name="T91" fmla="*/ 2147483647 h 37"/>
              <a:gd name="T92" fmla="*/ 2147483647 w 112"/>
              <a:gd name="T93" fmla="*/ 2147483647 h 37"/>
              <a:gd name="T94" fmla="*/ 2147483647 w 112"/>
              <a:gd name="T95" fmla="*/ 2147483647 h 37"/>
              <a:gd name="T96" fmla="*/ 2147483647 w 112"/>
              <a:gd name="T97" fmla="*/ 2147483647 h 37"/>
              <a:gd name="T98" fmla="*/ 2147483647 w 112"/>
              <a:gd name="T99" fmla="*/ 2147483647 h 37"/>
              <a:gd name="T100" fmla="*/ 2147483647 w 112"/>
              <a:gd name="T101" fmla="*/ 2147483647 h 37"/>
              <a:gd name="T102" fmla="*/ 2147483647 w 112"/>
              <a:gd name="T103" fmla="*/ 2147483647 h 37"/>
              <a:gd name="T104" fmla="*/ 2147483647 w 112"/>
              <a:gd name="T105" fmla="*/ 2147483647 h 37"/>
              <a:gd name="T106" fmla="*/ 2147483647 w 112"/>
              <a:gd name="T107" fmla="*/ 2147483647 h 37"/>
              <a:gd name="T108" fmla="*/ 0 w 112"/>
              <a:gd name="T109" fmla="*/ 2147483647 h 37"/>
              <a:gd name="T110" fmla="*/ 2147483647 w 112"/>
              <a:gd name="T111" fmla="*/ 2147483647 h 3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2"/>
              <a:gd name="T169" fmla="*/ 0 h 37"/>
              <a:gd name="T170" fmla="*/ 112 w 112"/>
              <a:gd name="T171" fmla="*/ 37 h 3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2" h="37">
                <a:moveTo>
                  <a:pt x="6" y="3"/>
                </a:moveTo>
                <a:lnTo>
                  <a:pt x="3" y="9"/>
                </a:lnTo>
                <a:lnTo>
                  <a:pt x="3" y="13"/>
                </a:lnTo>
                <a:lnTo>
                  <a:pt x="3" y="19"/>
                </a:lnTo>
                <a:lnTo>
                  <a:pt x="3" y="23"/>
                </a:lnTo>
                <a:lnTo>
                  <a:pt x="3" y="28"/>
                </a:lnTo>
                <a:lnTo>
                  <a:pt x="7" y="31"/>
                </a:lnTo>
                <a:lnTo>
                  <a:pt x="13" y="31"/>
                </a:lnTo>
                <a:lnTo>
                  <a:pt x="17" y="31"/>
                </a:lnTo>
                <a:lnTo>
                  <a:pt x="22" y="31"/>
                </a:lnTo>
                <a:lnTo>
                  <a:pt x="27" y="31"/>
                </a:lnTo>
                <a:lnTo>
                  <a:pt x="32" y="31"/>
                </a:lnTo>
                <a:lnTo>
                  <a:pt x="37" y="31"/>
                </a:lnTo>
                <a:lnTo>
                  <a:pt x="42" y="31"/>
                </a:lnTo>
                <a:lnTo>
                  <a:pt x="46" y="31"/>
                </a:lnTo>
                <a:lnTo>
                  <a:pt x="52" y="31"/>
                </a:lnTo>
                <a:lnTo>
                  <a:pt x="56" y="31"/>
                </a:lnTo>
                <a:lnTo>
                  <a:pt x="62" y="32"/>
                </a:lnTo>
                <a:lnTo>
                  <a:pt x="66" y="32"/>
                </a:lnTo>
                <a:lnTo>
                  <a:pt x="71" y="34"/>
                </a:lnTo>
                <a:lnTo>
                  <a:pt x="78" y="34"/>
                </a:lnTo>
                <a:lnTo>
                  <a:pt x="82" y="36"/>
                </a:lnTo>
                <a:lnTo>
                  <a:pt x="88" y="36"/>
                </a:lnTo>
                <a:lnTo>
                  <a:pt x="92" y="36"/>
                </a:lnTo>
                <a:lnTo>
                  <a:pt x="97" y="36"/>
                </a:lnTo>
                <a:lnTo>
                  <a:pt x="102" y="34"/>
                </a:lnTo>
                <a:lnTo>
                  <a:pt x="107" y="31"/>
                </a:lnTo>
                <a:lnTo>
                  <a:pt x="108" y="26"/>
                </a:lnTo>
                <a:lnTo>
                  <a:pt x="108" y="22"/>
                </a:lnTo>
                <a:lnTo>
                  <a:pt x="108" y="15"/>
                </a:lnTo>
                <a:lnTo>
                  <a:pt x="111" y="10"/>
                </a:lnTo>
                <a:lnTo>
                  <a:pt x="111" y="6"/>
                </a:lnTo>
                <a:lnTo>
                  <a:pt x="111" y="1"/>
                </a:lnTo>
                <a:lnTo>
                  <a:pt x="105" y="0"/>
                </a:lnTo>
                <a:lnTo>
                  <a:pt x="101" y="0"/>
                </a:lnTo>
                <a:lnTo>
                  <a:pt x="95" y="0"/>
                </a:lnTo>
                <a:lnTo>
                  <a:pt x="91" y="1"/>
                </a:lnTo>
                <a:lnTo>
                  <a:pt x="85" y="3"/>
                </a:lnTo>
                <a:lnTo>
                  <a:pt x="81" y="4"/>
                </a:lnTo>
                <a:lnTo>
                  <a:pt x="76" y="6"/>
                </a:lnTo>
                <a:lnTo>
                  <a:pt x="71" y="7"/>
                </a:lnTo>
                <a:lnTo>
                  <a:pt x="66" y="9"/>
                </a:lnTo>
                <a:lnTo>
                  <a:pt x="62" y="9"/>
                </a:lnTo>
                <a:lnTo>
                  <a:pt x="55" y="10"/>
                </a:lnTo>
                <a:lnTo>
                  <a:pt x="48" y="10"/>
                </a:lnTo>
                <a:lnTo>
                  <a:pt x="43" y="12"/>
                </a:lnTo>
                <a:lnTo>
                  <a:pt x="39" y="12"/>
                </a:lnTo>
                <a:lnTo>
                  <a:pt x="33" y="12"/>
                </a:lnTo>
                <a:lnTo>
                  <a:pt x="29" y="12"/>
                </a:lnTo>
                <a:lnTo>
                  <a:pt x="23" y="12"/>
                </a:lnTo>
                <a:lnTo>
                  <a:pt x="19" y="12"/>
                </a:lnTo>
                <a:lnTo>
                  <a:pt x="14" y="12"/>
                </a:lnTo>
                <a:lnTo>
                  <a:pt x="9" y="12"/>
                </a:lnTo>
                <a:lnTo>
                  <a:pt x="4" y="12"/>
                </a:lnTo>
                <a:lnTo>
                  <a:pt x="0" y="12"/>
                </a:lnTo>
                <a:lnTo>
                  <a:pt x="6" y="3"/>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95" name="Freeform 189"/>
          <p:cNvSpPr>
            <a:spLocks/>
          </p:cNvSpPr>
          <p:nvPr/>
        </p:nvSpPr>
        <p:spPr bwMode="auto">
          <a:xfrm>
            <a:off x="3554413" y="3130550"/>
            <a:ext cx="217487" cy="60325"/>
          </a:xfrm>
          <a:custGeom>
            <a:avLst/>
            <a:gdLst>
              <a:gd name="T0" fmla="*/ 2147483647 w 112"/>
              <a:gd name="T1" fmla="*/ 2147483647 h 55"/>
              <a:gd name="T2" fmla="*/ 2147483647 w 112"/>
              <a:gd name="T3" fmla="*/ 2147483647 h 55"/>
              <a:gd name="T4" fmla="*/ 2147483647 w 112"/>
              <a:gd name="T5" fmla="*/ 2147483647 h 55"/>
              <a:gd name="T6" fmla="*/ 2147483647 w 112"/>
              <a:gd name="T7" fmla="*/ 2147483647 h 55"/>
              <a:gd name="T8" fmla="*/ 2147483647 w 112"/>
              <a:gd name="T9" fmla="*/ 2147483647 h 55"/>
              <a:gd name="T10" fmla="*/ 2147483647 w 112"/>
              <a:gd name="T11" fmla="*/ 2147483647 h 55"/>
              <a:gd name="T12" fmla="*/ 2147483647 w 112"/>
              <a:gd name="T13" fmla="*/ 2147483647 h 55"/>
              <a:gd name="T14" fmla="*/ 2147483647 w 112"/>
              <a:gd name="T15" fmla="*/ 2147483647 h 55"/>
              <a:gd name="T16" fmla="*/ 2147483647 w 112"/>
              <a:gd name="T17" fmla="*/ 2147483647 h 55"/>
              <a:gd name="T18" fmla="*/ 2147483647 w 112"/>
              <a:gd name="T19" fmla="*/ 2147483647 h 55"/>
              <a:gd name="T20" fmla="*/ 2147483647 w 112"/>
              <a:gd name="T21" fmla="*/ 2147483647 h 55"/>
              <a:gd name="T22" fmla="*/ 2147483647 w 112"/>
              <a:gd name="T23" fmla="*/ 2147483647 h 55"/>
              <a:gd name="T24" fmla="*/ 2147483647 w 112"/>
              <a:gd name="T25" fmla="*/ 2147483647 h 55"/>
              <a:gd name="T26" fmla="*/ 2147483647 w 112"/>
              <a:gd name="T27" fmla="*/ 2147483647 h 55"/>
              <a:gd name="T28" fmla="*/ 2147483647 w 112"/>
              <a:gd name="T29" fmla="*/ 2147483647 h 55"/>
              <a:gd name="T30" fmla="*/ 2147483647 w 112"/>
              <a:gd name="T31" fmla="*/ 2147483647 h 55"/>
              <a:gd name="T32" fmla="*/ 2147483647 w 112"/>
              <a:gd name="T33" fmla="*/ 2147483647 h 55"/>
              <a:gd name="T34" fmla="*/ 2147483647 w 112"/>
              <a:gd name="T35" fmla="*/ 2147483647 h 55"/>
              <a:gd name="T36" fmla="*/ 2147483647 w 112"/>
              <a:gd name="T37" fmla="*/ 2147483647 h 55"/>
              <a:gd name="T38" fmla="*/ 2147483647 w 112"/>
              <a:gd name="T39" fmla="*/ 2147483647 h 55"/>
              <a:gd name="T40" fmla="*/ 2147483647 w 112"/>
              <a:gd name="T41" fmla="*/ 2147483647 h 55"/>
              <a:gd name="T42" fmla="*/ 2147483647 w 112"/>
              <a:gd name="T43" fmla="*/ 2147483647 h 55"/>
              <a:gd name="T44" fmla="*/ 2147483647 w 112"/>
              <a:gd name="T45" fmla="*/ 2147483647 h 55"/>
              <a:gd name="T46" fmla="*/ 2147483647 w 112"/>
              <a:gd name="T47" fmla="*/ 2147483647 h 55"/>
              <a:gd name="T48" fmla="*/ 2147483647 w 112"/>
              <a:gd name="T49" fmla="*/ 2147483647 h 55"/>
              <a:gd name="T50" fmla="*/ 2147483647 w 112"/>
              <a:gd name="T51" fmla="*/ 2147483647 h 55"/>
              <a:gd name="T52" fmla="*/ 2147483647 w 112"/>
              <a:gd name="T53" fmla="*/ 2147483647 h 55"/>
              <a:gd name="T54" fmla="*/ 2147483647 w 112"/>
              <a:gd name="T55" fmla="*/ 2147483647 h 55"/>
              <a:gd name="T56" fmla="*/ 2147483647 w 112"/>
              <a:gd name="T57" fmla="*/ 2147483647 h 55"/>
              <a:gd name="T58" fmla="*/ 2147483647 w 112"/>
              <a:gd name="T59" fmla="*/ 2147483647 h 55"/>
              <a:gd name="T60" fmla="*/ 2147483647 w 112"/>
              <a:gd name="T61" fmla="*/ 2147483647 h 55"/>
              <a:gd name="T62" fmla="*/ 2147483647 w 112"/>
              <a:gd name="T63" fmla="*/ 2147483647 h 55"/>
              <a:gd name="T64" fmla="*/ 2147483647 w 112"/>
              <a:gd name="T65" fmla="*/ 2147483647 h 55"/>
              <a:gd name="T66" fmla="*/ 2147483647 w 112"/>
              <a:gd name="T67" fmla="*/ 0 h 55"/>
              <a:gd name="T68" fmla="*/ 2147483647 w 112"/>
              <a:gd name="T69" fmla="*/ 0 h 55"/>
              <a:gd name="T70" fmla="*/ 2147483647 w 112"/>
              <a:gd name="T71" fmla="*/ 0 h 55"/>
              <a:gd name="T72" fmla="*/ 2147483647 w 112"/>
              <a:gd name="T73" fmla="*/ 2147483647 h 55"/>
              <a:gd name="T74" fmla="*/ 2147483647 w 112"/>
              <a:gd name="T75" fmla="*/ 2147483647 h 55"/>
              <a:gd name="T76" fmla="*/ 2147483647 w 112"/>
              <a:gd name="T77" fmla="*/ 2147483647 h 55"/>
              <a:gd name="T78" fmla="*/ 2147483647 w 112"/>
              <a:gd name="T79" fmla="*/ 2147483647 h 55"/>
              <a:gd name="T80" fmla="*/ 2147483647 w 112"/>
              <a:gd name="T81" fmla="*/ 2147483647 h 55"/>
              <a:gd name="T82" fmla="*/ 2147483647 w 112"/>
              <a:gd name="T83" fmla="*/ 2147483647 h 55"/>
              <a:gd name="T84" fmla="*/ 2147483647 w 112"/>
              <a:gd name="T85" fmla="*/ 2147483647 h 55"/>
              <a:gd name="T86" fmla="*/ 2147483647 w 112"/>
              <a:gd name="T87" fmla="*/ 2147483647 h 55"/>
              <a:gd name="T88" fmla="*/ 2147483647 w 112"/>
              <a:gd name="T89" fmla="*/ 2147483647 h 55"/>
              <a:gd name="T90" fmla="*/ 2147483647 w 112"/>
              <a:gd name="T91" fmla="*/ 2147483647 h 55"/>
              <a:gd name="T92" fmla="*/ 2147483647 w 112"/>
              <a:gd name="T93" fmla="*/ 2147483647 h 55"/>
              <a:gd name="T94" fmla="*/ 2147483647 w 112"/>
              <a:gd name="T95" fmla="*/ 2147483647 h 55"/>
              <a:gd name="T96" fmla="*/ 2147483647 w 112"/>
              <a:gd name="T97" fmla="*/ 2147483647 h 55"/>
              <a:gd name="T98" fmla="*/ 2147483647 w 112"/>
              <a:gd name="T99" fmla="*/ 2147483647 h 55"/>
              <a:gd name="T100" fmla="*/ 2147483647 w 112"/>
              <a:gd name="T101" fmla="*/ 2147483647 h 55"/>
              <a:gd name="T102" fmla="*/ 2147483647 w 112"/>
              <a:gd name="T103" fmla="*/ 2147483647 h 55"/>
              <a:gd name="T104" fmla="*/ 2147483647 w 112"/>
              <a:gd name="T105" fmla="*/ 2147483647 h 55"/>
              <a:gd name="T106" fmla="*/ 2147483647 w 112"/>
              <a:gd name="T107" fmla="*/ 2147483647 h 55"/>
              <a:gd name="T108" fmla="*/ 0 w 112"/>
              <a:gd name="T109" fmla="*/ 2147483647 h 55"/>
              <a:gd name="T110" fmla="*/ 2147483647 w 112"/>
              <a:gd name="T111" fmla="*/ 2147483647 h 5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12"/>
              <a:gd name="T169" fmla="*/ 0 h 55"/>
              <a:gd name="T170" fmla="*/ 112 w 112"/>
              <a:gd name="T171" fmla="*/ 55 h 5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12" h="55">
                <a:moveTo>
                  <a:pt x="6" y="4"/>
                </a:moveTo>
                <a:lnTo>
                  <a:pt x="3" y="14"/>
                </a:lnTo>
                <a:lnTo>
                  <a:pt x="3" y="20"/>
                </a:lnTo>
                <a:lnTo>
                  <a:pt x="3" y="28"/>
                </a:lnTo>
                <a:lnTo>
                  <a:pt x="3" y="34"/>
                </a:lnTo>
                <a:lnTo>
                  <a:pt x="3" y="42"/>
                </a:lnTo>
                <a:lnTo>
                  <a:pt x="7" y="47"/>
                </a:lnTo>
                <a:lnTo>
                  <a:pt x="13" y="47"/>
                </a:lnTo>
                <a:lnTo>
                  <a:pt x="17" y="47"/>
                </a:lnTo>
                <a:lnTo>
                  <a:pt x="22" y="47"/>
                </a:lnTo>
                <a:lnTo>
                  <a:pt x="27" y="47"/>
                </a:lnTo>
                <a:lnTo>
                  <a:pt x="32" y="47"/>
                </a:lnTo>
                <a:lnTo>
                  <a:pt x="37" y="47"/>
                </a:lnTo>
                <a:lnTo>
                  <a:pt x="42" y="47"/>
                </a:lnTo>
                <a:lnTo>
                  <a:pt x="46" y="47"/>
                </a:lnTo>
                <a:lnTo>
                  <a:pt x="52" y="47"/>
                </a:lnTo>
                <a:lnTo>
                  <a:pt x="56" y="47"/>
                </a:lnTo>
                <a:lnTo>
                  <a:pt x="62" y="49"/>
                </a:lnTo>
                <a:lnTo>
                  <a:pt x="66" y="49"/>
                </a:lnTo>
                <a:lnTo>
                  <a:pt x="71" y="52"/>
                </a:lnTo>
                <a:lnTo>
                  <a:pt x="78" y="52"/>
                </a:lnTo>
                <a:lnTo>
                  <a:pt x="82" y="54"/>
                </a:lnTo>
                <a:lnTo>
                  <a:pt x="88" y="54"/>
                </a:lnTo>
                <a:lnTo>
                  <a:pt x="92" y="54"/>
                </a:lnTo>
                <a:lnTo>
                  <a:pt x="97" y="54"/>
                </a:lnTo>
                <a:lnTo>
                  <a:pt x="102" y="52"/>
                </a:lnTo>
                <a:lnTo>
                  <a:pt x="107" y="47"/>
                </a:lnTo>
                <a:lnTo>
                  <a:pt x="108" y="39"/>
                </a:lnTo>
                <a:lnTo>
                  <a:pt x="108" y="33"/>
                </a:lnTo>
                <a:lnTo>
                  <a:pt x="108" y="23"/>
                </a:lnTo>
                <a:lnTo>
                  <a:pt x="111" y="15"/>
                </a:lnTo>
                <a:lnTo>
                  <a:pt x="111" y="9"/>
                </a:lnTo>
                <a:lnTo>
                  <a:pt x="111" y="1"/>
                </a:lnTo>
                <a:lnTo>
                  <a:pt x="105" y="0"/>
                </a:lnTo>
                <a:lnTo>
                  <a:pt x="101" y="0"/>
                </a:lnTo>
                <a:lnTo>
                  <a:pt x="95" y="0"/>
                </a:lnTo>
                <a:lnTo>
                  <a:pt x="91" y="1"/>
                </a:lnTo>
                <a:lnTo>
                  <a:pt x="85" y="4"/>
                </a:lnTo>
                <a:lnTo>
                  <a:pt x="81" y="6"/>
                </a:lnTo>
                <a:lnTo>
                  <a:pt x="76" y="9"/>
                </a:lnTo>
                <a:lnTo>
                  <a:pt x="71" y="11"/>
                </a:lnTo>
                <a:lnTo>
                  <a:pt x="66" y="14"/>
                </a:lnTo>
                <a:lnTo>
                  <a:pt x="62" y="14"/>
                </a:lnTo>
                <a:lnTo>
                  <a:pt x="55" y="15"/>
                </a:lnTo>
                <a:lnTo>
                  <a:pt x="48" y="15"/>
                </a:lnTo>
                <a:lnTo>
                  <a:pt x="43" y="19"/>
                </a:lnTo>
                <a:lnTo>
                  <a:pt x="39" y="19"/>
                </a:lnTo>
                <a:lnTo>
                  <a:pt x="33" y="19"/>
                </a:lnTo>
                <a:lnTo>
                  <a:pt x="29" y="19"/>
                </a:lnTo>
                <a:lnTo>
                  <a:pt x="23" y="19"/>
                </a:lnTo>
                <a:lnTo>
                  <a:pt x="19" y="19"/>
                </a:lnTo>
                <a:lnTo>
                  <a:pt x="14" y="19"/>
                </a:lnTo>
                <a:lnTo>
                  <a:pt x="9" y="19"/>
                </a:lnTo>
                <a:lnTo>
                  <a:pt x="4" y="19"/>
                </a:lnTo>
                <a:lnTo>
                  <a:pt x="0" y="19"/>
                </a:lnTo>
                <a:lnTo>
                  <a:pt x="6" y="4"/>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96" name="Freeform 190"/>
          <p:cNvSpPr>
            <a:spLocks/>
          </p:cNvSpPr>
          <p:nvPr/>
        </p:nvSpPr>
        <p:spPr bwMode="auto">
          <a:xfrm>
            <a:off x="4535488" y="3035300"/>
            <a:ext cx="131762" cy="61913"/>
          </a:xfrm>
          <a:custGeom>
            <a:avLst/>
            <a:gdLst>
              <a:gd name="T0" fmla="*/ 2147483647 w 68"/>
              <a:gd name="T1" fmla="*/ 2147483647 h 56"/>
              <a:gd name="T2" fmla="*/ 2147483647 w 68"/>
              <a:gd name="T3" fmla="*/ 2147483647 h 56"/>
              <a:gd name="T4" fmla="*/ 2147483647 w 68"/>
              <a:gd name="T5" fmla="*/ 2147483647 h 56"/>
              <a:gd name="T6" fmla="*/ 2147483647 w 68"/>
              <a:gd name="T7" fmla="*/ 2147483647 h 56"/>
              <a:gd name="T8" fmla="*/ 2147483647 w 68"/>
              <a:gd name="T9" fmla="*/ 2147483647 h 56"/>
              <a:gd name="T10" fmla="*/ 2147483647 w 68"/>
              <a:gd name="T11" fmla="*/ 2147483647 h 56"/>
              <a:gd name="T12" fmla="*/ 2147483647 w 68"/>
              <a:gd name="T13" fmla="*/ 2147483647 h 56"/>
              <a:gd name="T14" fmla="*/ 2147483647 w 68"/>
              <a:gd name="T15" fmla="*/ 2147483647 h 56"/>
              <a:gd name="T16" fmla="*/ 2147483647 w 68"/>
              <a:gd name="T17" fmla="*/ 2147483647 h 56"/>
              <a:gd name="T18" fmla="*/ 0 w 68"/>
              <a:gd name="T19" fmla="*/ 2147483647 h 56"/>
              <a:gd name="T20" fmla="*/ 0 w 68"/>
              <a:gd name="T21" fmla="*/ 2147483647 h 56"/>
              <a:gd name="T22" fmla="*/ 2147483647 w 68"/>
              <a:gd name="T23" fmla="*/ 2147483647 h 56"/>
              <a:gd name="T24" fmla="*/ 2147483647 w 68"/>
              <a:gd name="T25" fmla="*/ 2147483647 h 56"/>
              <a:gd name="T26" fmla="*/ 2147483647 w 68"/>
              <a:gd name="T27" fmla="*/ 2147483647 h 56"/>
              <a:gd name="T28" fmla="*/ 2147483647 w 68"/>
              <a:gd name="T29" fmla="*/ 2147483647 h 56"/>
              <a:gd name="T30" fmla="*/ 2147483647 w 68"/>
              <a:gd name="T31" fmla="*/ 2147483647 h 56"/>
              <a:gd name="T32" fmla="*/ 2147483647 w 68"/>
              <a:gd name="T33" fmla="*/ 2147483647 h 56"/>
              <a:gd name="T34" fmla="*/ 2147483647 w 68"/>
              <a:gd name="T35" fmla="*/ 2147483647 h 56"/>
              <a:gd name="T36" fmla="*/ 2147483647 w 68"/>
              <a:gd name="T37" fmla="*/ 0 h 56"/>
              <a:gd name="T38" fmla="*/ 2147483647 w 68"/>
              <a:gd name="T39" fmla="*/ 2147483647 h 56"/>
              <a:gd name="T40" fmla="*/ 2147483647 w 68"/>
              <a:gd name="T41" fmla="*/ 2147483647 h 56"/>
              <a:gd name="T42" fmla="*/ 2147483647 w 68"/>
              <a:gd name="T43" fmla="*/ 2147483647 h 56"/>
              <a:gd name="T44" fmla="*/ 2147483647 w 68"/>
              <a:gd name="T45" fmla="*/ 2147483647 h 56"/>
              <a:gd name="T46" fmla="*/ 2147483647 w 68"/>
              <a:gd name="T47" fmla="*/ 2147483647 h 5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8"/>
              <a:gd name="T73" fmla="*/ 0 h 56"/>
              <a:gd name="T74" fmla="*/ 68 w 68"/>
              <a:gd name="T75" fmla="*/ 56 h 5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8" h="56">
                <a:moveTo>
                  <a:pt x="67" y="7"/>
                </a:moveTo>
                <a:lnTo>
                  <a:pt x="65" y="12"/>
                </a:lnTo>
                <a:lnTo>
                  <a:pt x="64" y="16"/>
                </a:lnTo>
                <a:lnTo>
                  <a:pt x="61" y="19"/>
                </a:lnTo>
                <a:lnTo>
                  <a:pt x="56" y="26"/>
                </a:lnTo>
                <a:lnTo>
                  <a:pt x="49" y="33"/>
                </a:lnTo>
                <a:lnTo>
                  <a:pt x="39" y="40"/>
                </a:lnTo>
                <a:lnTo>
                  <a:pt x="28" y="47"/>
                </a:lnTo>
                <a:lnTo>
                  <a:pt x="14" y="51"/>
                </a:lnTo>
                <a:lnTo>
                  <a:pt x="0" y="55"/>
                </a:lnTo>
                <a:lnTo>
                  <a:pt x="0" y="35"/>
                </a:lnTo>
                <a:lnTo>
                  <a:pt x="13" y="32"/>
                </a:lnTo>
                <a:lnTo>
                  <a:pt x="24" y="28"/>
                </a:lnTo>
                <a:lnTo>
                  <a:pt x="34" y="23"/>
                </a:lnTo>
                <a:lnTo>
                  <a:pt x="43" y="16"/>
                </a:lnTo>
                <a:lnTo>
                  <a:pt x="49" y="10"/>
                </a:lnTo>
                <a:lnTo>
                  <a:pt x="54" y="5"/>
                </a:lnTo>
                <a:lnTo>
                  <a:pt x="56" y="2"/>
                </a:lnTo>
                <a:lnTo>
                  <a:pt x="57" y="0"/>
                </a:lnTo>
                <a:lnTo>
                  <a:pt x="55" y="7"/>
                </a:lnTo>
                <a:lnTo>
                  <a:pt x="67" y="7"/>
                </a:lnTo>
                <a:lnTo>
                  <a:pt x="67" y="10"/>
                </a:lnTo>
                <a:lnTo>
                  <a:pt x="65" y="12"/>
                </a:lnTo>
                <a:lnTo>
                  <a:pt x="67" y="7"/>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97" name="Freeform 191"/>
          <p:cNvSpPr>
            <a:spLocks/>
          </p:cNvSpPr>
          <p:nvPr/>
        </p:nvSpPr>
        <p:spPr bwMode="auto">
          <a:xfrm>
            <a:off x="4389438" y="3038475"/>
            <a:ext cx="149225" cy="58738"/>
          </a:xfrm>
          <a:custGeom>
            <a:avLst/>
            <a:gdLst>
              <a:gd name="T0" fmla="*/ 2147483647 w 76"/>
              <a:gd name="T1" fmla="*/ 2147483647 h 53"/>
              <a:gd name="T2" fmla="*/ 2147483647 w 76"/>
              <a:gd name="T3" fmla="*/ 2147483647 h 53"/>
              <a:gd name="T4" fmla="*/ 2147483647 w 76"/>
              <a:gd name="T5" fmla="*/ 2147483647 h 53"/>
              <a:gd name="T6" fmla="*/ 2147483647 w 76"/>
              <a:gd name="T7" fmla="*/ 2147483647 h 53"/>
              <a:gd name="T8" fmla="*/ 2147483647 w 76"/>
              <a:gd name="T9" fmla="*/ 2147483647 h 53"/>
              <a:gd name="T10" fmla="*/ 2147483647 w 76"/>
              <a:gd name="T11" fmla="*/ 2147483647 h 53"/>
              <a:gd name="T12" fmla="*/ 2147483647 w 76"/>
              <a:gd name="T13" fmla="*/ 2147483647 h 53"/>
              <a:gd name="T14" fmla="*/ 2147483647 w 76"/>
              <a:gd name="T15" fmla="*/ 2147483647 h 53"/>
              <a:gd name="T16" fmla="*/ 2147483647 w 76"/>
              <a:gd name="T17" fmla="*/ 2147483647 h 53"/>
              <a:gd name="T18" fmla="*/ 2147483647 w 76"/>
              <a:gd name="T19" fmla="*/ 2147483647 h 53"/>
              <a:gd name="T20" fmla="*/ 2147483647 w 76"/>
              <a:gd name="T21" fmla="*/ 2147483647 h 53"/>
              <a:gd name="T22" fmla="*/ 2147483647 w 76"/>
              <a:gd name="T23" fmla="*/ 2147483647 h 53"/>
              <a:gd name="T24" fmla="*/ 2147483647 w 76"/>
              <a:gd name="T25" fmla="*/ 2147483647 h 53"/>
              <a:gd name="T26" fmla="*/ 2147483647 w 76"/>
              <a:gd name="T27" fmla="*/ 2147483647 h 53"/>
              <a:gd name="T28" fmla="*/ 0 w 76"/>
              <a:gd name="T29" fmla="*/ 2147483647 h 53"/>
              <a:gd name="T30" fmla="*/ 0 w 76"/>
              <a:gd name="T31" fmla="*/ 2147483647 h 53"/>
              <a:gd name="T32" fmla="*/ 2147483647 w 76"/>
              <a:gd name="T33" fmla="*/ 0 h 53"/>
              <a:gd name="T34" fmla="*/ 2147483647 w 76"/>
              <a:gd name="T35" fmla="*/ 0 h 53"/>
              <a:gd name="T36" fmla="*/ 2147483647 w 76"/>
              <a:gd name="T37" fmla="*/ 2147483647 h 53"/>
              <a:gd name="T38" fmla="*/ 2147483647 w 76"/>
              <a:gd name="T39" fmla="*/ 2147483647 h 53"/>
              <a:gd name="T40" fmla="*/ 2147483647 w 76"/>
              <a:gd name="T41" fmla="*/ 2147483647 h 53"/>
              <a:gd name="T42" fmla="*/ 2147483647 w 76"/>
              <a:gd name="T43" fmla="*/ 2147483647 h 53"/>
              <a:gd name="T44" fmla="*/ 2147483647 w 76"/>
              <a:gd name="T45" fmla="*/ 2147483647 h 53"/>
              <a:gd name="T46" fmla="*/ 2147483647 w 76"/>
              <a:gd name="T47" fmla="*/ 2147483647 h 53"/>
              <a:gd name="T48" fmla="*/ 2147483647 w 76"/>
              <a:gd name="T49" fmla="*/ 2147483647 h 53"/>
              <a:gd name="T50" fmla="*/ 2147483647 w 76"/>
              <a:gd name="T51" fmla="*/ 2147483647 h 53"/>
              <a:gd name="T52" fmla="*/ 2147483647 w 76"/>
              <a:gd name="T53" fmla="*/ 2147483647 h 53"/>
              <a:gd name="T54" fmla="*/ 2147483647 w 76"/>
              <a:gd name="T55" fmla="*/ 2147483647 h 53"/>
              <a:gd name="T56" fmla="*/ 2147483647 w 76"/>
              <a:gd name="T57" fmla="*/ 2147483647 h 53"/>
              <a:gd name="T58" fmla="*/ 2147483647 w 76"/>
              <a:gd name="T59" fmla="*/ 2147483647 h 53"/>
              <a:gd name="T60" fmla="*/ 2147483647 w 76"/>
              <a:gd name="T61" fmla="*/ 2147483647 h 53"/>
              <a:gd name="T62" fmla="*/ 2147483647 w 76"/>
              <a:gd name="T63" fmla="*/ 2147483647 h 53"/>
              <a:gd name="T64" fmla="*/ 2147483647 w 76"/>
              <a:gd name="T65" fmla="*/ 2147483647 h 53"/>
              <a:gd name="T66" fmla="*/ 2147483647 w 76"/>
              <a:gd name="T67" fmla="*/ 2147483647 h 5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53"/>
              <a:gd name="T104" fmla="*/ 76 w 76"/>
              <a:gd name="T105" fmla="*/ 53 h 53"/>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53">
                <a:moveTo>
                  <a:pt x="75" y="52"/>
                </a:moveTo>
                <a:lnTo>
                  <a:pt x="65" y="50"/>
                </a:lnTo>
                <a:lnTo>
                  <a:pt x="58" y="49"/>
                </a:lnTo>
                <a:lnTo>
                  <a:pt x="50" y="48"/>
                </a:lnTo>
                <a:lnTo>
                  <a:pt x="43" y="46"/>
                </a:lnTo>
                <a:lnTo>
                  <a:pt x="36" y="43"/>
                </a:lnTo>
                <a:lnTo>
                  <a:pt x="31" y="41"/>
                </a:lnTo>
                <a:lnTo>
                  <a:pt x="23" y="36"/>
                </a:lnTo>
                <a:lnTo>
                  <a:pt x="19" y="34"/>
                </a:lnTo>
                <a:lnTo>
                  <a:pt x="14" y="30"/>
                </a:lnTo>
                <a:lnTo>
                  <a:pt x="10" y="27"/>
                </a:lnTo>
                <a:lnTo>
                  <a:pt x="7" y="23"/>
                </a:lnTo>
                <a:lnTo>
                  <a:pt x="5" y="21"/>
                </a:lnTo>
                <a:lnTo>
                  <a:pt x="2" y="18"/>
                </a:lnTo>
                <a:lnTo>
                  <a:pt x="0" y="16"/>
                </a:lnTo>
                <a:lnTo>
                  <a:pt x="0" y="15"/>
                </a:lnTo>
                <a:lnTo>
                  <a:pt x="7" y="0"/>
                </a:lnTo>
                <a:lnTo>
                  <a:pt x="6" y="0"/>
                </a:lnTo>
                <a:lnTo>
                  <a:pt x="7" y="1"/>
                </a:lnTo>
                <a:lnTo>
                  <a:pt x="9" y="3"/>
                </a:lnTo>
                <a:lnTo>
                  <a:pt x="11" y="4"/>
                </a:lnTo>
                <a:lnTo>
                  <a:pt x="13" y="8"/>
                </a:lnTo>
                <a:lnTo>
                  <a:pt x="17" y="10"/>
                </a:lnTo>
                <a:lnTo>
                  <a:pt x="20" y="13"/>
                </a:lnTo>
                <a:lnTo>
                  <a:pt x="25" y="16"/>
                </a:lnTo>
                <a:lnTo>
                  <a:pt x="28" y="20"/>
                </a:lnTo>
                <a:lnTo>
                  <a:pt x="33" y="22"/>
                </a:lnTo>
                <a:lnTo>
                  <a:pt x="40" y="24"/>
                </a:lnTo>
                <a:lnTo>
                  <a:pt x="44" y="27"/>
                </a:lnTo>
                <a:lnTo>
                  <a:pt x="52" y="29"/>
                </a:lnTo>
                <a:lnTo>
                  <a:pt x="59" y="30"/>
                </a:lnTo>
                <a:lnTo>
                  <a:pt x="66" y="31"/>
                </a:lnTo>
                <a:lnTo>
                  <a:pt x="73" y="31"/>
                </a:lnTo>
                <a:lnTo>
                  <a:pt x="75" y="5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98" name="Freeform 192"/>
          <p:cNvSpPr>
            <a:spLocks/>
          </p:cNvSpPr>
          <p:nvPr/>
        </p:nvSpPr>
        <p:spPr bwMode="auto">
          <a:xfrm>
            <a:off x="4637088" y="2779713"/>
            <a:ext cx="47625" cy="261937"/>
          </a:xfrm>
          <a:custGeom>
            <a:avLst/>
            <a:gdLst>
              <a:gd name="T0" fmla="*/ 2147483647 w 24"/>
              <a:gd name="T1" fmla="*/ 2147483647 h 239"/>
              <a:gd name="T2" fmla="*/ 2147483647 w 24"/>
              <a:gd name="T3" fmla="*/ 2147483647 h 239"/>
              <a:gd name="T4" fmla="*/ 2147483647 w 24"/>
              <a:gd name="T5" fmla="*/ 2147483647 h 239"/>
              <a:gd name="T6" fmla="*/ 2147483647 w 24"/>
              <a:gd name="T7" fmla="*/ 2147483647 h 239"/>
              <a:gd name="T8" fmla="*/ 0 w 24"/>
              <a:gd name="T9" fmla="*/ 2147483647 h 239"/>
              <a:gd name="T10" fmla="*/ 2147483647 w 24"/>
              <a:gd name="T11" fmla="*/ 2147483647 h 239"/>
              <a:gd name="T12" fmla="*/ 2147483647 w 24"/>
              <a:gd name="T13" fmla="*/ 2147483647 h 239"/>
              <a:gd name="T14" fmla="*/ 2147483647 w 24"/>
              <a:gd name="T15" fmla="*/ 0 h 239"/>
              <a:gd name="T16" fmla="*/ 2147483647 w 24"/>
              <a:gd name="T17" fmla="*/ 2147483647 h 239"/>
              <a:gd name="T18" fmla="*/ 2147483647 w 24"/>
              <a:gd name="T19" fmla="*/ 2147483647 h 23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239"/>
              <a:gd name="T32" fmla="*/ 24 w 24"/>
              <a:gd name="T33" fmla="*/ 239 h 23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239">
                <a:moveTo>
                  <a:pt x="1" y="22"/>
                </a:moveTo>
                <a:lnTo>
                  <a:pt x="18" y="27"/>
                </a:lnTo>
                <a:lnTo>
                  <a:pt x="23" y="238"/>
                </a:lnTo>
                <a:lnTo>
                  <a:pt x="2" y="238"/>
                </a:lnTo>
                <a:lnTo>
                  <a:pt x="0" y="28"/>
                </a:lnTo>
                <a:lnTo>
                  <a:pt x="15" y="34"/>
                </a:lnTo>
                <a:lnTo>
                  <a:pt x="1" y="22"/>
                </a:lnTo>
                <a:lnTo>
                  <a:pt x="18" y="0"/>
                </a:lnTo>
                <a:lnTo>
                  <a:pt x="18" y="27"/>
                </a:lnTo>
                <a:lnTo>
                  <a:pt x="1" y="22"/>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199" name="Freeform 193"/>
          <p:cNvSpPr>
            <a:spLocks/>
          </p:cNvSpPr>
          <p:nvPr/>
        </p:nvSpPr>
        <p:spPr bwMode="auto">
          <a:xfrm>
            <a:off x="4540250" y="2846388"/>
            <a:ext cx="55563" cy="193675"/>
          </a:xfrm>
          <a:custGeom>
            <a:avLst/>
            <a:gdLst>
              <a:gd name="T0" fmla="*/ 2147483647 w 28"/>
              <a:gd name="T1" fmla="*/ 2147483647 h 176"/>
              <a:gd name="T2" fmla="*/ 2147483647 w 28"/>
              <a:gd name="T3" fmla="*/ 2147483647 h 176"/>
              <a:gd name="T4" fmla="*/ 0 w 28"/>
              <a:gd name="T5" fmla="*/ 2147483647 h 176"/>
              <a:gd name="T6" fmla="*/ 2147483647 w 28"/>
              <a:gd name="T7" fmla="*/ 0 h 176"/>
              <a:gd name="T8" fmla="*/ 2147483647 w 28"/>
              <a:gd name="T9" fmla="*/ 2147483647 h 176"/>
              <a:gd name="T10" fmla="*/ 0 60000 65536"/>
              <a:gd name="T11" fmla="*/ 0 60000 65536"/>
              <a:gd name="T12" fmla="*/ 0 60000 65536"/>
              <a:gd name="T13" fmla="*/ 0 60000 65536"/>
              <a:gd name="T14" fmla="*/ 0 60000 65536"/>
              <a:gd name="T15" fmla="*/ 0 w 28"/>
              <a:gd name="T16" fmla="*/ 0 h 176"/>
              <a:gd name="T17" fmla="*/ 28 w 28"/>
              <a:gd name="T18" fmla="*/ 176 h 176"/>
            </a:gdLst>
            <a:ahLst/>
            <a:cxnLst>
              <a:cxn ang="T10">
                <a:pos x="T0" y="T1"/>
              </a:cxn>
              <a:cxn ang="T11">
                <a:pos x="T2" y="T3"/>
              </a:cxn>
              <a:cxn ang="T12">
                <a:pos x="T4" y="T5"/>
              </a:cxn>
              <a:cxn ang="T13">
                <a:pos x="T6" y="T7"/>
              </a:cxn>
              <a:cxn ang="T14">
                <a:pos x="T8" y="T9"/>
              </a:cxn>
            </a:cxnLst>
            <a:rect l="T15" t="T16" r="T17" b="T18"/>
            <a:pathLst>
              <a:path w="28" h="176">
                <a:moveTo>
                  <a:pt x="27" y="160"/>
                </a:moveTo>
                <a:lnTo>
                  <a:pt x="4" y="175"/>
                </a:lnTo>
                <a:lnTo>
                  <a:pt x="0" y="3"/>
                </a:lnTo>
                <a:lnTo>
                  <a:pt x="25" y="0"/>
                </a:lnTo>
                <a:lnTo>
                  <a:pt x="27" y="160"/>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00" name="Freeform 194"/>
          <p:cNvSpPr>
            <a:spLocks/>
          </p:cNvSpPr>
          <p:nvPr/>
        </p:nvSpPr>
        <p:spPr bwMode="auto">
          <a:xfrm>
            <a:off x="4519613" y="2805113"/>
            <a:ext cx="133350" cy="58737"/>
          </a:xfrm>
          <a:custGeom>
            <a:avLst/>
            <a:gdLst>
              <a:gd name="T0" fmla="*/ 0 w 69"/>
              <a:gd name="T1" fmla="*/ 2147483647 h 53"/>
              <a:gd name="T2" fmla="*/ 2147483647 w 69"/>
              <a:gd name="T3" fmla="*/ 2147483647 h 53"/>
              <a:gd name="T4" fmla="*/ 2147483647 w 69"/>
              <a:gd name="T5" fmla="*/ 2147483647 h 53"/>
              <a:gd name="T6" fmla="*/ 2147483647 w 69"/>
              <a:gd name="T7" fmla="*/ 2147483647 h 53"/>
              <a:gd name="T8" fmla="*/ 2147483647 w 69"/>
              <a:gd name="T9" fmla="*/ 2147483647 h 53"/>
              <a:gd name="T10" fmla="*/ 2147483647 w 69"/>
              <a:gd name="T11" fmla="*/ 2147483647 h 53"/>
              <a:gd name="T12" fmla="*/ 2147483647 w 69"/>
              <a:gd name="T13" fmla="*/ 2147483647 h 53"/>
              <a:gd name="T14" fmla="*/ 2147483647 w 69"/>
              <a:gd name="T15" fmla="*/ 0 h 53"/>
              <a:gd name="T16" fmla="*/ 2147483647 w 69"/>
              <a:gd name="T17" fmla="*/ 2147483647 h 53"/>
              <a:gd name="T18" fmla="*/ 2147483647 w 69"/>
              <a:gd name="T19" fmla="*/ 2147483647 h 53"/>
              <a:gd name="T20" fmla="*/ 2147483647 w 69"/>
              <a:gd name="T21" fmla="*/ 2147483647 h 53"/>
              <a:gd name="T22" fmla="*/ 2147483647 w 69"/>
              <a:gd name="T23" fmla="*/ 2147483647 h 53"/>
              <a:gd name="T24" fmla="*/ 2147483647 w 69"/>
              <a:gd name="T25" fmla="*/ 2147483647 h 53"/>
              <a:gd name="T26" fmla="*/ 2147483647 w 69"/>
              <a:gd name="T27" fmla="*/ 2147483647 h 53"/>
              <a:gd name="T28" fmla="*/ 2147483647 w 69"/>
              <a:gd name="T29" fmla="*/ 2147483647 h 53"/>
              <a:gd name="T30" fmla="*/ 2147483647 w 69"/>
              <a:gd name="T31" fmla="*/ 2147483647 h 53"/>
              <a:gd name="T32" fmla="*/ 0 w 69"/>
              <a:gd name="T33" fmla="*/ 2147483647 h 53"/>
              <a:gd name="T34" fmla="*/ 0 w 69"/>
              <a:gd name="T35" fmla="*/ 2147483647 h 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9"/>
              <a:gd name="T55" fmla="*/ 0 h 53"/>
              <a:gd name="T56" fmla="*/ 69 w 69"/>
              <a:gd name="T57" fmla="*/ 53 h 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9" h="53">
                <a:moveTo>
                  <a:pt x="0" y="34"/>
                </a:moveTo>
                <a:lnTo>
                  <a:pt x="15" y="31"/>
                </a:lnTo>
                <a:lnTo>
                  <a:pt x="28" y="27"/>
                </a:lnTo>
                <a:lnTo>
                  <a:pt x="39" y="21"/>
                </a:lnTo>
                <a:lnTo>
                  <a:pt x="47" y="16"/>
                </a:lnTo>
                <a:lnTo>
                  <a:pt x="53" y="9"/>
                </a:lnTo>
                <a:lnTo>
                  <a:pt x="57" y="3"/>
                </a:lnTo>
                <a:lnTo>
                  <a:pt x="59" y="0"/>
                </a:lnTo>
                <a:lnTo>
                  <a:pt x="68" y="11"/>
                </a:lnTo>
                <a:lnTo>
                  <a:pt x="67" y="13"/>
                </a:lnTo>
                <a:lnTo>
                  <a:pt x="64" y="18"/>
                </a:lnTo>
                <a:lnTo>
                  <a:pt x="59" y="24"/>
                </a:lnTo>
                <a:lnTo>
                  <a:pt x="52" y="31"/>
                </a:lnTo>
                <a:lnTo>
                  <a:pt x="42" y="40"/>
                </a:lnTo>
                <a:lnTo>
                  <a:pt x="32" y="47"/>
                </a:lnTo>
                <a:lnTo>
                  <a:pt x="17" y="52"/>
                </a:lnTo>
                <a:lnTo>
                  <a:pt x="0" y="52"/>
                </a:lnTo>
                <a:lnTo>
                  <a:pt x="0" y="34"/>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01" name="Freeform 195"/>
          <p:cNvSpPr>
            <a:spLocks/>
          </p:cNvSpPr>
          <p:nvPr/>
        </p:nvSpPr>
        <p:spPr bwMode="auto">
          <a:xfrm>
            <a:off x="4370388" y="2819400"/>
            <a:ext cx="49212" cy="236538"/>
          </a:xfrm>
          <a:custGeom>
            <a:avLst/>
            <a:gdLst>
              <a:gd name="T0" fmla="*/ 2147483647 w 25"/>
              <a:gd name="T1" fmla="*/ 2147483647 h 215"/>
              <a:gd name="T2" fmla="*/ 2147483647 w 25"/>
              <a:gd name="T3" fmla="*/ 2147483647 h 215"/>
              <a:gd name="T4" fmla="*/ 0 w 25"/>
              <a:gd name="T5" fmla="*/ 0 h 215"/>
              <a:gd name="T6" fmla="*/ 2147483647 w 25"/>
              <a:gd name="T7" fmla="*/ 0 h 215"/>
              <a:gd name="T8" fmla="*/ 2147483647 w 25"/>
              <a:gd name="T9" fmla="*/ 2147483647 h 215"/>
              <a:gd name="T10" fmla="*/ 2147483647 w 25"/>
              <a:gd name="T11" fmla="*/ 2147483647 h 215"/>
              <a:gd name="T12" fmla="*/ 2147483647 w 25"/>
              <a:gd name="T13" fmla="*/ 2147483647 h 215"/>
              <a:gd name="T14" fmla="*/ 2147483647 w 25"/>
              <a:gd name="T15" fmla="*/ 2147483647 h 215"/>
              <a:gd name="T16" fmla="*/ 2147483647 w 25"/>
              <a:gd name="T17" fmla="*/ 2147483647 h 215"/>
              <a:gd name="T18" fmla="*/ 2147483647 w 25"/>
              <a:gd name="T19" fmla="*/ 2147483647 h 2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5"/>
              <a:gd name="T31" fmla="*/ 0 h 215"/>
              <a:gd name="T32" fmla="*/ 25 w 25"/>
              <a:gd name="T33" fmla="*/ 215 h 21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5" h="215">
                <a:moveTo>
                  <a:pt x="7" y="214"/>
                </a:moveTo>
                <a:lnTo>
                  <a:pt x="4" y="207"/>
                </a:lnTo>
                <a:lnTo>
                  <a:pt x="0" y="0"/>
                </a:lnTo>
                <a:lnTo>
                  <a:pt x="21" y="0"/>
                </a:lnTo>
                <a:lnTo>
                  <a:pt x="24" y="206"/>
                </a:lnTo>
                <a:lnTo>
                  <a:pt x="21" y="199"/>
                </a:lnTo>
                <a:lnTo>
                  <a:pt x="7" y="214"/>
                </a:lnTo>
                <a:lnTo>
                  <a:pt x="4" y="210"/>
                </a:lnTo>
                <a:lnTo>
                  <a:pt x="4" y="207"/>
                </a:lnTo>
                <a:lnTo>
                  <a:pt x="7" y="214"/>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02" name="Freeform 196"/>
          <p:cNvSpPr>
            <a:spLocks/>
          </p:cNvSpPr>
          <p:nvPr/>
        </p:nvSpPr>
        <p:spPr bwMode="auto">
          <a:xfrm>
            <a:off x="4373563" y="2792413"/>
            <a:ext cx="147637" cy="71437"/>
          </a:xfrm>
          <a:custGeom>
            <a:avLst/>
            <a:gdLst>
              <a:gd name="T0" fmla="*/ 0 w 76"/>
              <a:gd name="T1" fmla="*/ 2147483647 h 65"/>
              <a:gd name="T2" fmla="*/ 2147483647 w 76"/>
              <a:gd name="T3" fmla="*/ 2147483647 h 65"/>
              <a:gd name="T4" fmla="*/ 2147483647 w 76"/>
              <a:gd name="T5" fmla="*/ 2147483647 h 65"/>
              <a:gd name="T6" fmla="*/ 2147483647 w 76"/>
              <a:gd name="T7" fmla="*/ 2147483647 h 65"/>
              <a:gd name="T8" fmla="*/ 2147483647 w 76"/>
              <a:gd name="T9" fmla="*/ 2147483647 h 65"/>
              <a:gd name="T10" fmla="*/ 2147483647 w 76"/>
              <a:gd name="T11" fmla="*/ 2147483647 h 65"/>
              <a:gd name="T12" fmla="*/ 2147483647 w 76"/>
              <a:gd name="T13" fmla="*/ 2147483647 h 65"/>
              <a:gd name="T14" fmla="*/ 2147483647 w 76"/>
              <a:gd name="T15" fmla="*/ 2147483647 h 65"/>
              <a:gd name="T16" fmla="*/ 2147483647 w 76"/>
              <a:gd name="T17" fmla="*/ 2147483647 h 65"/>
              <a:gd name="T18" fmla="*/ 2147483647 w 76"/>
              <a:gd name="T19" fmla="*/ 2147483647 h 65"/>
              <a:gd name="T20" fmla="*/ 2147483647 w 76"/>
              <a:gd name="T21" fmla="*/ 2147483647 h 65"/>
              <a:gd name="T22" fmla="*/ 2147483647 w 76"/>
              <a:gd name="T23" fmla="*/ 2147483647 h 65"/>
              <a:gd name="T24" fmla="*/ 2147483647 w 76"/>
              <a:gd name="T25" fmla="*/ 2147483647 h 65"/>
              <a:gd name="T26" fmla="*/ 2147483647 w 76"/>
              <a:gd name="T27" fmla="*/ 2147483647 h 65"/>
              <a:gd name="T28" fmla="*/ 2147483647 w 76"/>
              <a:gd name="T29" fmla="*/ 2147483647 h 65"/>
              <a:gd name="T30" fmla="*/ 2147483647 w 76"/>
              <a:gd name="T31" fmla="*/ 2147483647 h 65"/>
              <a:gd name="T32" fmla="*/ 2147483647 w 76"/>
              <a:gd name="T33" fmla="*/ 2147483647 h 65"/>
              <a:gd name="T34" fmla="*/ 2147483647 w 76"/>
              <a:gd name="T35" fmla="*/ 2147483647 h 65"/>
              <a:gd name="T36" fmla="*/ 2147483647 w 76"/>
              <a:gd name="T37" fmla="*/ 2147483647 h 65"/>
              <a:gd name="T38" fmla="*/ 2147483647 w 76"/>
              <a:gd name="T39" fmla="*/ 2147483647 h 65"/>
              <a:gd name="T40" fmla="*/ 2147483647 w 76"/>
              <a:gd name="T41" fmla="*/ 2147483647 h 65"/>
              <a:gd name="T42" fmla="*/ 2147483647 w 76"/>
              <a:gd name="T43" fmla="*/ 2147483647 h 65"/>
              <a:gd name="T44" fmla="*/ 2147483647 w 76"/>
              <a:gd name="T45" fmla="*/ 2147483647 h 65"/>
              <a:gd name="T46" fmla="*/ 2147483647 w 76"/>
              <a:gd name="T47" fmla="*/ 2147483647 h 65"/>
              <a:gd name="T48" fmla="*/ 2147483647 w 76"/>
              <a:gd name="T49" fmla="*/ 2147483647 h 65"/>
              <a:gd name="T50" fmla="*/ 2147483647 w 76"/>
              <a:gd name="T51" fmla="*/ 2147483647 h 65"/>
              <a:gd name="T52" fmla="*/ 2147483647 w 76"/>
              <a:gd name="T53" fmla="*/ 2147483647 h 65"/>
              <a:gd name="T54" fmla="*/ 2147483647 w 76"/>
              <a:gd name="T55" fmla="*/ 2147483647 h 65"/>
              <a:gd name="T56" fmla="*/ 2147483647 w 76"/>
              <a:gd name="T57" fmla="*/ 2147483647 h 65"/>
              <a:gd name="T58" fmla="*/ 2147483647 w 76"/>
              <a:gd name="T59" fmla="*/ 2147483647 h 65"/>
              <a:gd name="T60" fmla="*/ 2147483647 w 76"/>
              <a:gd name="T61" fmla="*/ 2147483647 h 65"/>
              <a:gd name="T62" fmla="*/ 2147483647 w 76"/>
              <a:gd name="T63" fmla="*/ 2147483647 h 65"/>
              <a:gd name="T64" fmla="*/ 2147483647 w 76"/>
              <a:gd name="T65" fmla="*/ 2147483647 h 65"/>
              <a:gd name="T66" fmla="*/ 2147483647 w 76"/>
              <a:gd name="T67" fmla="*/ 2147483647 h 65"/>
              <a:gd name="T68" fmla="*/ 2147483647 w 76"/>
              <a:gd name="T69" fmla="*/ 2147483647 h 65"/>
              <a:gd name="T70" fmla="*/ 0 w 76"/>
              <a:gd name="T71" fmla="*/ 2147483647 h 65"/>
              <a:gd name="T72" fmla="*/ 0 w 76"/>
              <a:gd name="T73" fmla="*/ 0 h 65"/>
              <a:gd name="T74" fmla="*/ 2147483647 w 76"/>
              <a:gd name="T75" fmla="*/ 2147483647 h 65"/>
              <a:gd name="T76" fmla="*/ 0 w 76"/>
              <a:gd name="T77" fmla="*/ 2147483647 h 65"/>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6"/>
              <a:gd name="T118" fmla="*/ 0 h 65"/>
              <a:gd name="T119" fmla="*/ 76 w 76"/>
              <a:gd name="T120" fmla="*/ 65 h 65"/>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6" h="65">
                <a:moveTo>
                  <a:pt x="0" y="21"/>
                </a:moveTo>
                <a:lnTo>
                  <a:pt x="10" y="15"/>
                </a:lnTo>
                <a:lnTo>
                  <a:pt x="11" y="16"/>
                </a:lnTo>
                <a:lnTo>
                  <a:pt x="12" y="16"/>
                </a:lnTo>
                <a:lnTo>
                  <a:pt x="13" y="18"/>
                </a:lnTo>
                <a:lnTo>
                  <a:pt x="16" y="21"/>
                </a:lnTo>
                <a:lnTo>
                  <a:pt x="18" y="23"/>
                </a:lnTo>
                <a:lnTo>
                  <a:pt x="21" y="27"/>
                </a:lnTo>
                <a:lnTo>
                  <a:pt x="26" y="30"/>
                </a:lnTo>
                <a:lnTo>
                  <a:pt x="30" y="33"/>
                </a:lnTo>
                <a:lnTo>
                  <a:pt x="35" y="35"/>
                </a:lnTo>
                <a:lnTo>
                  <a:pt x="40" y="39"/>
                </a:lnTo>
                <a:lnTo>
                  <a:pt x="46" y="40"/>
                </a:lnTo>
                <a:lnTo>
                  <a:pt x="53" y="43"/>
                </a:lnTo>
                <a:lnTo>
                  <a:pt x="58" y="43"/>
                </a:lnTo>
                <a:lnTo>
                  <a:pt x="66" y="46"/>
                </a:lnTo>
                <a:lnTo>
                  <a:pt x="75" y="46"/>
                </a:lnTo>
                <a:lnTo>
                  <a:pt x="75" y="64"/>
                </a:lnTo>
                <a:lnTo>
                  <a:pt x="66" y="62"/>
                </a:lnTo>
                <a:lnTo>
                  <a:pt x="58" y="62"/>
                </a:lnTo>
                <a:lnTo>
                  <a:pt x="50" y="60"/>
                </a:lnTo>
                <a:lnTo>
                  <a:pt x="43" y="59"/>
                </a:lnTo>
                <a:lnTo>
                  <a:pt x="36" y="55"/>
                </a:lnTo>
                <a:lnTo>
                  <a:pt x="30" y="53"/>
                </a:lnTo>
                <a:lnTo>
                  <a:pt x="26" y="48"/>
                </a:lnTo>
                <a:lnTo>
                  <a:pt x="20" y="47"/>
                </a:lnTo>
                <a:lnTo>
                  <a:pt x="16" y="43"/>
                </a:lnTo>
                <a:lnTo>
                  <a:pt x="13" y="40"/>
                </a:lnTo>
                <a:lnTo>
                  <a:pt x="9" y="37"/>
                </a:lnTo>
                <a:lnTo>
                  <a:pt x="7" y="34"/>
                </a:lnTo>
                <a:lnTo>
                  <a:pt x="4" y="32"/>
                </a:lnTo>
                <a:lnTo>
                  <a:pt x="3" y="30"/>
                </a:lnTo>
                <a:lnTo>
                  <a:pt x="2" y="29"/>
                </a:lnTo>
                <a:lnTo>
                  <a:pt x="2" y="28"/>
                </a:lnTo>
                <a:lnTo>
                  <a:pt x="12" y="21"/>
                </a:lnTo>
                <a:lnTo>
                  <a:pt x="0" y="21"/>
                </a:lnTo>
                <a:lnTo>
                  <a:pt x="0" y="0"/>
                </a:lnTo>
                <a:lnTo>
                  <a:pt x="10" y="15"/>
                </a:lnTo>
                <a:lnTo>
                  <a:pt x="0" y="21"/>
                </a:lnTo>
              </a:path>
            </a:pathLst>
          </a:custGeom>
          <a:solidFill>
            <a:srgbClr val="FFFFCC"/>
          </a:solidFill>
          <a:ln w="12700" cap="rnd" cmpd="sng">
            <a:noFill/>
            <a:prstDash val="solid"/>
            <a:round/>
            <a:headEnd type="none" w="med" len="med"/>
            <a:tailEnd type="none" w="med" len="med"/>
          </a:ln>
        </p:spPr>
        <p:txBody>
          <a:bodyPr/>
          <a:lstStyle/>
          <a:p>
            <a:endParaRPr lang="en-US" dirty="0"/>
          </a:p>
        </p:txBody>
      </p:sp>
      <p:sp>
        <p:nvSpPr>
          <p:cNvPr id="5203" name="Rectangle 198"/>
          <p:cNvSpPr>
            <a:spLocks noChangeArrowheads="1"/>
          </p:cNvSpPr>
          <p:nvPr/>
        </p:nvSpPr>
        <p:spPr bwMode="auto">
          <a:xfrm>
            <a:off x="3067050" y="5132388"/>
            <a:ext cx="3160713" cy="223837"/>
          </a:xfrm>
          <a:prstGeom prst="rect">
            <a:avLst/>
          </a:prstGeom>
          <a:noFill/>
          <a:ln w="12700">
            <a:noFill/>
            <a:miter lim="800000"/>
            <a:headEnd/>
            <a:tailEnd/>
          </a:ln>
        </p:spPr>
        <p:txBody>
          <a:bodyPr lIns="84216" tIns="42108" rIns="84216" bIns="42108">
            <a:spAutoFit/>
          </a:bodyPr>
          <a:lstStyle/>
          <a:p>
            <a:pPr marL="420688" lvl="1" defTabSz="841375">
              <a:buClr>
                <a:srgbClr val="33CC33"/>
              </a:buClr>
              <a:buFont typeface="Wingdings" pitchFamily="2" charset="2"/>
              <a:buNone/>
            </a:pPr>
            <a:endParaRPr lang="en-US" sz="900" dirty="0"/>
          </a:p>
        </p:txBody>
      </p:sp>
      <p:sp>
        <p:nvSpPr>
          <p:cNvPr id="5204" name="Text Box 199"/>
          <p:cNvSpPr txBox="1">
            <a:spLocks noChangeArrowheads="1"/>
          </p:cNvSpPr>
          <p:nvPr/>
        </p:nvSpPr>
        <p:spPr bwMode="auto">
          <a:xfrm>
            <a:off x="4968874" y="4191000"/>
            <a:ext cx="822325" cy="484188"/>
          </a:xfrm>
          <a:prstGeom prst="rect">
            <a:avLst/>
          </a:prstGeom>
          <a:noFill/>
          <a:ln w="12700">
            <a:noFill/>
            <a:miter lim="800000"/>
            <a:headEnd/>
            <a:tailEnd/>
          </a:ln>
        </p:spPr>
        <p:txBody>
          <a:bodyPr wrap="square">
            <a:spAutoFit/>
          </a:bodyPr>
          <a:lstStyle/>
          <a:p>
            <a:pPr>
              <a:spcBef>
                <a:spcPct val="50000"/>
              </a:spcBef>
              <a:buFont typeface="Wingdings" pitchFamily="2" charset="2"/>
              <a:buNone/>
            </a:pPr>
            <a:r>
              <a:rPr lang="en-US" sz="1200" b="1" dirty="0">
                <a:solidFill>
                  <a:srgbClr val="33CC33"/>
                </a:solidFill>
                <a:sym typeface="Wingdings" pitchFamily="2" charset="2"/>
              </a:rPr>
              <a:t></a:t>
            </a:r>
          </a:p>
          <a:p>
            <a:pPr>
              <a:spcBef>
                <a:spcPct val="50000"/>
              </a:spcBef>
            </a:pPr>
            <a:endParaRPr lang="en-US" sz="900" b="1" dirty="0">
              <a:solidFill>
                <a:srgbClr val="7F0000"/>
              </a:solidFill>
            </a:endParaRPr>
          </a:p>
        </p:txBody>
      </p:sp>
      <p:sp>
        <p:nvSpPr>
          <p:cNvPr id="5205" name="Rectangle 200"/>
          <p:cNvSpPr>
            <a:spLocks noChangeArrowheads="1"/>
          </p:cNvSpPr>
          <p:nvPr/>
        </p:nvSpPr>
        <p:spPr bwMode="auto">
          <a:xfrm>
            <a:off x="3149600" y="5657850"/>
            <a:ext cx="2870199" cy="1031875"/>
          </a:xfrm>
          <a:prstGeom prst="rect">
            <a:avLst/>
          </a:prstGeom>
          <a:solidFill>
            <a:srgbClr val="003399"/>
          </a:solidFill>
          <a:ln w="12700">
            <a:solidFill>
              <a:srgbClr val="003399"/>
            </a:solidFill>
            <a:miter lim="800000"/>
            <a:headEnd/>
            <a:tailEnd/>
          </a:ln>
        </p:spPr>
        <p:txBody>
          <a:bodyPr wrap="none" anchor="ctr"/>
          <a:lstStyle/>
          <a:p>
            <a:endParaRPr lang="en-US" dirty="0"/>
          </a:p>
        </p:txBody>
      </p:sp>
      <p:sp>
        <p:nvSpPr>
          <p:cNvPr id="5206" name="Rectangle 201"/>
          <p:cNvSpPr>
            <a:spLocks noChangeArrowheads="1"/>
          </p:cNvSpPr>
          <p:nvPr/>
        </p:nvSpPr>
        <p:spPr bwMode="auto">
          <a:xfrm>
            <a:off x="3243263" y="5764213"/>
            <a:ext cx="2676525" cy="820737"/>
          </a:xfrm>
          <a:prstGeom prst="rect">
            <a:avLst/>
          </a:prstGeom>
          <a:solidFill>
            <a:schemeClr val="bg1"/>
          </a:solidFill>
          <a:ln w="12700">
            <a:solidFill>
              <a:schemeClr val="bg1"/>
            </a:solidFill>
            <a:miter lim="800000"/>
            <a:headEnd/>
            <a:tailEnd/>
          </a:ln>
        </p:spPr>
        <p:txBody>
          <a:bodyPr wrap="none" anchor="ctr"/>
          <a:lstStyle/>
          <a:p>
            <a:endParaRPr lang="en-US" dirty="0"/>
          </a:p>
        </p:txBody>
      </p:sp>
      <p:pic>
        <p:nvPicPr>
          <p:cNvPr id="5207" name="Picture 202"/>
          <p:cNvPicPr>
            <a:picLocks noChangeArrowheads="1"/>
          </p:cNvPicPr>
          <p:nvPr/>
        </p:nvPicPr>
        <p:blipFill>
          <a:blip r:embed="rId6" cstate="print"/>
          <a:srcRect l="8450" t="12637" r="8710" b="12862"/>
          <a:stretch>
            <a:fillRect/>
          </a:stretch>
        </p:blipFill>
        <p:spPr bwMode="auto">
          <a:xfrm>
            <a:off x="3505199" y="5816600"/>
            <a:ext cx="2209801" cy="741363"/>
          </a:xfrm>
          <a:prstGeom prst="rect">
            <a:avLst/>
          </a:prstGeom>
          <a:noFill/>
          <a:ln w="12700">
            <a:noFill/>
            <a:miter lim="800000"/>
            <a:headEnd/>
            <a:tailEnd/>
          </a:ln>
        </p:spPr>
      </p:pic>
      <p:sp>
        <p:nvSpPr>
          <p:cNvPr id="5208" name="TextBox 197"/>
          <p:cNvSpPr txBox="1">
            <a:spLocks noChangeArrowheads="1"/>
          </p:cNvSpPr>
          <p:nvPr/>
        </p:nvSpPr>
        <p:spPr bwMode="auto">
          <a:xfrm>
            <a:off x="2336800" y="2438400"/>
            <a:ext cx="593725" cy="276999"/>
          </a:xfrm>
          <a:prstGeom prst="rect">
            <a:avLst/>
          </a:prstGeom>
          <a:noFill/>
          <a:ln w="9525">
            <a:noFill/>
            <a:miter lim="800000"/>
            <a:headEnd/>
            <a:tailEnd/>
          </a:ln>
        </p:spPr>
        <p:txBody>
          <a:bodyPr wrap="square">
            <a:spAutoFit/>
          </a:bodyPr>
          <a:lstStyle/>
          <a:p>
            <a:r>
              <a:rPr lang="en-US" sz="1200" dirty="0">
                <a:solidFill>
                  <a:srgbClr val="003399"/>
                </a:solidFill>
              </a:rPr>
              <a:t>Share</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Recognition </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3840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202"/>
          <p:cNvPicPr>
            <a:picLocks noChangeArrowheads="1"/>
          </p:cNvPicPr>
          <p:nvPr/>
        </p:nvPicPr>
        <p:blipFill>
          <a:blip r:embed="rId3" cstate="print"/>
          <a:srcRect l="8450" t="12637" r="8710" b="12862"/>
          <a:stretch>
            <a:fillRect/>
          </a:stretch>
        </p:blipFill>
        <p:spPr bwMode="auto">
          <a:xfrm>
            <a:off x="2362200" y="76200"/>
            <a:ext cx="4495800" cy="2057400"/>
          </a:xfrm>
          <a:prstGeom prst="rect">
            <a:avLst/>
          </a:prstGeom>
          <a:noFill/>
          <a:ln w="12700">
            <a:noFill/>
            <a:miter lim="800000"/>
            <a:headEnd/>
            <a:tailEnd/>
          </a:ln>
        </p:spPr>
      </p:pic>
      <p:sp>
        <p:nvSpPr>
          <p:cNvPr id="3" name="TextBox 2"/>
          <p:cNvSpPr txBox="1"/>
          <p:nvPr/>
        </p:nvSpPr>
        <p:spPr>
          <a:xfrm>
            <a:off x="2057400" y="2133600"/>
            <a:ext cx="6171498" cy="4708981"/>
          </a:xfrm>
          <a:prstGeom prst="rect">
            <a:avLst/>
          </a:prstGeom>
          <a:noFill/>
        </p:spPr>
        <p:txBody>
          <a:bodyPr wrap="none" rtlCol="0">
            <a:spAutoFit/>
          </a:bodyPr>
          <a:lstStyle/>
          <a:p>
            <a:r>
              <a:rPr lang="en-US" sz="4400" dirty="0">
                <a:solidFill>
                  <a:srgbClr val="0F6FC6"/>
                </a:solidFill>
              </a:rPr>
              <a:t>Donor Recognition</a:t>
            </a:r>
          </a:p>
          <a:p>
            <a:r>
              <a:rPr lang="en-US" sz="3200" dirty="0">
                <a:solidFill>
                  <a:srgbClr val="0F6FC6"/>
                </a:solidFill>
              </a:rPr>
              <a:t>Every Rotarian Every Year (EREY) </a:t>
            </a:r>
          </a:p>
          <a:p>
            <a:r>
              <a:rPr lang="en-US" sz="3200" dirty="0">
                <a:solidFill>
                  <a:srgbClr val="0F6FC6"/>
                </a:solidFill>
              </a:rPr>
              <a:t>Sustaining Member</a:t>
            </a:r>
          </a:p>
          <a:p>
            <a:r>
              <a:rPr lang="en-US" sz="3200" dirty="0">
                <a:solidFill>
                  <a:srgbClr val="0F6FC6"/>
                </a:solidFill>
              </a:rPr>
              <a:t>Paul Harris Fellow (PHF)</a:t>
            </a:r>
          </a:p>
          <a:p>
            <a:r>
              <a:rPr lang="en-US" sz="3200" dirty="0">
                <a:solidFill>
                  <a:srgbClr val="0F6FC6"/>
                </a:solidFill>
              </a:rPr>
              <a:t>Donor Recognition Credits</a:t>
            </a:r>
          </a:p>
          <a:p>
            <a:r>
              <a:rPr lang="en-US" sz="3200" dirty="0">
                <a:solidFill>
                  <a:srgbClr val="0F6FC6"/>
                </a:solidFill>
              </a:rPr>
              <a:t>Paul Harris Society</a:t>
            </a:r>
          </a:p>
          <a:p>
            <a:r>
              <a:rPr lang="en-US" sz="3200" dirty="0">
                <a:solidFill>
                  <a:srgbClr val="0F6FC6"/>
                </a:solidFill>
              </a:rPr>
              <a:t>Major Donor</a:t>
            </a:r>
          </a:p>
          <a:p>
            <a:r>
              <a:rPr lang="en-US" sz="3200" dirty="0">
                <a:solidFill>
                  <a:srgbClr val="0F6FC6"/>
                </a:solidFill>
              </a:rPr>
              <a:t>Benefactor</a:t>
            </a:r>
          </a:p>
          <a:p>
            <a:r>
              <a:rPr lang="en-US" sz="3200" dirty="0">
                <a:solidFill>
                  <a:srgbClr val="0F6FC6"/>
                </a:solidFill>
              </a:rPr>
              <a:t>Bequest Society</a:t>
            </a:r>
          </a:p>
        </p:txBody>
      </p:sp>
    </p:spTree>
    <p:extLst>
      <p:ext uri="{BB962C8B-B14F-4D97-AF65-F5344CB8AC3E}">
        <p14:creationId xmlns:p14="http://schemas.microsoft.com/office/powerpoint/2010/main" val="3747052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202"/>
          <p:cNvPicPr>
            <a:picLocks noChangeArrowheads="1"/>
          </p:cNvPicPr>
          <p:nvPr/>
        </p:nvPicPr>
        <p:blipFill>
          <a:blip r:embed="rId3" cstate="print"/>
          <a:srcRect l="8450" t="12637" r="8710" b="12862"/>
          <a:stretch>
            <a:fillRect/>
          </a:stretch>
        </p:blipFill>
        <p:spPr bwMode="auto">
          <a:xfrm>
            <a:off x="2362200" y="0"/>
            <a:ext cx="4343400" cy="2133600"/>
          </a:xfrm>
          <a:prstGeom prst="rect">
            <a:avLst/>
          </a:prstGeom>
          <a:noFill/>
          <a:ln w="12700">
            <a:noFill/>
            <a:miter lim="800000"/>
            <a:headEnd/>
            <a:tailEnd/>
          </a:ln>
        </p:spPr>
      </p:pic>
      <p:sp>
        <p:nvSpPr>
          <p:cNvPr id="5" name="Subtitle 4"/>
          <p:cNvSpPr>
            <a:spLocks noGrp="1"/>
          </p:cNvSpPr>
          <p:nvPr>
            <p:ph type="subTitle" idx="1"/>
          </p:nvPr>
        </p:nvSpPr>
        <p:spPr>
          <a:xfrm>
            <a:off x="0" y="2133600"/>
            <a:ext cx="9144000" cy="4572000"/>
          </a:xfrm>
        </p:spPr>
        <p:txBody>
          <a:bodyPr>
            <a:normAutofit/>
          </a:bodyPr>
          <a:lstStyle/>
          <a:p>
            <a:pPr algn="ctr"/>
            <a:r>
              <a:rPr lang="en-US" b="1" dirty="0">
                <a:solidFill>
                  <a:schemeClr val="accent1"/>
                </a:solidFill>
              </a:rPr>
              <a:t>Paul Harris Fellow</a:t>
            </a:r>
          </a:p>
          <a:p>
            <a:pPr algn="l"/>
            <a:r>
              <a:rPr lang="en-US" sz="2400" dirty="0">
                <a:solidFill>
                  <a:schemeClr val="accent1"/>
                </a:solidFill>
              </a:rPr>
              <a:t>Cumulative donation of $1,000 to The Annual Fund</a:t>
            </a:r>
          </a:p>
          <a:p>
            <a:pPr algn="l"/>
            <a:r>
              <a:rPr lang="en-US" sz="2400" dirty="0">
                <a:solidFill>
                  <a:schemeClr val="accent1"/>
                </a:solidFill>
              </a:rPr>
              <a:t>Donation to Polio Plus also received PHF credit</a:t>
            </a:r>
          </a:p>
          <a:p>
            <a:pPr algn="ctr"/>
            <a:r>
              <a:rPr lang="en-US" b="1" dirty="0">
                <a:solidFill>
                  <a:schemeClr val="accent1"/>
                </a:solidFill>
              </a:rPr>
              <a:t>Recognition Credits</a:t>
            </a:r>
          </a:p>
          <a:p>
            <a:pPr algn="l"/>
            <a:r>
              <a:rPr lang="en-US" sz="2400" dirty="0">
                <a:solidFill>
                  <a:schemeClr val="accent1"/>
                </a:solidFill>
              </a:rPr>
              <a:t>One Recognition Credit for every dollar donated to The Annual Fund</a:t>
            </a:r>
          </a:p>
          <a:p>
            <a:pPr algn="l"/>
            <a:r>
              <a:rPr lang="en-US" sz="2400" dirty="0">
                <a:solidFill>
                  <a:schemeClr val="accent1"/>
                </a:solidFill>
              </a:rPr>
              <a:t>Only Donor can transfer to another individual</a:t>
            </a:r>
          </a:p>
          <a:p>
            <a:pPr algn="l"/>
            <a:r>
              <a:rPr lang="en-US" sz="2400" dirty="0">
                <a:solidFill>
                  <a:schemeClr val="accent1"/>
                </a:solidFill>
              </a:rPr>
              <a:t>Credits disappear upon death of donor</a:t>
            </a:r>
          </a:p>
          <a:p>
            <a:pPr algn="ctr"/>
            <a:r>
              <a:rPr lang="en-US" b="1" dirty="0">
                <a:solidFill>
                  <a:schemeClr val="accent1"/>
                </a:solidFill>
              </a:rPr>
              <a:t>Paul Harris Society</a:t>
            </a:r>
          </a:p>
          <a:p>
            <a:pPr algn="l"/>
            <a:r>
              <a:rPr lang="en-US" sz="2400" dirty="0">
                <a:solidFill>
                  <a:schemeClr val="accent1"/>
                </a:solidFill>
              </a:rPr>
              <a:t>Annual donation of $1,000 to The Annual Fund</a:t>
            </a:r>
          </a:p>
        </p:txBody>
      </p:sp>
    </p:spTree>
    <p:extLst>
      <p:ext uri="{BB962C8B-B14F-4D97-AF65-F5344CB8AC3E}">
        <p14:creationId xmlns:p14="http://schemas.microsoft.com/office/powerpoint/2010/main" val="17529141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19789</TotalTime>
  <Words>3179</Words>
  <Application>Microsoft Office PowerPoint</Application>
  <PresentationFormat>On-screen Show (4:3)</PresentationFormat>
  <Paragraphs>576</Paragraphs>
  <Slides>59</Slides>
  <Notes>40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59</vt:i4>
      </vt:variant>
    </vt:vector>
  </HeadingPairs>
  <TitlesOfParts>
    <vt:vector size="73" baseType="lpstr">
      <vt:lpstr>MS PGothic</vt:lpstr>
      <vt:lpstr>MS PGothic</vt:lpstr>
      <vt:lpstr>Arial</vt:lpstr>
      <vt:lpstr>Arial Black</vt:lpstr>
      <vt:lpstr>Calibri</vt:lpstr>
      <vt:lpstr>Constantia</vt:lpstr>
      <vt:lpstr>Photina Casual Black</vt:lpstr>
      <vt:lpstr>Tahoma</vt:lpstr>
      <vt:lpstr>Times New Roman</vt:lpstr>
      <vt:lpstr>Wingdings</vt:lpstr>
      <vt:lpstr>Wingdings 2</vt:lpstr>
      <vt:lpstr>ヒラギノ角ゴ Pro W3</vt:lpstr>
      <vt:lpstr>Flow</vt:lpstr>
      <vt:lpstr>Office Theme</vt:lpstr>
      <vt:lpstr>  FOUNDATION 101 BASICS Bob Zawilski zawilski@comcast.net District Grants Subcommittee Chair PP Lakewood Rotary 07-08 </vt:lpstr>
      <vt:lpstr>Caution</vt:lpstr>
      <vt:lpstr>PowerPoint Presentation</vt:lpstr>
      <vt:lpstr>PowerPoint Presentation</vt:lpstr>
      <vt:lpstr>PowerPoint Presentation</vt:lpstr>
      <vt:lpstr>PowerPoint Presentation</vt:lpstr>
      <vt:lpstr>Recognition </vt:lpstr>
      <vt:lpstr>PowerPoint Presentation</vt:lpstr>
      <vt:lpstr>PowerPoint Presentation</vt:lpstr>
      <vt:lpstr>PowerPoint Presentation</vt:lpstr>
      <vt:lpstr>PowerPoint Presentation</vt:lpstr>
      <vt:lpstr>Foundation Funding Model</vt:lpstr>
      <vt:lpstr>Endowment Fund Return on Investments</vt:lpstr>
      <vt:lpstr>Endowment Fund Spending Tiers</vt:lpstr>
      <vt:lpstr>Endowment Fund Market Value and Expectancies</vt:lpstr>
      <vt:lpstr>FOUNDATION FUNDING MODEL FUNDING OUR OPERATING EXPENSES</vt:lpstr>
      <vt:lpstr>District Designated Funds</vt:lpstr>
      <vt:lpstr>District Designated Fund Flow Chart</vt:lpstr>
      <vt:lpstr>SHARE – District spending of DDF Funds</vt:lpstr>
      <vt:lpstr>   How District 5020 defines “Humanitarian”  for Grant purposes.</vt:lpstr>
      <vt:lpstr>TRF Areas of Focus</vt:lpstr>
      <vt:lpstr>DISTRICT COMMUNITY GRANTS</vt:lpstr>
      <vt:lpstr>District Community Grants</vt:lpstr>
      <vt:lpstr>2014-2015 DCG’s</vt:lpstr>
      <vt:lpstr>Global Grants</vt:lpstr>
      <vt:lpstr>GLOBAL GRANTS</vt:lpstr>
      <vt:lpstr>TRF Areas of Focus</vt:lpstr>
      <vt:lpstr>Rotary Stewardship</vt:lpstr>
      <vt:lpstr>Sustainable</vt:lpstr>
      <vt:lpstr>Project Size &amp; Financing</vt:lpstr>
      <vt:lpstr>District Designated Fund Flow Chart</vt:lpstr>
      <vt:lpstr>Financing Guidelines</vt:lpstr>
      <vt:lpstr>Funding Restrictions</vt:lpstr>
      <vt:lpstr>District 5020’s GG Focus</vt:lpstr>
      <vt:lpstr>SCHOLARSHIPS</vt:lpstr>
      <vt:lpstr>Scholarship Program</vt:lpstr>
      <vt:lpstr>District Rotary Ambassadorial Scholarships</vt:lpstr>
      <vt:lpstr>Rotary Peace Fellowship</vt:lpstr>
      <vt:lpstr>Rotary Peace Fellows</vt:lpstr>
      <vt:lpstr>Rotary Peace Fellowship</vt:lpstr>
      <vt:lpstr>Rotary Peace Centers </vt:lpstr>
      <vt:lpstr>Rotary Peace Fellows</vt:lpstr>
      <vt:lpstr>Sponsoring Club Responsibilities</vt:lpstr>
      <vt:lpstr>Scholar Requirements</vt:lpstr>
      <vt:lpstr>Current D5020  Rotary Peace Fellows</vt:lpstr>
      <vt:lpstr>VOCATIONAL TRAINING TEAMS</vt:lpstr>
      <vt:lpstr>Vocational Training Team</vt:lpstr>
      <vt:lpstr>What is Your Foundation Focus?</vt:lpstr>
      <vt:lpstr>Caution</vt:lpstr>
      <vt:lpstr>Reference Slides follow</vt:lpstr>
      <vt:lpstr> DCG Identify the Project</vt:lpstr>
      <vt:lpstr>DCG Identify the Partners</vt:lpstr>
      <vt:lpstr>DCG Identify the Budget and Source of Funds </vt:lpstr>
      <vt:lpstr>DCG Creating the Grant &amp; MOU</vt:lpstr>
      <vt:lpstr>DCG – Editing the MOU</vt:lpstr>
      <vt:lpstr>DCG – Logging into the Grants Module</vt:lpstr>
      <vt:lpstr>References </vt:lpstr>
      <vt:lpstr>Scholarship Information</vt:lpstr>
      <vt:lpstr>VTT 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5020 2013 Foundation/ Grant Management Seminar Lakewood, WA</dc:title>
  <dc:creator>bill</dc:creator>
  <cp:lastModifiedBy>Bob Zawilski</cp:lastModifiedBy>
  <cp:revision>244</cp:revision>
  <dcterms:created xsi:type="dcterms:W3CDTF">2013-09-02T21:05:51Z</dcterms:created>
  <dcterms:modified xsi:type="dcterms:W3CDTF">2015-03-21T21:00:16Z</dcterms:modified>
</cp:coreProperties>
</file>