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22"/>
    <p:sldId id="257" r:id="rId23"/>
    <p:sldId id="258" r:id="rId24"/>
    <p:sldId id="259" r:id="rId25"/>
    <p:sldId id="260" r:id="rId26"/>
    <p:sldId id="261" r:id="rId27"/>
    <p:sldId id="262" r:id="rId28"/>
    <p:sldId id="263" r:id="rId29"/>
    <p:sldId id="264" r:id="rId30"/>
    <p:sldId id="265" r:id="rId31"/>
    <p:sldId id="266" r:id="rId32"/>
    <p:sldId id="267" r:id="rId33"/>
    <p:sldId id="268" r:id="rId34"/>
    <p:sldId id="269" r:id="rId35"/>
    <p:sldId id="270" r:id="rId36"/>
    <p:sldId id="271" r:id="rId37"/>
  </p:sldIdLst>
  <p:sldSz cx="9753600" cy="73152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Permanent Marker" charset="1" panose="02000000000000000000"/>
      <p:regular r:id="rId10"/>
    </p:embeddedFont>
    <p:embeddedFont>
      <p:font typeface="March Rough" charset="1" panose="02000500000000000000"/>
      <p:regular r:id="rId11"/>
    </p:embeddedFont>
    <p:embeddedFont>
      <p:font typeface="Montserrat" charset="1" panose="00000500000000000000"/>
      <p:regular r:id="rId12"/>
    </p:embeddedFont>
    <p:embeddedFont>
      <p:font typeface="Montserrat Bold" charset="1" panose="00000600000000000000"/>
      <p:regular r:id="rId13"/>
    </p:embeddedFont>
    <p:embeddedFont>
      <p:font typeface="Montserrat Italics" charset="1" panose="00000500000000000000"/>
      <p:regular r:id="rId14"/>
    </p:embeddedFont>
    <p:embeddedFont>
      <p:font typeface="Montserrat Bold Italics" charset="1" panose="00000600000000000000"/>
      <p:regular r:id="rId15"/>
    </p:embeddedFont>
    <p:embeddedFont>
      <p:font typeface="Open Sans Bold" charset="1" panose="00000000000000000000"/>
      <p:regular r:id="rId16"/>
    </p:embeddedFont>
    <p:embeddedFont>
      <p:font typeface="Open Sans Bold Bold" charset="1" panose="00000000000000000000"/>
      <p:regular r:id="rId17"/>
    </p:embeddedFont>
    <p:embeddedFont>
      <p:font typeface="Open Sans Bold Italics" charset="1" panose="00000000000000000000"/>
      <p:regular r:id="rId18"/>
    </p:embeddedFont>
    <p:embeddedFont>
      <p:font typeface="Open Sans Bold Bold Italics" charset="1" panose="00000000000000000000"/>
      <p:regular r:id="rId19"/>
    </p:embeddedFont>
    <p:embeddedFont>
      <p:font typeface="Brightwall" charset="1" panose="02000500000000000000"/>
      <p:regular r:id="rId20"/>
    </p:embeddedFont>
    <p:embeddedFont>
      <p:font typeface="Brightwall Italics" charset="1" panose="0200050000000000000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slides/slide1.xml" Type="http://schemas.openxmlformats.org/officeDocument/2006/relationships/slide"/><Relationship Id="rId23" Target="slides/slide2.xml" Type="http://schemas.openxmlformats.org/officeDocument/2006/relationships/slide"/><Relationship Id="rId24" Target="slides/slide3.xml" Type="http://schemas.openxmlformats.org/officeDocument/2006/relationships/slide"/><Relationship Id="rId25" Target="slides/slide4.xml" Type="http://schemas.openxmlformats.org/officeDocument/2006/relationships/slide"/><Relationship Id="rId26" Target="slides/slide5.xml" Type="http://schemas.openxmlformats.org/officeDocument/2006/relationships/slide"/><Relationship Id="rId27" Target="slides/slide6.xml" Type="http://schemas.openxmlformats.org/officeDocument/2006/relationships/slide"/><Relationship Id="rId28" Target="slides/slide7.xml" Type="http://schemas.openxmlformats.org/officeDocument/2006/relationships/slide"/><Relationship Id="rId29" Target="slides/slide8.xml" Type="http://schemas.openxmlformats.org/officeDocument/2006/relationships/slide"/><Relationship Id="rId3" Target="viewProps.xml" Type="http://schemas.openxmlformats.org/officeDocument/2006/relationships/viewProps"/><Relationship Id="rId30" Target="slides/slide9.xml" Type="http://schemas.openxmlformats.org/officeDocument/2006/relationships/slide"/><Relationship Id="rId31" Target="slides/slide10.xml" Type="http://schemas.openxmlformats.org/officeDocument/2006/relationships/slide"/><Relationship Id="rId32" Target="slides/slide11.xml" Type="http://schemas.openxmlformats.org/officeDocument/2006/relationships/slide"/><Relationship Id="rId33" Target="slides/slide12.xml" Type="http://schemas.openxmlformats.org/officeDocument/2006/relationships/slide"/><Relationship Id="rId34" Target="slides/slide13.xml" Type="http://schemas.openxmlformats.org/officeDocument/2006/relationships/slide"/><Relationship Id="rId35" Target="slides/slide14.xml" Type="http://schemas.openxmlformats.org/officeDocument/2006/relationships/slide"/><Relationship Id="rId36" Target="slides/slide15.xml" Type="http://schemas.openxmlformats.org/officeDocument/2006/relationships/slide"/><Relationship Id="rId37" Target="slides/slide16.xml" Type="http://schemas.openxmlformats.org/officeDocument/2006/relationships/slide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jpeg" Type="http://schemas.openxmlformats.org/officeDocument/2006/relationships/image"/><Relationship Id="rId3" Target="../media/image12.png" Type="http://schemas.openxmlformats.org/officeDocument/2006/relationships/image"/><Relationship Id="rId4" Target="../media/image2.png" Type="http://schemas.openxmlformats.org/officeDocument/2006/relationships/image"/></Relationships>
</file>

<file path=ppt/slides/_rels/slide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jpeg" Type="http://schemas.openxmlformats.org/officeDocument/2006/relationships/image"/><Relationship Id="rId3" Target="../media/image12.png" Type="http://schemas.openxmlformats.org/officeDocument/2006/relationships/image"/><Relationship Id="rId4" Target="../media/image2.pn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jpeg" Type="http://schemas.openxmlformats.org/officeDocument/2006/relationships/image"/><Relationship Id="rId3" Target="../media/image12.png" Type="http://schemas.openxmlformats.org/officeDocument/2006/relationships/image"/><Relationship Id="rId4" Target="../media/image2.png" Type="http://schemas.openxmlformats.org/officeDocument/2006/relationships/image"/></Relationships>
</file>

<file path=ppt/slides/_rels/slide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jpeg" Type="http://schemas.openxmlformats.org/officeDocument/2006/relationships/image"/><Relationship Id="rId3" Target="../media/image12.png" Type="http://schemas.openxmlformats.org/officeDocument/2006/relationships/image"/><Relationship Id="rId4" Target="../media/image2.png" Type="http://schemas.openxmlformats.org/officeDocument/2006/relationships/image"/></Relationships>
</file>

<file path=ppt/slides/_rels/slide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jpeg" Type="http://schemas.openxmlformats.org/officeDocument/2006/relationships/image"/><Relationship Id="rId3" Target="../media/image12.png" Type="http://schemas.openxmlformats.org/officeDocument/2006/relationships/image"/><Relationship Id="rId4" Target="../media/image2.png" Type="http://schemas.openxmlformats.org/officeDocument/2006/relationships/image"/></Relationships>
</file>

<file path=ppt/slides/_rels/slide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jpeg" Type="http://schemas.openxmlformats.org/officeDocument/2006/relationships/image"/><Relationship Id="rId3" Target="../media/image12.png" Type="http://schemas.openxmlformats.org/officeDocument/2006/relationships/image"/><Relationship Id="rId4" Target="../media/image2.png" Type="http://schemas.openxmlformats.org/officeDocument/2006/relationships/image"/></Relationships>
</file>

<file path=ppt/slides/_rels/slide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jpeg" Type="http://schemas.openxmlformats.org/officeDocument/2006/relationships/image"/><Relationship Id="rId3" Target="../media/image13.jpeg" Type="http://schemas.openxmlformats.org/officeDocument/2006/relationships/image"/><Relationship Id="rId4" Target="../media/image2.png" Type="http://schemas.openxmlformats.org/officeDocument/2006/relationships/image"/></Relationships>
</file>

<file path=ppt/slides/_rels/slide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jpeg" Type="http://schemas.openxmlformats.org/officeDocument/2006/relationships/image"/><Relationship Id="rId3" Target="../media/image13.jpeg" Type="http://schemas.openxmlformats.org/officeDocument/2006/relationships/image"/><Relationship Id="rId4" Target="../media/image2.png" Type="http://schemas.openxmlformats.org/officeDocument/2006/relationships/image"/></Relationships>
</file>

<file path=ppt/slides/_rels/slide1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jpeg" Type="http://schemas.openxmlformats.org/officeDocument/2006/relationships/image"/><Relationship Id="rId3" Target="../media/image13.jpeg" Type="http://schemas.openxmlformats.org/officeDocument/2006/relationships/image"/><Relationship Id="rId4" Target="../media/image2.png" Type="http://schemas.openxmlformats.org/officeDocument/2006/relationships/image"/></Relationships>
</file>

<file path=ppt/slides/_rels/slide1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jpeg" Type="http://schemas.openxmlformats.org/officeDocument/2006/relationships/image"/><Relationship Id="rId3" Target="../media/image13.jpeg" Type="http://schemas.openxmlformats.org/officeDocument/2006/relationships/image"/><Relationship Id="rId4" Target="../media/image2.png" Type="http://schemas.openxmlformats.org/officeDocument/2006/relationships/image"/></Relationships>
</file>

<file path=ppt/slides/_rels/slide1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jpeg" Type="http://schemas.openxmlformats.org/officeDocument/2006/relationships/image"/><Relationship Id="rId3" Target="../media/image13.jpeg" Type="http://schemas.openxmlformats.org/officeDocument/2006/relationships/image"/><Relationship Id="rId4" Target="../media/image2.png" Type="http://schemas.openxmlformats.org/officeDocument/2006/relationships/image"/></Relationships>
</file>

<file path=ppt/slides/_rels/slide1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jpeg" Type="http://schemas.openxmlformats.org/officeDocument/2006/relationships/image"/><Relationship Id="rId3" Target="../media/image13.jpeg" Type="http://schemas.openxmlformats.org/officeDocument/2006/relationships/image"/><Relationship Id="rId4" Target="../media/image2.png" Type="http://schemas.openxmlformats.org/officeDocument/2006/relationships/image"/></Relationships>
</file>

<file path=ppt/slides/_rels/slide1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jpeg" Type="http://schemas.openxmlformats.org/officeDocument/2006/relationships/image"/><Relationship Id="rId3" Target="../media/image2.pn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Relationship Id="rId8" Target="../media/image18.png" Type="http://schemas.openxmlformats.org/officeDocument/2006/relationships/image"/><Relationship Id="rId9" Target="../media/image19.svg" Type="http://schemas.openxmlformats.org/officeDocument/2006/relationships/image"/></Relationships>
</file>

<file path=ppt/slides/_rels/slide1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jpeg" Type="http://schemas.openxmlformats.org/officeDocument/2006/relationships/image"/><Relationship Id="rId3" Target="../media/image2.pn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Relationship Id="rId8" Target="../media/image18.png" Type="http://schemas.openxmlformats.org/officeDocument/2006/relationships/image"/><Relationship Id="rId9" Target="../media/image19.svg" Type="http://schemas.openxmlformats.org/officeDocument/2006/relationships/image"/></Relationships>
</file>

<file path=ppt/slides/_rels/slide1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jpeg" Type="http://schemas.openxmlformats.org/officeDocument/2006/relationships/image"/><Relationship Id="rId3" Target="../media/image2.png" Type="http://schemas.openxmlformats.org/officeDocument/2006/relationships/image"/><Relationship Id="rId4" Target="../media/image20.png" Type="http://schemas.openxmlformats.org/officeDocument/2006/relationships/image"/><Relationship Id="rId5" Target="../media/image21.svg" Type="http://schemas.openxmlformats.org/officeDocument/2006/relationships/image"/><Relationship Id="rId6" Target="https://www.bing.com/ck/a?!&amp;&amp;p=63a639cb1f9666e6JmltdHM9MTcwMDUyNDgwMCZpZ3VpZD0wZmY1NjkzNS0zYmQxLTY3NmYtMTJhZS03YWZiM2FiMzY2MmUmaW5zaWQ9NTc0OA&amp;ptn=3&amp;ver=2&amp;hsh=3&amp;fclid=0ff56935-3bd1-676f-12ae-7afb3ab3662e&amp;u=a1L21hcHM_Jm1lcGk9MTI3fn5Vbmtub3dufkFkZHJlc3NfTGluayZ0eT0xOCZxPVBseW1vdXRoJTIwQ29tbXVuaXR5JTIwQ2VudGVyJnNzPXlwaWQuWU44NzN4NTM1MTE5ODEzMDI2MTc1NjAxMSZwcG9pcz00NS4wMjE3MDU2Mjc0NDE0MDZfLTkzLjQ2ODgzMzkyMzMzOTg0X1BseW1vdXRoJTIwQ29tbXVuaXR5JTIwQ2VudGVyX1lOODczeDUzNTExOTgxMzAyNjE3NTYwMTF-JmNwPTQ1LjAyMTcwNn4tOTMuNDY4ODM0JnY9MiZzVj0xJkZPUk09TVBTUlBM&amp;ntb=1" TargetMode="External" Type="http://schemas.openxmlformats.org/officeDocument/2006/relationships/hyperlink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D1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2152690">
            <a:off x="-4285381" y="-609435"/>
            <a:ext cx="9788001" cy="9537937"/>
          </a:xfrm>
          <a:custGeom>
            <a:avLst/>
            <a:gdLst/>
            <a:ahLst/>
            <a:cxnLst/>
            <a:rect r="r" b="b" t="t" l="l"/>
            <a:pathLst>
              <a:path h="9537937" w="9788001">
                <a:moveTo>
                  <a:pt x="0" y="0"/>
                </a:moveTo>
                <a:lnTo>
                  <a:pt x="9788001" y="0"/>
                </a:lnTo>
                <a:lnTo>
                  <a:pt x="9788001" y="9537937"/>
                </a:lnTo>
                <a:lnTo>
                  <a:pt x="0" y="953793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12" t="0" r="-333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5470698" y="6085309"/>
            <a:ext cx="3851879" cy="944141"/>
          </a:xfrm>
          <a:custGeom>
            <a:avLst/>
            <a:gdLst/>
            <a:ahLst/>
            <a:cxnLst/>
            <a:rect r="r" b="b" t="t" l="l"/>
            <a:pathLst>
              <a:path h="944141" w="3851879">
                <a:moveTo>
                  <a:pt x="0" y="0"/>
                </a:moveTo>
                <a:lnTo>
                  <a:pt x="3851879" y="0"/>
                </a:lnTo>
                <a:lnTo>
                  <a:pt x="3851879" y="944141"/>
                </a:lnTo>
                <a:lnTo>
                  <a:pt x="0" y="9441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0490" t="-79227" r="-61899" b="-56591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508716" y="1365534"/>
            <a:ext cx="6026316" cy="16293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23"/>
              </a:lnSpc>
            </a:pPr>
            <a:r>
              <a:rPr lang="en-US" sz="4659">
                <a:solidFill>
                  <a:srgbClr val="17458F"/>
                </a:solidFill>
                <a:latin typeface="Open Sans Bold Bold"/>
              </a:rPr>
              <a:t>DISTRICT 5950 </a:t>
            </a:r>
          </a:p>
          <a:p>
            <a:pPr algn="ctr">
              <a:lnSpc>
                <a:spcPts val="6523"/>
              </a:lnSpc>
            </a:pPr>
            <a:r>
              <a:rPr lang="en-US" sz="4659">
                <a:solidFill>
                  <a:srgbClr val="17458F"/>
                </a:solidFill>
                <a:latin typeface="Open Sans Bold Bold"/>
              </a:rPr>
              <a:t>ANNUAL MEETING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4453190" y="3553319"/>
            <a:ext cx="4462843" cy="2268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6094"/>
              </a:lnSpc>
            </a:pPr>
            <a:r>
              <a:rPr lang="en-US" sz="4353">
                <a:solidFill>
                  <a:srgbClr val="960048"/>
                </a:solidFill>
                <a:latin typeface="Open Sans Bold"/>
              </a:rPr>
              <a:t>May 9, 2024</a:t>
            </a:r>
          </a:p>
          <a:p>
            <a:pPr algn="r">
              <a:lnSpc>
                <a:spcPts val="6094"/>
              </a:lnSpc>
            </a:pPr>
            <a:r>
              <a:rPr lang="en-US" sz="4353">
                <a:solidFill>
                  <a:srgbClr val="960048"/>
                </a:solidFill>
                <a:latin typeface="Open Sans Bold"/>
              </a:rPr>
              <a:t>7:00pm - 8:00pm</a:t>
            </a:r>
          </a:p>
          <a:p>
            <a:pPr algn="r">
              <a:lnSpc>
                <a:spcPts val="6094"/>
              </a:lnSpc>
            </a:pPr>
            <a:r>
              <a:rPr lang="en-US" sz="4353">
                <a:solidFill>
                  <a:srgbClr val="960048"/>
                </a:solidFill>
                <a:latin typeface="Open Sans Bold"/>
              </a:rPr>
              <a:t>Via Zoom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814415" y="82228"/>
            <a:ext cx="7144174" cy="13785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094"/>
              </a:lnSpc>
            </a:pPr>
            <a:r>
              <a:rPr lang="en-US" sz="7924">
                <a:solidFill>
                  <a:srgbClr val="17458F"/>
                </a:solidFill>
                <a:latin typeface="Permanent Marker"/>
              </a:rPr>
              <a:t>Save The Date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-3253490">
            <a:off x="-4620377" y="837674"/>
            <a:ext cx="6815208" cy="6244434"/>
          </a:xfrm>
          <a:custGeom>
            <a:avLst/>
            <a:gdLst/>
            <a:ahLst/>
            <a:cxnLst/>
            <a:rect r="r" b="b" t="t" l="l"/>
            <a:pathLst>
              <a:path h="6244434" w="6815208">
                <a:moveTo>
                  <a:pt x="0" y="0"/>
                </a:moveTo>
                <a:lnTo>
                  <a:pt x="6815207" y="0"/>
                </a:lnTo>
                <a:lnTo>
                  <a:pt x="6815207" y="6244434"/>
                </a:lnTo>
                <a:lnTo>
                  <a:pt x="0" y="624443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2111027">
            <a:off x="-3887127" y="1869566"/>
            <a:ext cx="7115229" cy="6519329"/>
          </a:xfrm>
          <a:custGeom>
            <a:avLst/>
            <a:gdLst/>
            <a:ahLst/>
            <a:cxnLst/>
            <a:rect r="r" b="b" t="t" l="l"/>
            <a:pathLst>
              <a:path h="6519329" w="7115229">
                <a:moveTo>
                  <a:pt x="0" y="0"/>
                </a:moveTo>
                <a:lnTo>
                  <a:pt x="7115229" y="0"/>
                </a:lnTo>
                <a:lnTo>
                  <a:pt x="7115229" y="6519328"/>
                </a:lnTo>
                <a:lnTo>
                  <a:pt x="0" y="65193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3796170">
            <a:off x="-3737116" y="837674"/>
            <a:ext cx="6815208" cy="6244434"/>
          </a:xfrm>
          <a:custGeom>
            <a:avLst/>
            <a:gdLst/>
            <a:ahLst/>
            <a:cxnLst/>
            <a:rect r="r" b="b" t="t" l="l"/>
            <a:pathLst>
              <a:path h="6244434" w="6815208">
                <a:moveTo>
                  <a:pt x="0" y="0"/>
                </a:moveTo>
                <a:lnTo>
                  <a:pt x="6815208" y="0"/>
                </a:lnTo>
                <a:lnTo>
                  <a:pt x="6815208" y="6244434"/>
                </a:lnTo>
                <a:lnTo>
                  <a:pt x="0" y="624443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8546498">
            <a:off x="-2773638" y="4435976"/>
            <a:ext cx="6815208" cy="6244434"/>
          </a:xfrm>
          <a:custGeom>
            <a:avLst/>
            <a:gdLst/>
            <a:ahLst/>
            <a:cxnLst/>
            <a:rect r="r" b="b" t="t" l="l"/>
            <a:pathLst>
              <a:path h="6244434" w="6815208">
                <a:moveTo>
                  <a:pt x="0" y="0"/>
                </a:moveTo>
                <a:lnTo>
                  <a:pt x="6815207" y="0"/>
                </a:lnTo>
                <a:lnTo>
                  <a:pt x="6815207" y="6244434"/>
                </a:lnTo>
                <a:lnTo>
                  <a:pt x="0" y="624443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8220389">
            <a:off x="-2196288" y="3799960"/>
            <a:ext cx="5660507" cy="5186439"/>
          </a:xfrm>
          <a:custGeom>
            <a:avLst/>
            <a:gdLst/>
            <a:ahLst/>
            <a:cxnLst/>
            <a:rect r="r" b="b" t="t" l="l"/>
            <a:pathLst>
              <a:path h="5186439" w="5660507">
                <a:moveTo>
                  <a:pt x="0" y="0"/>
                </a:moveTo>
                <a:lnTo>
                  <a:pt x="5660507" y="0"/>
                </a:lnTo>
                <a:lnTo>
                  <a:pt x="5660507" y="5186440"/>
                </a:lnTo>
                <a:lnTo>
                  <a:pt x="0" y="518644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3796170">
            <a:off x="-3508644" y="837674"/>
            <a:ext cx="6815208" cy="6244434"/>
          </a:xfrm>
          <a:custGeom>
            <a:avLst/>
            <a:gdLst/>
            <a:ahLst/>
            <a:cxnLst/>
            <a:rect r="r" b="b" t="t" l="l"/>
            <a:pathLst>
              <a:path h="6244434" w="6815208">
                <a:moveTo>
                  <a:pt x="0" y="0"/>
                </a:moveTo>
                <a:lnTo>
                  <a:pt x="6815207" y="0"/>
                </a:lnTo>
                <a:lnTo>
                  <a:pt x="6815207" y="6244434"/>
                </a:lnTo>
                <a:lnTo>
                  <a:pt x="0" y="624443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9753600" cy="7315200"/>
          </a:xfrm>
          <a:custGeom>
            <a:avLst/>
            <a:gdLst/>
            <a:ahLst/>
            <a:cxnLst/>
            <a:rect r="r" b="b" t="t" l="l"/>
            <a:pathLst>
              <a:path h="7315200" w="97536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285" t="0" r="-6285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7969667">
            <a:off x="97221" y="-5665293"/>
            <a:ext cx="10429460" cy="9529919"/>
          </a:xfrm>
          <a:custGeom>
            <a:avLst/>
            <a:gdLst/>
            <a:ahLst/>
            <a:cxnLst/>
            <a:rect r="r" b="b" t="t" l="l"/>
            <a:pathLst>
              <a:path h="9529919" w="10429460">
                <a:moveTo>
                  <a:pt x="0" y="0"/>
                </a:moveTo>
                <a:lnTo>
                  <a:pt x="10429460" y="0"/>
                </a:lnTo>
                <a:lnTo>
                  <a:pt x="10429460" y="9529919"/>
                </a:lnTo>
                <a:lnTo>
                  <a:pt x="0" y="952991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6000"/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2055436" y="263988"/>
            <a:ext cx="3851879" cy="944141"/>
          </a:xfrm>
          <a:custGeom>
            <a:avLst/>
            <a:gdLst/>
            <a:ahLst/>
            <a:cxnLst/>
            <a:rect r="r" b="b" t="t" l="l"/>
            <a:pathLst>
              <a:path h="944141" w="3851879">
                <a:moveTo>
                  <a:pt x="0" y="0"/>
                </a:moveTo>
                <a:lnTo>
                  <a:pt x="3851878" y="0"/>
                </a:lnTo>
                <a:lnTo>
                  <a:pt x="3851878" y="944141"/>
                </a:lnTo>
                <a:lnTo>
                  <a:pt x="0" y="9441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50490" t="-79227" r="-61899" b="-56591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-117993" y="1342790"/>
            <a:ext cx="9989585" cy="13935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433"/>
              </a:lnSpc>
            </a:pPr>
            <a:r>
              <a:rPr lang="en-US" sz="10129">
                <a:solidFill>
                  <a:srgbClr val="17458F"/>
                </a:solidFill>
                <a:latin typeface="March Rough"/>
              </a:rPr>
              <a:t>Staying Engaged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22619" y="3166157"/>
            <a:ext cx="9127926" cy="606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960048"/>
                </a:solidFill>
                <a:latin typeface="Montserrat Bold"/>
              </a:rPr>
              <a:t>January 8th</a:t>
            </a:r>
            <a:r>
              <a:rPr lang="en-US" sz="3500">
                <a:solidFill>
                  <a:srgbClr val="960048"/>
                </a:solidFill>
                <a:latin typeface="Montserrat"/>
              </a:rPr>
              <a:t>:  Shelter Box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12125" y="969965"/>
            <a:ext cx="6234479" cy="4287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556"/>
              </a:lnSpc>
              <a:spcBef>
                <a:spcPct val="0"/>
              </a:spcBef>
            </a:pPr>
            <a:r>
              <a:rPr lang="en-US" sz="2540">
                <a:solidFill>
                  <a:srgbClr val="960048"/>
                </a:solidFill>
                <a:latin typeface="Montserrat"/>
              </a:rPr>
              <a:t>7:00pm - 7:45 PM CST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22619" y="3963082"/>
            <a:ext cx="9330981" cy="606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960048"/>
                </a:solidFill>
                <a:latin typeface="Montserrat Bold"/>
              </a:rPr>
              <a:t>February 5th: </a:t>
            </a:r>
            <a:r>
              <a:rPr lang="en-US" sz="3500">
                <a:solidFill>
                  <a:srgbClr val="960048"/>
                </a:solidFill>
                <a:latin typeface="Montserrat"/>
              </a:rPr>
              <a:t>North Star Youth Exchange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22619" y="4760007"/>
            <a:ext cx="9330981" cy="606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960048"/>
                </a:solidFill>
                <a:latin typeface="Montserrat Bold"/>
              </a:rPr>
              <a:t>March 4th: </a:t>
            </a:r>
            <a:r>
              <a:rPr lang="en-US" sz="3500">
                <a:solidFill>
                  <a:srgbClr val="960048"/>
                </a:solidFill>
                <a:latin typeface="Montserrat"/>
              </a:rPr>
              <a:t>End Human Trafficking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22619" y="5556932"/>
            <a:ext cx="9330981" cy="606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960048"/>
                </a:solidFill>
                <a:latin typeface="Montserrat Bold"/>
              </a:rPr>
              <a:t>April 1st: </a:t>
            </a:r>
            <a:r>
              <a:rPr lang="en-US" sz="3500">
                <a:solidFill>
                  <a:srgbClr val="960048"/>
                </a:solidFill>
                <a:latin typeface="Montserrat"/>
              </a:rPr>
              <a:t>Friendship Exchange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422619" y="6353857"/>
            <a:ext cx="9330981" cy="606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960048"/>
                </a:solidFill>
                <a:latin typeface="Montserrat Bold"/>
              </a:rPr>
              <a:t>May 5th: </a:t>
            </a:r>
            <a:r>
              <a:rPr lang="en-US" sz="3500">
                <a:solidFill>
                  <a:srgbClr val="960048"/>
                </a:solidFill>
                <a:latin typeface="Montserrat"/>
              </a:rPr>
              <a:t>TBD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9753600" cy="7315200"/>
          </a:xfrm>
          <a:custGeom>
            <a:avLst/>
            <a:gdLst/>
            <a:ahLst/>
            <a:cxnLst/>
            <a:rect r="r" b="b" t="t" l="l"/>
            <a:pathLst>
              <a:path h="7315200" w="97536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285" t="0" r="-6285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7419799">
            <a:off x="450671" y="-5345979"/>
            <a:ext cx="10429460" cy="9529919"/>
          </a:xfrm>
          <a:custGeom>
            <a:avLst/>
            <a:gdLst/>
            <a:ahLst/>
            <a:cxnLst/>
            <a:rect r="r" b="b" t="t" l="l"/>
            <a:pathLst>
              <a:path h="9529919" w="10429460">
                <a:moveTo>
                  <a:pt x="0" y="0"/>
                </a:moveTo>
                <a:lnTo>
                  <a:pt x="10429460" y="0"/>
                </a:lnTo>
                <a:lnTo>
                  <a:pt x="10429460" y="9529920"/>
                </a:lnTo>
                <a:lnTo>
                  <a:pt x="0" y="952992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6000"/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2950861" y="1285267"/>
            <a:ext cx="3851879" cy="944141"/>
          </a:xfrm>
          <a:custGeom>
            <a:avLst/>
            <a:gdLst/>
            <a:ahLst/>
            <a:cxnLst/>
            <a:rect r="r" b="b" t="t" l="l"/>
            <a:pathLst>
              <a:path h="944141" w="3851879">
                <a:moveTo>
                  <a:pt x="0" y="0"/>
                </a:moveTo>
                <a:lnTo>
                  <a:pt x="3851878" y="0"/>
                </a:lnTo>
                <a:lnTo>
                  <a:pt x="3851878" y="944141"/>
                </a:lnTo>
                <a:lnTo>
                  <a:pt x="0" y="9441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50490" t="-79227" r="-61899" b="-56591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2877738">
            <a:off x="646488" y="2320613"/>
            <a:ext cx="9330926" cy="8526133"/>
          </a:xfrm>
          <a:custGeom>
            <a:avLst/>
            <a:gdLst/>
            <a:ahLst/>
            <a:cxnLst/>
            <a:rect r="r" b="b" t="t" l="l"/>
            <a:pathLst>
              <a:path h="8526133" w="9330926">
                <a:moveTo>
                  <a:pt x="0" y="0"/>
                </a:moveTo>
                <a:lnTo>
                  <a:pt x="9330926" y="0"/>
                </a:lnTo>
                <a:lnTo>
                  <a:pt x="9330926" y="8526134"/>
                </a:lnTo>
                <a:lnTo>
                  <a:pt x="0" y="852613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6000"/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712125" y="5873894"/>
            <a:ext cx="8309955" cy="1441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6049"/>
              </a:lnSpc>
            </a:pPr>
            <a:r>
              <a:rPr lang="en-US" sz="5873">
                <a:solidFill>
                  <a:srgbClr val="17458F"/>
                </a:solidFill>
                <a:latin typeface="March Rough"/>
              </a:rPr>
              <a:t>SHELTER BOX</a:t>
            </a:r>
          </a:p>
          <a:p>
            <a:pPr algn="r">
              <a:lnSpc>
                <a:spcPts val="5145"/>
              </a:lnSpc>
            </a:pPr>
            <a:r>
              <a:rPr lang="en-US" sz="4995">
                <a:solidFill>
                  <a:srgbClr val="17458F"/>
                </a:solidFill>
                <a:latin typeface="March Rough"/>
              </a:rPr>
              <a:t>TIM CONNELLY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13673" y="2752654"/>
            <a:ext cx="8726254" cy="12088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13"/>
              </a:lnSpc>
            </a:pPr>
            <a:r>
              <a:rPr lang="en-US" sz="8848">
                <a:solidFill>
                  <a:srgbClr val="17458F"/>
                </a:solidFill>
                <a:latin typeface="March Rough"/>
              </a:rPr>
              <a:t>Staying Engaged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800273" y="3709034"/>
            <a:ext cx="7023354" cy="8745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7192"/>
              </a:lnSpc>
              <a:spcBef>
                <a:spcPct val="0"/>
              </a:spcBef>
            </a:pPr>
            <a:r>
              <a:rPr lang="en-US" sz="5137">
                <a:solidFill>
                  <a:srgbClr val="960048"/>
                </a:solidFill>
                <a:latin typeface="Montserrat"/>
              </a:rPr>
              <a:t>January 8th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589149" y="4443085"/>
            <a:ext cx="6234479" cy="4287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556"/>
              </a:lnSpc>
              <a:spcBef>
                <a:spcPct val="0"/>
              </a:spcBef>
            </a:pPr>
            <a:r>
              <a:rPr lang="en-US" sz="2540">
                <a:solidFill>
                  <a:srgbClr val="960048"/>
                </a:solidFill>
                <a:latin typeface="Montserrat"/>
              </a:rPr>
              <a:t>7:00pm - 7:45 PM CST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9753600" cy="7315200"/>
          </a:xfrm>
          <a:custGeom>
            <a:avLst/>
            <a:gdLst/>
            <a:ahLst/>
            <a:cxnLst/>
            <a:rect r="r" b="b" t="t" l="l"/>
            <a:pathLst>
              <a:path h="7315200" w="97536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285" t="0" r="-6285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7419799">
            <a:off x="450671" y="-5345979"/>
            <a:ext cx="10429460" cy="9529919"/>
          </a:xfrm>
          <a:custGeom>
            <a:avLst/>
            <a:gdLst/>
            <a:ahLst/>
            <a:cxnLst/>
            <a:rect r="r" b="b" t="t" l="l"/>
            <a:pathLst>
              <a:path h="9529919" w="10429460">
                <a:moveTo>
                  <a:pt x="0" y="0"/>
                </a:moveTo>
                <a:lnTo>
                  <a:pt x="10429460" y="0"/>
                </a:lnTo>
                <a:lnTo>
                  <a:pt x="10429460" y="9529920"/>
                </a:lnTo>
                <a:lnTo>
                  <a:pt x="0" y="952992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6000"/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2950861" y="1285267"/>
            <a:ext cx="3851879" cy="944141"/>
          </a:xfrm>
          <a:custGeom>
            <a:avLst/>
            <a:gdLst/>
            <a:ahLst/>
            <a:cxnLst/>
            <a:rect r="r" b="b" t="t" l="l"/>
            <a:pathLst>
              <a:path h="944141" w="3851879">
                <a:moveTo>
                  <a:pt x="0" y="0"/>
                </a:moveTo>
                <a:lnTo>
                  <a:pt x="3851878" y="0"/>
                </a:lnTo>
                <a:lnTo>
                  <a:pt x="3851878" y="944141"/>
                </a:lnTo>
                <a:lnTo>
                  <a:pt x="0" y="9441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50490" t="-79227" r="-61899" b="-56591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2877738">
            <a:off x="646488" y="2320613"/>
            <a:ext cx="9330926" cy="8526133"/>
          </a:xfrm>
          <a:custGeom>
            <a:avLst/>
            <a:gdLst/>
            <a:ahLst/>
            <a:cxnLst/>
            <a:rect r="r" b="b" t="t" l="l"/>
            <a:pathLst>
              <a:path h="8526133" w="9330926">
                <a:moveTo>
                  <a:pt x="0" y="0"/>
                </a:moveTo>
                <a:lnTo>
                  <a:pt x="9330926" y="0"/>
                </a:lnTo>
                <a:lnTo>
                  <a:pt x="9330926" y="8526134"/>
                </a:lnTo>
                <a:lnTo>
                  <a:pt x="0" y="852613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6000"/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70280" y="5955825"/>
            <a:ext cx="8861498" cy="17044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821"/>
              </a:lnSpc>
            </a:pPr>
            <a:r>
              <a:rPr lang="en-US" sz="4680">
                <a:solidFill>
                  <a:srgbClr val="17458F"/>
                </a:solidFill>
                <a:latin typeface="March Rough"/>
              </a:rPr>
              <a:t>NORTH STAR YOUTH EXCHANGE</a:t>
            </a:r>
          </a:p>
          <a:p>
            <a:pPr algn="r">
              <a:lnSpc>
                <a:spcPts val="4218"/>
              </a:lnSpc>
            </a:pPr>
            <a:r>
              <a:rPr lang="en-US" sz="4095">
                <a:solidFill>
                  <a:srgbClr val="17458F"/>
                </a:solidFill>
                <a:latin typeface="March Rough"/>
              </a:rPr>
              <a:t>ERIC JOHNSRUD </a:t>
            </a:r>
          </a:p>
          <a:p>
            <a:pPr algn="r">
              <a:lnSpc>
                <a:spcPts val="4218"/>
              </a:lnSpc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513673" y="2752654"/>
            <a:ext cx="8726254" cy="12088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13"/>
              </a:lnSpc>
            </a:pPr>
            <a:r>
              <a:rPr lang="en-US" sz="8848">
                <a:solidFill>
                  <a:srgbClr val="17458F"/>
                </a:solidFill>
                <a:latin typeface="March Rough"/>
              </a:rPr>
              <a:t>Staying Engaged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800273" y="3709034"/>
            <a:ext cx="7023354" cy="8745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7192"/>
              </a:lnSpc>
              <a:spcBef>
                <a:spcPct val="0"/>
              </a:spcBef>
            </a:pPr>
            <a:r>
              <a:rPr lang="en-US" sz="5137">
                <a:solidFill>
                  <a:srgbClr val="960048"/>
                </a:solidFill>
                <a:latin typeface="Montserrat"/>
              </a:rPr>
              <a:t>February 5th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589149" y="4443085"/>
            <a:ext cx="6234479" cy="4287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556"/>
              </a:lnSpc>
              <a:spcBef>
                <a:spcPct val="0"/>
              </a:spcBef>
            </a:pPr>
            <a:r>
              <a:rPr lang="en-US" sz="2540">
                <a:solidFill>
                  <a:srgbClr val="960048"/>
                </a:solidFill>
                <a:latin typeface="Montserrat"/>
              </a:rPr>
              <a:t>7:00pm - 7:45 PM CST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9753600" cy="7315200"/>
          </a:xfrm>
          <a:custGeom>
            <a:avLst/>
            <a:gdLst/>
            <a:ahLst/>
            <a:cxnLst/>
            <a:rect r="r" b="b" t="t" l="l"/>
            <a:pathLst>
              <a:path h="7315200" w="97536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285" t="0" r="-6285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7419799">
            <a:off x="450671" y="-5345979"/>
            <a:ext cx="10429460" cy="9529919"/>
          </a:xfrm>
          <a:custGeom>
            <a:avLst/>
            <a:gdLst/>
            <a:ahLst/>
            <a:cxnLst/>
            <a:rect r="r" b="b" t="t" l="l"/>
            <a:pathLst>
              <a:path h="9529919" w="10429460">
                <a:moveTo>
                  <a:pt x="0" y="0"/>
                </a:moveTo>
                <a:lnTo>
                  <a:pt x="10429460" y="0"/>
                </a:lnTo>
                <a:lnTo>
                  <a:pt x="10429460" y="9529920"/>
                </a:lnTo>
                <a:lnTo>
                  <a:pt x="0" y="952992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6000"/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2950861" y="1285267"/>
            <a:ext cx="3851879" cy="944141"/>
          </a:xfrm>
          <a:custGeom>
            <a:avLst/>
            <a:gdLst/>
            <a:ahLst/>
            <a:cxnLst/>
            <a:rect r="r" b="b" t="t" l="l"/>
            <a:pathLst>
              <a:path h="944141" w="3851879">
                <a:moveTo>
                  <a:pt x="0" y="0"/>
                </a:moveTo>
                <a:lnTo>
                  <a:pt x="3851878" y="0"/>
                </a:lnTo>
                <a:lnTo>
                  <a:pt x="3851878" y="944141"/>
                </a:lnTo>
                <a:lnTo>
                  <a:pt x="0" y="9441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50490" t="-79227" r="-61899" b="-56591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2877738">
            <a:off x="646488" y="2320613"/>
            <a:ext cx="9330926" cy="8526133"/>
          </a:xfrm>
          <a:custGeom>
            <a:avLst/>
            <a:gdLst/>
            <a:ahLst/>
            <a:cxnLst/>
            <a:rect r="r" b="b" t="t" l="l"/>
            <a:pathLst>
              <a:path h="8526133" w="9330926">
                <a:moveTo>
                  <a:pt x="0" y="0"/>
                </a:moveTo>
                <a:lnTo>
                  <a:pt x="9330926" y="0"/>
                </a:lnTo>
                <a:lnTo>
                  <a:pt x="9330926" y="8526134"/>
                </a:lnTo>
                <a:lnTo>
                  <a:pt x="0" y="852613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6000"/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929972" y="5733916"/>
            <a:ext cx="8309955" cy="1409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5439"/>
              </a:lnSpc>
            </a:pPr>
            <a:r>
              <a:rPr lang="en-US" sz="5280">
                <a:solidFill>
                  <a:srgbClr val="17458F"/>
                </a:solidFill>
                <a:latin typeface="March Rough"/>
              </a:rPr>
              <a:t>END HUMAN TRAFFICKING</a:t>
            </a:r>
          </a:p>
          <a:p>
            <a:pPr algn="r">
              <a:lnSpc>
                <a:spcPts val="5439"/>
              </a:lnSpc>
            </a:pPr>
            <a:r>
              <a:rPr lang="en-US" sz="5280">
                <a:solidFill>
                  <a:srgbClr val="17458F"/>
                </a:solidFill>
                <a:latin typeface="March Rough"/>
              </a:rPr>
              <a:t>Karen Walkowski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13673" y="2752654"/>
            <a:ext cx="8726254" cy="12088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13"/>
              </a:lnSpc>
            </a:pPr>
            <a:r>
              <a:rPr lang="en-US" sz="8848">
                <a:solidFill>
                  <a:srgbClr val="17458F"/>
                </a:solidFill>
                <a:latin typeface="March Rough"/>
              </a:rPr>
              <a:t>Staying Engaged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800273" y="3709034"/>
            <a:ext cx="7023354" cy="8745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7192"/>
              </a:lnSpc>
              <a:spcBef>
                <a:spcPct val="0"/>
              </a:spcBef>
            </a:pPr>
            <a:r>
              <a:rPr lang="en-US" sz="5137">
                <a:solidFill>
                  <a:srgbClr val="960048"/>
                </a:solidFill>
                <a:latin typeface="Montserrat"/>
              </a:rPr>
              <a:t>March 4th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589149" y="4443085"/>
            <a:ext cx="6234479" cy="4287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556"/>
              </a:lnSpc>
              <a:spcBef>
                <a:spcPct val="0"/>
              </a:spcBef>
            </a:pPr>
            <a:r>
              <a:rPr lang="en-US" sz="2540">
                <a:solidFill>
                  <a:srgbClr val="960048"/>
                </a:solidFill>
                <a:latin typeface="Montserrat"/>
              </a:rPr>
              <a:t>7:00pm - 7:45 PM CST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9753600" cy="7315200"/>
          </a:xfrm>
          <a:custGeom>
            <a:avLst/>
            <a:gdLst/>
            <a:ahLst/>
            <a:cxnLst/>
            <a:rect r="r" b="b" t="t" l="l"/>
            <a:pathLst>
              <a:path h="7315200" w="97536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285" t="0" r="-6285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7419799">
            <a:off x="450671" y="-5345979"/>
            <a:ext cx="10429460" cy="9529919"/>
          </a:xfrm>
          <a:custGeom>
            <a:avLst/>
            <a:gdLst/>
            <a:ahLst/>
            <a:cxnLst/>
            <a:rect r="r" b="b" t="t" l="l"/>
            <a:pathLst>
              <a:path h="9529919" w="10429460">
                <a:moveTo>
                  <a:pt x="0" y="0"/>
                </a:moveTo>
                <a:lnTo>
                  <a:pt x="10429460" y="0"/>
                </a:lnTo>
                <a:lnTo>
                  <a:pt x="10429460" y="9529920"/>
                </a:lnTo>
                <a:lnTo>
                  <a:pt x="0" y="952992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6000"/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2950861" y="1285267"/>
            <a:ext cx="3851879" cy="944141"/>
          </a:xfrm>
          <a:custGeom>
            <a:avLst/>
            <a:gdLst/>
            <a:ahLst/>
            <a:cxnLst/>
            <a:rect r="r" b="b" t="t" l="l"/>
            <a:pathLst>
              <a:path h="944141" w="3851879">
                <a:moveTo>
                  <a:pt x="0" y="0"/>
                </a:moveTo>
                <a:lnTo>
                  <a:pt x="3851878" y="0"/>
                </a:lnTo>
                <a:lnTo>
                  <a:pt x="3851878" y="944141"/>
                </a:lnTo>
                <a:lnTo>
                  <a:pt x="0" y="9441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50490" t="-79227" r="-61899" b="-56591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2877738">
            <a:off x="646488" y="2320613"/>
            <a:ext cx="9330926" cy="8526133"/>
          </a:xfrm>
          <a:custGeom>
            <a:avLst/>
            <a:gdLst/>
            <a:ahLst/>
            <a:cxnLst/>
            <a:rect r="r" b="b" t="t" l="l"/>
            <a:pathLst>
              <a:path h="8526133" w="9330926">
                <a:moveTo>
                  <a:pt x="0" y="0"/>
                </a:moveTo>
                <a:lnTo>
                  <a:pt x="9330926" y="0"/>
                </a:lnTo>
                <a:lnTo>
                  <a:pt x="9330926" y="8526134"/>
                </a:lnTo>
                <a:lnTo>
                  <a:pt x="0" y="852613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6000"/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929972" y="5733916"/>
            <a:ext cx="8309955" cy="1409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5439"/>
              </a:lnSpc>
            </a:pPr>
            <a:r>
              <a:rPr lang="en-US" sz="5280">
                <a:solidFill>
                  <a:srgbClr val="17458F"/>
                </a:solidFill>
                <a:latin typeface="March Rough"/>
              </a:rPr>
              <a:t>FRIENDSHIP EXCHANGE</a:t>
            </a:r>
          </a:p>
          <a:p>
            <a:pPr algn="r">
              <a:lnSpc>
                <a:spcPts val="5439"/>
              </a:lnSpc>
            </a:pPr>
            <a:r>
              <a:rPr lang="en-US" sz="5280">
                <a:solidFill>
                  <a:srgbClr val="17458F"/>
                </a:solidFill>
                <a:latin typeface="March Rough"/>
              </a:rPr>
              <a:t>SAM DALAL  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13673" y="2752654"/>
            <a:ext cx="8726254" cy="12088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13"/>
              </a:lnSpc>
            </a:pPr>
            <a:r>
              <a:rPr lang="en-US" sz="8848">
                <a:solidFill>
                  <a:srgbClr val="17458F"/>
                </a:solidFill>
                <a:latin typeface="March Rough"/>
              </a:rPr>
              <a:t>Staying Engaged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800273" y="3709034"/>
            <a:ext cx="7023354" cy="8745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7192"/>
              </a:lnSpc>
              <a:spcBef>
                <a:spcPct val="0"/>
              </a:spcBef>
            </a:pPr>
            <a:r>
              <a:rPr lang="en-US" sz="5137">
                <a:solidFill>
                  <a:srgbClr val="960048"/>
                </a:solidFill>
                <a:latin typeface="Montserrat"/>
              </a:rPr>
              <a:t>April 1st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589149" y="4443085"/>
            <a:ext cx="6234479" cy="4287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556"/>
              </a:lnSpc>
              <a:spcBef>
                <a:spcPct val="0"/>
              </a:spcBef>
            </a:pPr>
            <a:r>
              <a:rPr lang="en-US" sz="2540">
                <a:solidFill>
                  <a:srgbClr val="960048"/>
                </a:solidFill>
                <a:latin typeface="Montserrat"/>
              </a:rPr>
              <a:t>7:00pm - 7:45 PM CST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9753600" cy="7315200"/>
          </a:xfrm>
          <a:custGeom>
            <a:avLst/>
            <a:gdLst/>
            <a:ahLst/>
            <a:cxnLst/>
            <a:rect r="r" b="b" t="t" l="l"/>
            <a:pathLst>
              <a:path h="7315200" w="97536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285" t="0" r="-6285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7419799">
            <a:off x="450671" y="-5345979"/>
            <a:ext cx="10429460" cy="9529919"/>
          </a:xfrm>
          <a:custGeom>
            <a:avLst/>
            <a:gdLst/>
            <a:ahLst/>
            <a:cxnLst/>
            <a:rect r="r" b="b" t="t" l="l"/>
            <a:pathLst>
              <a:path h="9529919" w="10429460">
                <a:moveTo>
                  <a:pt x="0" y="0"/>
                </a:moveTo>
                <a:lnTo>
                  <a:pt x="10429460" y="0"/>
                </a:lnTo>
                <a:lnTo>
                  <a:pt x="10429460" y="9529920"/>
                </a:lnTo>
                <a:lnTo>
                  <a:pt x="0" y="952992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6000"/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2950861" y="1285267"/>
            <a:ext cx="3851879" cy="944141"/>
          </a:xfrm>
          <a:custGeom>
            <a:avLst/>
            <a:gdLst/>
            <a:ahLst/>
            <a:cxnLst/>
            <a:rect r="r" b="b" t="t" l="l"/>
            <a:pathLst>
              <a:path h="944141" w="3851879">
                <a:moveTo>
                  <a:pt x="0" y="0"/>
                </a:moveTo>
                <a:lnTo>
                  <a:pt x="3851878" y="0"/>
                </a:lnTo>
                <a:lnTo>
                  <a:pt x="3851878" y="944141"/>
                </a:lnTo>
                <a:lnTo>
                  <a:pt x="0" y="9441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50490" t="-79227" r="-61899" b="-56591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2877738">
            <a:off x="646488" y="2320613"/>
            <a:ext cx="9330926" cy="8526133"/>
          </a:xfrm>
          <a:custGeom>
            <a:avLst/>
            <a:gdLst/>
            <a:ahLst/>
            <a:cxnLst/>
            <a:rect r="r" b="b" t="t" l="l"/>
            <a:pathLst>
              <a:path h="8526133" w="9330926">
                <a:moveTo>
                  <a:pt x="0" y="0"/>
                </a:moveTo>
                <a:lnTo>
                  <a:pt x="9330926" y="0"/>
                </a:lnTo>
                <a:lnTo>
                  <a:pt x="9330926" y="8526134"/>
                </a:lnTo>
                <a:lnTo>
                  <a:pt x="0" y="852613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6000"/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731520" y="5857599"/>
            <a:ext cx="8309955" cy="8244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6160"/>
              </a:lnSpc>
            </a:pPr>
            <a:r>
              <a:rPr lang="en-US" sz="5980">
                <a:solidFill>
                  <a:srgbClr val="17458F"/>
                </a:solidFill>
                <a:latin typeface="March Rough"/>
              </a:rPr>
              <a:t>TBD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13673" y="2752654"/>
            <a:ext cx="8726254" cy="12088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13"/>
              </a:lnSpc>
            </a:pPr>
            <a:r>
              <a:rPr lang="en-US" sz="8848">
                <a:solidFill>
                  <a:srgbClr val="17458F"/>
                </a:solidFill>
                <a:latin typeface="March Rough"/>
              </a:rPr>
              <a:t>Staying Engaged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800273" y="3709034"/>
            <a:ext cx="7023354" cy="8745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7192"/>
              </a:lnSpc>
              <a:spcBef>
                <a:spcPct val="0"/>
              </a:spcBef>
            </a:pPr>
            <a:r>
              <a:rPr lang="en-US" sz="5137">
                <a:solidFill>
                  <a:srgbClr val="960048"/>
                </a:solidFill>
                <a:latin typeface="Montserrat"/>
              </a:rPr>
              <a:t>May 6th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589149" y="4443085"/>
            <a:ext cx="6234479" cy="4287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556"/>
              </a:lnSpc>
              <a:spcBef>
                <a:spcPct val="0"/>
              </a:spcBef>
            </a:pPr>
            <a:r>
              <a:rPr lang="en-US" sz="2540">
                <a:solidFill>
                  <a:srgbClr val="960048"/>
                </a:solidFill>
                <a:latin typeface="Montserrat"/>
              </a:rPr>
              <a:t>7:00pm - 7:45 PM CST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9753600" cy="7315200"/>
          </a:xfrm>
          <a:custGeom>
            <a:avLst/>
            <a:gdLst/>
            <a:ahLst/>
            <a:cxnLst/>
            <a:rect r="r" b="b" t="t" l="l"/>
            <a:pathLst>
              <a:path h="7315200" w="97536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285" t="0" r="-6285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83839" y="-369991"/>
            <a:ext cx="10572129" cy="8176422"/>
          </a:xfrm>
          <a:custGeom>
            <a:avLst/>
            <a:gdLst/>
            <a:ahLst/>
            <a:cxnLst/>
            <a:rect r="r" b="b" t="t" l="l"/>
            <a:pathLst>
              <a:path h="8176422" w="10572129">
                <a:moveTo>
                  <a:pt x="0" y="0"/>
                </a:moveTo>
                <a:lnTo>
                  <a:pt x="10572129" y="0"/>
                </a:lnTo>
                <a:lnTo>
                  <a:pt x="10572129" y="8176422"/>
                </a:lnTo>
                <a:lnTo>
                  <a:pt x="0" y="817642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6000"/>
            </a:blip>
            <a:stretch>
              <a:fillRect l="0" t="0" r="-16009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184225" y="6389602"/>
            <a:ext cx="3851879" cy="944141"/>
          </a:xfrm>
          <a:custGeom>
            <a:avLst/>
            <a:gdLst/>
            <a:ahLst/>
            <a:cxnLst/>
            <a:rect r="r" b="b" t="t" l="l"/>
            <a:pathLst>
              <a:path h="944141" w="3851879">
                <a:moveTo>
                  <a:pt x="0" y="0"/>
                </a:moveTo>
                <a:lnTo>
                  <a:pt x="3851879" y="0"/>
                </a:lnTo>
                <a:lnTo>
                  <a:pt x="3851879" y="944140"/>
                </a:lnTo>
                <a:lnTo>
                  <a:pt x="0" y="9441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50490" t="-79227" r="-61899" b="-56591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512461" y="1736001"/>
            <a:ext cx="9751175" cy="867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04"/>
              </a:lnSpc>
            </a:pPr>
            <a:r>
              <a:rPr lang="en-US" sz="6314">
                <a:solidFill>
                  <a:srgbClr val="960048"/>
                </a:solidFill>
                <a:latin typeface="Permanent Marker"/>
              </a:rPr>
              <a:t>Club Runner hints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39098" y="2928107"/>
            <a:ext cx="9514502" cy="4219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511"/>
              </a:lnSpc>
              <a:spcBef>
                <a:spcPct val="0"/>
              </a:spcBef>
            </a:pPr>
            <a:r>
              <a:rPr lang="en-US" sz="2508">
                <a:solidFill>
                  <a:srgbClr val="6D059D"/>
                </a:solidFill>
                <a:latin typeface="Montserrat Bold"/>
              </a:rPr>
              <a:t>Wednesday - December 13th - Updating Club Leadership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4559886" y="619372"/>
            <a:ext cx="616176" cy="1457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979"/>
              </a:lnSpc>
            </a:pPr>
            <a:r>
              <a:rPr lang="en-US" sz="8556">
                <a:solidFill>
                  <a:srgbClr val="FFD100"/>
                </a:solidFill>
                <a:latin typeface="Brightwall"/>
              </a:rPr>
              <a:t>&amp;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262326" y="6586559"/>
            <a:ext cx="8251445" cy="5502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136"/>
              </a:lnSpc>
            </a:pPr>
            <a:r>
              <a:rPr lang="en-US" sz="1857">
                <a:solidFill>
                  <a:srgbClr val="17458F"/>
                </a:solidFill>
                <a:latin typeface="Montserrat Italics"/>
              </a:rPr>
              <a:t>An online series focused on expanding </a:t>
            </a:r>
          </a:p>
          <a:p>
            <a:pPr algn="r">
              <a:lnSpc>
                <a:spcPts val="2136"/>
              </a:lnSpc>
            </a:pPr>
            <a:r>
              <a:rPr lang="en-US" sz="1857">
                <a:solidFill>
                  <a:srgbClr val="17458F"/>
                </a:solidFill>
                <a:latin typeface="Montserrat Italics"/>
              </a:rPr>
              <a:t>Club Runner knowledge through monthly topics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838353" y="874395"/>
            <a:ext cx="8675418" cy="12525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438"/>
              </a:lnSpc>
            </a:pPr>
            <a:r>
              <a:rPr lang="en-US" sz="9163">
                <a:solidFill>
                  <a:srgbClr val="17458F"/>
                </a:solidFill>
                <a:latin typeface="March Rough"/>
              </a:rPr>
              <a:t>LUNCH LEARNS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-2621413" y="114300"/>
            <a:ext cx="8726254" cy="10975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210"/>
              </a:lnSpc>
            </a:pPr>
            <a:r>
              <a:rPr lang="en-US" sz="7971">
                <a:solidFill>
                  <a:srgbClr val="17458F"/>
                </a:solidFill>
                <a:latin typeface="March Rough"/>
              </a:rPr>
              <a:t>Virtual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39098" y="5052402"/>
            <a:ext cx="8876791" cy="4220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3511"/>
              </a:lnSpc>
              <a:spcBef>
                <a:spcPct val="0"/>
              </a:spcBef>
            </a:pPr>
            <a:r>
              <a:rPr lang="en-US" sz="2508" strike="noStrike" u="none">
                <a:solidFill>
                  <a:srgbClr val="6D059D"/>
                </a:solidFill>
                <a:latin typeface="Montserrat Bold"/>
              </a:rPr>
              <a:t>Wednesday - April 17th - Events &amp; Club Calendar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239098" y="3441893"/>
            <a:ext cx="8726254" cy="4219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3511"/>
              </a:lnSpc>
              <a:spcBef>
                <a:spcPct val="0"/>
              </a:spcBef>
            </a:pPr>
            <a:r>
              <a:rPr lang="en-US" sz="2508" strike="noStrike" u="none">
                <a:solidFill>
                  <a:srgbClr val="6D059D"/>
                </a:solidFill>
                <a:latin typeface="Montserrat Bold"/>
              </a:rPr>
              <a:t>Thursday - January 18th - Creating a Club Logo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239098" y="5626868"/>
            <a:ext cx="8726254" cy="4295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511"/>
              </a:lnSpc>
              <a:spcBef>
                <a:spcPct val="0"/>
              </a:spcBef>
            </a:pPr>
            <a:r>
              <a:rPr lang="en-US" sz="2508" strike="noStrike" u="none">
                <a:solidFill>
                  <a:srgbClr val="6D059D"/>
                </a:solidFill>
                <a:latin typeface="Montserrat Bold"/>
              </a:rPr>
              <a:t>Friday- May 10th - Club Documents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39098" y="3997211"/>
            <a:ext cx="8726254" cy="4219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3511"/>
              </a:lnSpc>
              <a:spcBef>
                <a:spcPct val="0"/>
              </a:spcBef>
            </a:pPr>
            <a:r>
              <a:rPr lang="en-US" sz="2508" strike="noStrike" u="none">
                <a:solidFill>
                  <a:srgbClr val="6D059D"/>
                </a:solidFill>
                <a:latin typeface="Montserrat Bold"/>
              </a:rPr>
              <a:t>Thursday - February 22nd - Bulletins by Mark Shockey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239098" y="4520522"/>
            <a:ext cx="10024537" cy="3959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3371"/>
              </a:lnSpc>
              <a:spcBef>
                <a:spcPct val="0"/>
              </a:spcBef>
            </a:pPr>
            <a:r>
              <a:rPr lang="en-US" sz="2408">
                <a:solidFill>
                  <a:srgbClr val="6D059D"/>
                </a:solidFill>
                <a:latin typeface="Montserrat Bold"/>
              </a:rPr>
              <a:t>Monday </a:t>
            </a:r>
            <a:r>
              <a:rPr lang="en-US" sz="2408" strike="noStrike" u="none">
                <a:solidFill>
                  <a:srgbClr val="6D059D"/>
                </a:solidFill>
                <a:latin typeface="Montserrat Bold"/>
              </a:rPr>
              <a:t>- March 11th - Website Homepage by Mark Shockey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9753600" cy="7315200"/>
          </a:xfrm>
          <a:custGeom>
            <a:avLst/>
            <a:gdLst/>
            <a:ahLst/>
            <a:cxnLst/>
            <a:rect r="r" b="b" t="t" l="l"/>
            <a:pathLst>
              <a:path h="7315200" w="97536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285" t="0" r="-6285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83839" y="-430611"/>
            <a:ext cx="10572129" cy="8176422"/>
          </a:xfrm>
          <a:custGeom>
            <a:avLst/>
            <a:gdLst/>
            <a:ahLst/>
            <a:cxnLst/>
            <a:rect r="r" b="b" t="t" l="l"/>
            <a:pathLst>
              <a:path h="8176422" w="10572129">
                <a:moveTo>
                  <a:pt x="0" y="0"/>
                </a:moveTo>
                <a:lnTo>
                  <a:pt x="10572129" y="0"/>
                </a:lnTo>
                <a:lnTo>
                  <a:pt x="10572129" y="8176422"/>
                </a:lnTo>
                <a:lnTo>
                  <a:pt x="0" y="817642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8000"/>
            </a:blip>
            <a:stretch>
              <a:fillRect l="0" t="0" r="-16009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5388048" y="0"/>
            <a:ext cx="3851879" cy="944141"/>
          </a:xfrm>
          <a:custGeom>
            <a:avLst/>
            <a:gdLst/>
            <a:ahLst/>
            <a:cxnLst/>
            <a:rect r="r" b="b" t="t" l="l"/>
            <a:pathLst>
              <a:path h="944141" w="3851879">
                <a:moveTo>
                  <a:pt x="0" y="0"/>
                </a:moveTo>
                <a:lnTo>
                  <a:pt x="3851879" y="0"/>
                </a:lnTo>
                <a:lnTo>
                  <a:pt x="3851879" y="944141"/>
                </a:lnTo>
                <a:lnTo>
                  <a:pt x="0" y="9441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50490" t="-79227" r="-61899" b="-56591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513673" y="3160326"/>
            <a:ext cx="8726254" cy="867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04"/>
              </a:lnSpc>
            </a:pPr>
            <a:r>
              <a:rPr lang="en-US" sz="6314">
                <a:solidFill>
                  <a:srgbClr val="960048"/>
                </a:solidFill>
                <a:latin typeface="Permanent Marker"/>
              </a:rPr>
              <a:t>Public Image Hints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13673" y="3773606"/>
            <a:ext cx="8726254" cy="5909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73"/>
              </a:lnSpc>
              <a:spcBef>
                <a:spcPct val="0"/>
              </a:spcBef>
            </a:pPr>
            <a:r>
              <a:rPr lang="en-US" sz="3480">
                <a:solidFill>
                  <a:srgbClr val="A05CBF"/>
                </a:solidFill>
                <a:latin typeface="Montserrat Bold"/>
              </a:rPr>
              <a:t>Thursday - January 18th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488411" y="4316933"/>
            <a:ext cx="8751515" cy="4287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56"/>
              </a:lnSpc>
              <a:spcBef>
                <a:spcPct val="0"/>
              </a:spcBef>
            </a:pPr>
            <a:r>
              <a:rPr lang="en-US" sz="2540">
                <a:solidFill>
                  <a:srgbClr val="960048"/>
                </a:solidFill>
                <a:latin typeface="Montserrat Bold"/>
              </a:rPr>
              <a:t>11:45am - 12:30 PM CST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492615" y="1280149"/>
            <a:ext cx="616176" cy="1457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979"/>
              </a:lnSpc>
            </a:pPr>
            <a:r>
              <a:rPr lang="en-US" sz="8556">
                <a:solidFill>
                  <a:srgbClr val="FFD100"/>
                </a:solidFill>
                <a:latin typeface="Brightwall"/>
              </a:rPr>
              <a:t>&amp;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12385" y="6639417"/>
            <a:ext cx="8251445" cy="5502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136"/>
              </a:lnSpc>
            </a:pPr>
            <a:r>
              <a:rPr lang="en-US" sz="1857">
                <a:solidFill>
                  <a:srgbClr val="17458F"/>
                </a:solidFill>
                <a:latin typeface="Montserrat Italics"/>
              </a:rPr>
              <a:t>An online series focused on expanding </a:t>
            </a:r>
          </a:p>
          <a:p>
            <a:pPr algn="r">
              <a:lnSpc>
                <a:spcPts val="2136"/>
              </a:lnSpc>
            </a:pPr>
            <a:r>
              <a:rPr lang="en-US" sz="1857">
                <a:solidFill>
                  <a:srgbClr val="17458F"/>
                </a:solidFill>
                <a:latin typeface="Montserrat Italics"/>
              </a:rPr>
              <a:t>Club Runner knowledge through monthly topics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88411" y="1613771"/>
            <a:ext cx="8675418" cy="12525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438"/>
              </a:lnSpc>
            </a:pPr>
            <a:r>
              <a:rPr lang="en-US" sz="9163">
                <a:solidFill>
                  <a:srgbClr val="17458F"/>
                </a:solidFill>
                <a:latin typeface="March Rough"/>
              </a:rPr>
              <a:t>LUNCH LEARN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13673" y="845820"/>
            <a:ext cx="8726254" cy="10975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210"/>
              </a:lnSpc>
            </a:pPr>
            <a:r>
              <a:rPr lang="en-US" sz="7971">
                <a:solidFill>
                  <a:srgbClr val="17458F"/>
                </a:solidFill>
                <a:latin typeface="March Rough"/>
              </a:rPr>
              <a:t>Virtual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810708" y="5055436"/>
            <a:ext cx="6596165" cy="13408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46"/>
              </a:lnSpc>
            </a:pPr>
            <a:r>
              <a:rPr lang="en-US" sz="4996">
                <a:solidFill>
                  <a:srgbClr val="17458F"/>
                </a:solidFill>
                <a:latin typeface="March Rough"/>
              </a:rPr>
              <a:t>CREATING A ROTARY CLUB LOGO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9753600" cy="7315200"/>
          </a:xfrm>
          <a:custGeom>
            <a:avLst/>
            <a:gdLst/>
            <a:ahLst/>
            <a:cxnLst/>
            <a:rect r="r" b="b" t="t" l="l"/>
            <a:pathLst>
              <a:path h="7315200" w="97536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285" t="0" r="-6285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83839" y="-430611"/>
            <a:ext cx="10572129" cy="8176422"/>
          </a:xfrm>
          <a:custGeom>
            <a:avLst/>
            <a:gdLst/>
            <a:ahLst/>
            <a:cxnLst/>
            <a:rect r="r" b="b" t="t" l="l"/>
            <a:pathLst>
              <a:path h="8176422" w="10572129">
                <a:moveTo>
                  <a:pt x="0" y="0"/>
                </a:moveTo>
                <a:lnTo>
                  <a:pt x="10572129" y="0"/>
                </a:lnTo>
                <a:lnTo>
                  <a:pt x="10572129" y="8176422"/>
                </a:lnTo>
                <a:lnTo>
                  <a:pt x="0" y="817642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8000"/>
            </a:blip>
            <a:stretch>
              <a:fillRect l="0" t="0" r="-16009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5276536" y="0"/>
            <a:ext cx="3918328" cy="960428"/>
          </a:xfrm>
          <a:custGeom>
            <a:avLst/>
            <a:gdLst/>
            <a:ahLst/>
            <a:cxnLst/>
            <a:rect r="r" b="b" t="t" l="l"/>
            <a:pathLst>
              <a:path h="960428" w="3918328">
                <a:moveTo>
                  <a:pt x="0" y="0"/>
                </a:moveTo>
                <a:lnTo>
                  <a:pt x="3918328" y="0"/>
                </a:lnTo>
                <a:lnTo>
                  <a:pt x="3918328" y="960428"/>
                </a:lnTo>
                <a:lnTo>
                  <a:pt x="0" y="96042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50490" t="-79227" r="-61899" b="-56591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556198" y="3101019"/>
            <a:ext cx="8876791" cy="8839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616"/>
              </a:lnSpc>
            </a:pPr>
            <a:r>
              <a:rPr lang="en-US" sz="6423">
                <a:solidFill>
                  <a:srgbClr val="960048"/>
                </a:solidFill>
                <a:latin typeface="Permanent Marker"/>
              </a:rPr>
              <a:t>Club Runner Hints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56198" y="3727508"/>
            <a:ext cx="8876791" cy="5998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57"/>
              </a:lnSpc>
              <a:spcBef>
                <a:spcPct val="0"/>
              </a:spcBef>
            </a:pPr>
            <a:r>
              <a:rPr lang="en-US" sz="3541">
                <a:solidFill>
                  <a:srgbClr val="A05CBF"/>
                </a:solidFill>
                <a:latin typeface="Montserrat Bold"/>
              </a:rPr>
              <a:t>Thursday - February 22nd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30500" y="4279880"/>
            <a:ext cx="8902489" cy="435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17"/>
              </a:lnSpc>
              <a:spcBef>
                <a:spcPct val="0"/>
              </a:spcBef>
            </a:pPr>
            <a:r>
              <a:rPr lang="en-US" sz="2583">
                <a:solidFill>
                  <a:srgbClr val="960048"/>
                </a:solidFill>
                <a:latin typeface="Montserrat Bold"/>
              </a:rPr>
              <a:t>11:45am - 12:30 PM CST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365655" y="1305026"/>
            <a:ext cx="626805" cy="14801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185"/>
              </a:lnSpc>
            </a:pPr>
            <a:r>
              <a:rPr lang="en-US" sz="8704">
                <a:solidFill>
                  <a:srgbClr val="FFD100"/>
                </a:solidFill>
                <a:latin typeface="Brightwall"/>
              </a:rPr>
              <a:t>&amp;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61788" y="6651132"/>
            <a:ext cx="8393791" cy="5501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173"/>
              </a:lnSpc>
            </a:pPr>
            <a:r>
              <a:rPr lang="en-US" sz="1889">
                <a:solidFill>
                  <a:srgbClr val="17458F"/>
                </a:solidFill>
                <a:latin typeface="Montserrat Italics"/>
              </a:rPr>
              <a:t>An online series focused on expanding </a:t>
            </a:r>
          </a:p>
          <a:p>
            <a:pPr algn="r">
              <a:lnSpc>
                <a:spcPts val="2173"/>
              </a:lnSpc>
            </a:pPr>
            <a:r>
              <a:rPr lang="en-US" sz="1889">
                <a:solidFill>
                  <a:srgbClr val="17458F"/>
                </a:solidFill>
                <a:latin typeface="Montserrat Italics"/>
              </a:rPr>
              <a:t>Club Runner knowledge through monthly topics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92375" y="1629621"/>
            <a:ext cx="8825078" cy="12861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601"/>
              </a:lnSpc>
            </a:pPr>
            <a:r>
              <a:rPr lang="en-US" sz="9321">
                <a:solidFill>
                  <a:srgbClr val="17458F"/>
                </a:solidFill>
                <a:latin typeface="March Rough"/>
              </a:rPr>
              <a:t>LUNCH LEARN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18073" y="858440"/>
            <a:ext cx="8876791" cy="11184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52"/>
              </a:lnSpc>
            </a:pPr>
            <a:r>
              <a:rPr lang="en-US" sz="8109">
                <a:solidFill>
                  <a:srgbClr val="17458F"/>
                </a:solidFill>
                <a:latin typeface="March Rough"/>
              </a:rPr>
              <a:t>Virtual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2268850" y="5134255"/>
            <a:ext cx="5612058" cy="11825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80"/>
              </a:lnSpc>
            </a:pPr>
            <a:r>
              <a:rPr lang="en-US" sz="5126">
                <a:solidFill>
                  <a:srgbClr val="17458F"/>
                </a:solidFill>
                <a:latin typeface="March Rough"/>
              </a:rPr>
              <a:t>BULLETINS</a:t>
            </a:r>
          </a:p>
          <a:p>
            <a:pPr algn="ctr">
              <a:lnSpc>
                <a:spcPts val="3941"/>
              </a:lnSpc>
            </a:pPr>
            <a:r>
              <a:rPr lang="en-US" sz="3826">
                <a:solidFill>
                  <a:srgbClr val="17458F"/>
                </a:solidFill>
                <a:latin typeface="March Rough"/>
              </a:rPr>
              <a:t>LED BY MARK SHOCKEY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9753600" cy="7315200"/>
          </a:xfrm>
          <a:custGeom>
            <a:avLst/>
            <a:gdLst/>
            <a:ahLst/>
            <a:cxnLst/>
            <a:rect r="r" b="b" t="t" l="l"/>
            <a:pathLst>
              <a:path h="7315200" w="97536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285" t="0" r="-6285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83839" y="-430611"/>
            <a:ext cx="10572129" cy="8176422"/>
          </a:xfrm>
          <a:custGeom>
            <a:avLst/>
            <a:gdLst/>
            <a:ahLst/>
            <a:cxnLst/>
            <a:rect r="r" b="b" t="t" l="l"/>
            <a:pathLst>
              <a:path h="8176422" w="10572129">
                <a:moveTo>
                  <a:pt x="0" y="0"/>
                </a:moveTo>
                <a:lnTo>
                  <a:pt x="10572129" y="0"/>
                </a:lnTo>
                <a:lnTo>
                  <a:pt x="10572129" y="8176422"/>
                </a:lnTo>
                <a:lnTo>
                  <a:pt x="0" y="817642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8000"/>
            </a:blip>
            <a:stretch>
              <a:fillRect l="0" t="0" r="-16009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5276536" y="0"/>
            <a:ext cx="3918328" cy="960428"/>
          </a:xfrm>
          <a:custGeom>
            <a:avLst/>
            <a:gdLst/>
            <a:ahLst/>
            <a:cxnLst/>
            <a:rect r="r" b="b" t="t" l="l"/>
            <a:pathLst>
              <a:path h="960428" w="3918328">
                <a:moveTo>
                  <a:pt x="0" y="0"/>
                </a:moveTo>
                <a:lnTo>
                  <a:pt x="3918328" y="0"/>
                </a:lnTo>
                <a:lnTo>
                  <a:pt x="3918328" y="960428"/>
                </a:lnTo>
                <a:lnTo>
                  <a:pt x="0" y="96042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50490" t="-79227" r="-61899" b="-56591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556198" y="3101019"/>
            <a:ext cx="8876791" cy="8839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616"/>
              </a:lnSpc>
            </a:pPr>
            <a:r>
              <a:rPr lang="en-US" sz="6423">
                <a:solidFill>
                  <a:srgbClr val="960048"/>
                </a:solidFill>
                <a:latin typeface="Permanent Marker"/>
              </a:rPr>
              <a:t>Club Runner Hints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56198" y="3727508"/>
            <a:ext cx="8876791" cy="5998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57"/>
              </a:lnSpc>
              <a:spcBef>
                <a:spcPct val="0"/>
              </a:spcBef>
            </a:pPr>
            <a:r>
              <a:rPr lang="en-US" sz="3541">
                <a:solidFill>
                  <a:srgbClr val="A05CBF"/>
                </a:solidFill>
                <a:latin typeface="Montserrat Bold"/>
              </a:rPr>
              <a:t>Monday - March 11th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30500" y="4279880"/>
            <a:ext cx="8902489" cy="435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17"/>
              </a:lnSpc>
              <a:spcBef>
                <a:spcPct val="0"/>
              </a:spcBef>
            </a:pPr>
            <a:r>
              <a:rPr lang="en-US" sz="2583">
                <a:solidFill>
                  <a:srgbClr val="960048"/>
                </a:solidFill>
                <a:latin typeface="Montserrat Bold"/>
              </a:rPr>
              <a:t>11:45am - 12:30 PM CST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365655" y="1305026"/>
            <a:ext cx="626805" cy="14801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185"/>
              </a:lnSpc>
            </a:pPr>
            <a:r>
              <a:rPr lang="en-US" sz="8704">
                <a:solidFill>
                  <a:srgbClr val="FFD100"/>
                </a:solidFill>
                <a:latin typeface="Brightwall"/>
              </a:rPr>
              <a:t>&amp;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61788" y="6651132"/>
            <a:ext cx="8393791" cy="5501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173"/>
              </a:lnSpc>
            </a:pPr>
            <a:r>
              <a:rPr lang="en-US" sz="1889">
                <a:solidFill>
                  <a:srgbClr val="17458F"/>
                </a:solidFill>
                <a:latin typeface="Montserrat Italics"/>
              </a:rPr>
              <a:t>An online series focused on expanding </a:t>
            </a:r>
          </a:p>
          <a:p>
            <a:pPr algn="r">
              <a:lnSpc>
                <a:spcPts val="2173"/>
              </a:lnSpc>
            </a:pPr>
            <a:r>
              <a:rPr lang="en-US" sz="1889">
                <a:solidFill>
                  <a:srgbClr val="17458F"/>
                </a:solidFill>
                <a:latin typeface="Montserrat Italics"/>
              </a:rPr>
              <a:t>Club Runner knowledge through monthly topics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92375" y="1629621"/>
            <a:ext cx="8825078" cy="12861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601"/>
              </a:lnSpc>
            </a:pPr>
            <a:r>
              <a:rPr lang="en-US" sz="9321">
                <a:solidFill>
                  <a:srgbClr val="17458F"/>
                </a:solidFill>
                <a:latin typeface="March Rough"/>
              </a:rPr>
              <a:t>LUNCH LEARN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18073" y="858440"/>
            <a:ext cx="8876791" cy="11184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52"/>
              </a:lnSpc>
            </a:pPr>
            <a:r>
              <a:rPr lang="en-US" sz="8109">
                <a:solidFill>
                  <a:srgbClr val="17458F"/>
                </a:solidFill>
                <a:latin typeface="March Rough"/>
              </a:rPr>
              <a:t>Virtual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401883" y="5125230"/>
            <a:ext cx="7353387" cy="11825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80"/>
              </a:lnSpc>
            </a:pPr>
            <a:r>
              <a:rPr lang="en-US" sz="5126">
                <a:solidFill>
                  <a:srgbClr val="17458F"/>
                </a:solidFill>
                <a:latin typeface="March Rough"/>
              </a:rPr>
              <a:t>WEBSITE - HOMEPAGE</a:t>
            </a:r>
          </a:p>
          <a:p>
            <a:pPr algn="ctr">
              <a:lnSpc>
                <a:spcPts val="3941"/>
              </a:lnSpc>
            </a:pPr>
            <a:r>
              <a:rPr lang="en-US" sz="3826">
                <a:solidFill>
                  <a:srgbClr val="17458F"/>
                </a:solidFill>
                <a:latin typeface="March Rough"/>
              </a:rPr>
              <a:t>LED BY MARK SHOCKEY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9753600" cy="7315200"/>
          </a:xfrm>
          <a:custGeom>
            <a:avLst/>
            <a:gdLst/>
            <a:ahLst/>
            <a:cxnLst/>
            <a:rect r="r" b="b" t="t" l="l"/>
            <a:pathLst>
              <a:path h="7315200" w="97536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285" t="0" r="-6285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83839" y="-430611"/>
            <a:ext cx="10572129" cy="8176422"/>
          </a:xfrm>
          <a:custGeom>
            <a:avLst/>
            <a:gdLst/>
            <a:ahLst/>
            <a:cxnLst/>
            <a:rect r="r" b="b" t="t" l="l"/>
            <a:pathLst>
              <a:path h="8176422" w="10572129">
                <a:moveTo>
                  <a:pt x="0" y="0"/>
                </a:moveTo>
                <a:lnTo>
                  <a:pt x="10572129" y="0"/>
                </a:lnTo>
                <a:lnTo>
                  <a:pt x="10572129" y="8176422"/>
                </a:lnTo>
                <a:lnTo>
                  <a:pt x="0" y="817642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8000"/>
            </a:blip>
            <a:stretch>
              <a:fillRect l="0" t="0" r="-16009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5276536" y="0"/>
            <a:ext cx="3918328" cy="960428"/>
          </a:xfrm>
          <a:custGeom>
            <a:avLst/>
            <a:gdLst/>
            <a:ahLst/>
            <a:cxnLst/>
            <a:rect r="r" b="b" t="t" l="l"/>
            <a:pathLst>
              <a:path h="960428" w="3918328">
                <a:moveTo>
                  <a:pt x="0" y="0"/>
                </a:moveTo>
                <a:lnTo>
                  <a:pt x="3918328" y="0"/>
                </a:lnTo>
                <a:lnTo>
                  <a:pt x="3918328" y="960428"/>
                </a:lnTo>
                <a:lnTo>
                  <a:pt x="0" y="96042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50490" t="-79227" r="-61899" b="-56591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556198" y="3101019"/>
            <a:ext cx="8876791" cy="8839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616"/>
              </a:lnSpc>
            </a:pPr>
            <a:r>
              <a:rPr lang="en-US" sz="6423">
                <a:solidFill>
                  <a:srgbClr val="960048"/>
                </a:solidFill>
                <a:latin typeface="Permanent Marker"/>
              </a:rPr>
              <a:t>Club Runner Hints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56198" y="3727508"/>
            <a:ext cx="8876791" cy="5999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57"/>
              </a:lnSpc>
              <a:spcBef>
                <a:spcPct val="0"/>
              </a:spcBef>
            </a:pPr>
            <a:r>
              <a:rPr lang="en-US" sz="3541">
                <a:solidFill>
                  <a:srgbClr val="A05CBF"/>
                </a:solidFill>
                <a:latin typeface="Montserrat Bold"/>
              </a:rPr>
              <a:t>Wednesday - April 17th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30500" y="4279880"/>
            <a:ext cx="8902489" cy="435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17"/>
              </a:lnSpc>
              <a:spcBef>
                <a:spcPct val="0"/>
              </a:spcBef>
            </a:pPr>
            <a:r>
              <a:rPr lang="en-US" sz="2583">
                <a:solidFill>
                  <a:srgbClr val="960048"/>
                </a:solidFill>
                <a:latin typeface="Montserrat Bold"/>
              </a:rPr>
              <a:t>11:45am - 12:30 PM CST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365655" y="1305026"/>
            <a:ext cx="626805" cy="14801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185"/>
              </a:lnSpc>
            </a:pPr>
            <a:r>
              <a:rPr lang="en-US" sz="8704">
                <a:solidFill>
                  <a:srgbClr val="FFD100"/>
                </a:solidFill>
                <a:latin typeface="Brightwall"/>
              </a:rPr>
              <a:t>&amp;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61788" y="6651132"/>
            <a:ext cx="8393791" cy="5501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173"/>
              </a:lnSpc>
            </a:pPr>
            <a:r>
              <a:rPr lang="en-US" sz="1889">
                <a:solidFill>
                  <a:srgbClr val="17458F"/>
                </a:solidFill>
                <a:latin typeface="Montserrat Italics"/>
              </a:rPr>
              <a:t>An online series focused on expanding </a:t>
            </a:r>
          </a:p>
          <a:p>
            <a:pPr algn="r">
              <a:lnSpc>
                <a:spcPts val="2173"/>
              </a:lnSpc>
            </a:pPr>
            <a:r>
              <a:rPr lang="en-US" sz="1889">
                <a:solidFill>
                  <a:srgbClr val="17458F"/>
                </a:solidFill>
                <a:latin typeface="Montserrat Italics"/>
              </a:rPr>
              <a:t>Club Runner knowledge through monthly topics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92375" y="1629621"/>
            <a:ext cx="8825078" cy="12861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601"/>
              </a:lnSpc>
            </a:pPr>
            <a:r>
              <a:rPr lang="en-US" sz="9321">
                <a:solidFill>
                  <a:srgbClr val="17458F"/>
                </a:solidFill>
                <a:latin typeface="March Rough"/>
              </a:rPr>
              <a:t>LUNCH LEARN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18073" y="858440"/>
            <a:ext cx="8876791" cy="11184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52"/>
              </a:lnSpc>
            </a:pPr>
            <a:r>
              <a:rPr lang="en-US" sz="8109">
                <a:solidFill>
                  <a:srgbClr val="17458F"/>
                </a:solidFill>
                <a:latin typeface="March Rough"/>
              </a:rPr>
              <a:t>Virtual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56198" y="5301298"/>
            <a:ext cx="8876791" cy="6945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35"/>
              </a:lnSpc>
            </a:pPr>
            <a:r>
              <a:rPr lang="en-US" sz="5082" spc="-76">
                <a:solidFill>
                  <a:srgbClr val="17458F"/>
                </a:solidFill>
                <a:latin typeface="March Rough"/>
              </a:rPr>
              <a:t>EVENTS &amp; CLUB CALENDAR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9753600" cy="7315200"/>
          </a:xfrm>
          <a:custGeom>
            <a:avLst/>
            <a:gdLst/>
            <a:ahLst/>
            <a:cxnLst/>
            <a:rect r="r" b="b" t="t" l="l"/>
            <a:pathLst>
              <a:path h="7315200" w="97536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285" t="0" r="-6285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83839" y="-430611"/>
            <a:ext cx="10572129" cy="8176422"/>
          </a:xfrm>
          <a:custGeom>
            <a:avLst/>
            <a:gdLst/>
            <a:ahLst/>
            <a:cxnLst/>
            <a:rect r="r" b="b" t="t" l="l"/>
            <a:pathLst>
              <a:path h="8176422" w="10572129">
                <a:moveTo>
                  <a:pt x="0" y="0"/>
                </a:moveTo>
                <a:lnTo>
                  <a:pt x="10572129" y="0"/>
                </a:lnTo>
                <a:lnTo>
                  <a:pt x="10572129" y="8176422"/>
                </a:lnTo>
                <a:lnTo>
                  <a:pt x="0" y="817642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8000"/>
            </a:blip>
            <a:stretch>
              <a:fillRect l="0" t="0" r="-16009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5388048" y="0"/>
            <a:ext cx="3851879" cy="944141"/>
          </a:xfrm>
          <a:custGeom>
            <a:avLst/>
            <a:gdLst/>
            <a:ahLst/>
            <a:cxnLst/>
            <a:rect r="r" b="b" t="t" l="l"/>
            <a:pathLst>
              <a:path h="944141" w="3851879">
                <a:moveTo>
                  <a:pt x="0" y="0"/>
                </a:moveTo>
                <a:lnTo>
                  <a:pt x="3851879" y="0"/>
                </a:lnTo>
                <a:lnTo>
                  <a:pt x="3851879" y="944141"/>
                </a:lnTo>
                <a:lnTo>
                  <a:pt x="0" y="9441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50490" t="-79227" r="-61899" b="-56591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513673" y="3160326"/>
            <a:ext cx="8726254" cy="867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04"/>
              </a:lnSpc>
            </a:pPr>
            <a:r>
              <a:rPr lang="en-US" sz="6314">
                <a:solidFill>
                  <a:srgbClr val="960048"/>
                </a:solidFill>
                <a:latin typeface="Permanent Marker"/>
              </a:rPr>
              <a:t>Club Runner hints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13673" y="3773606"/>
            <a:ext cx="8726254" cy="5909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73"/>
              </a:lnSpc>
              <a:spcBef>
                <a:spcPct val="0"/>
              </a:spcBef>
            </a:pPr>
            <a:r>
              <a:rPr lang="en-US" sz="3480">
                <a:solidFill>
                  <a:srgbClr val="A05CBF"/>
                </a:solidFill>
                <a:latin typeface="Montserrat Bold"/>
              </a:rPr>
              <a:t>Friday- May 10th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488411" y="4316933"/>
            <a:ext cx="8751515" cy="4287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56"/>
              </a:lnSpc>
              <a:spcBef>
                <a:spcPct val="0"/>
              </a:spcBef>
            </a:pPr>
            <a:r>
              <a:rPr lang="en-US" sz="2540">
                <a:solidFill>
                  <a:srgbClr val="960048"/>
                </a:solidFill>
                <a:latin typeface="Montserrat Bold"/>
              </a:rPr>
              <a:t>11:45am - 12:30 PM CST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492615" y="1280149"/>
            <a:ext cx="616176" cy="1457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979"/>
              </a:lnSpc>
            </a:pPr>
            <a:r>
              <a:rPr lang="en-US" sz="8556">
                <a:solidFill>
                  <a:srgbClr val="FFD100"/>
                </a:solidFill>
                <a:latin typeface="Brightwall"/>
              </a:rPr>
              <a:t>&amp;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12385" y="6639417"/>
            <a:ext cx="8251445" cy="5502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136"/>
              </a:lnSpc>
            </a:pPr>
            <a:r>
              <a:rPr lang="en-US" sz="1857">
                <a:solidFill>
                  <a:srgbClr val="17458F"/>
                </a:solidFill>
                <a:latin typeface="Montserrat Italics"/>
              </a:rPr>
              <a:t>An online series focused on expanding </a:t>
            </a:r>
          </a:p>
          <a:p>
            <a:pPr algn="r">
              <a:lnSpc>
                <a:spcPts val="2136"/>
              </a:lnSpc>
            </a:pPr>
            <a:r>
              <a:rPr lang="en-US" sz="1857">
                <a:solidFill>
                  <a:srgbClr val="17458F"/>
                </a:solidFill>
                <a:latin typeface="Montserrat Italics"/>
              </a:rPr>
              <a:t>Club Runner knowledge through monthly topics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88411" y="1613771"/>
            <a:ext cx="8675418" cy="12525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438"/>
              </a:lnSpc>
            </a:pPr>
            <a:r>
              <a:rPr lang="en-US" sz="9163">
                <a:solidFill>
                  <a:srgbClr val="17458F"/>
                </a:solidFill>
                <a:latin typeface="March Rough"/>
              </a:rPr>
              <a:t>LUNCH LEARN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13673" y="845820"/>
            <a:ext cx="8726254" cy="10975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210"/>
              </a:lnSpc>
            </a:pPr>
            <a:r>
              <a:rPr lang="en-US" sz="7971">
                <a:solidFill>
                  <a:srgbClr val="17458F"/>
                </a:solidFill>
                <a:latin typeface="March Rough"/>
              </a:rPr>
              <a:t>Virtual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2303297" y="5146506"/>
            <a:ext cx="5469620" cy="691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46"/>
              </a:lnSpc>
            </a:pPr>
            <a:r>
              <a:rPr lang="en-US" sz="4996">
                <a:solidFill>
                  <a:srgbClr val="17458F"/>
                </a:solidFill>
                <a:latin typeface="March Rough"/>
              </a:rPr>
              <a:t>DOCUMENTS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9753600" cy="7315200"/>
          </a:xfrm>
          <a:custGeom>
            <a:avLst/>
            <a:gdLst/>
            <a:ahLst/>
            <a:cxnLst/>
            <a:rect r="r" b="b" t="t" l="l"/>
            <a:pathLst>
              <a:path h="7315200" w="97536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285" t="0" r="-6285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054435" y="6371059"/>
            <a:ext cx="3851879" cy="944141"/>
          </a:xfrm>
          <a:custGeom>
            <a:avLst/>
            <a:gdLst/>
            <a:ahLst/>
            <a:cxnLst/>
            <a:rect r="r" b="b" t="t" l="l"/>
            <a:pathLst>
              <a:path h="944141" w="3851879">
                <a:moveTo>
                  <a:pt x="0" y="0"/>
                </a:moveTo>
                <a:lnTo>
                  <a:pt x="3851879" y="0"/>
                </a:lnTo>
                <a:lnTo>
                  <a:pt x="3851879" y="944141"/>
                </a:lnTo>
                <a:lnTo>
                  <a:pt x="0" y="9441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0490" t="-79227" r="-61899" b="-56591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579618" y="85725"/>
            <a:ext cx="8594365" cy="16030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62"/>
              </a:lnSpc>
            </a:pPr>
            <a:r>
              <a:rPr lang="en-US" sz="5983" spc="-113">
                <a:solidFill>
                  <a:srgbClr val="17458F"/>
                </a:solidFill>
                <a:latin typeface="March Rough"/>
              </a:rPr>
              <a:t>Entering Club Goals </a:t>
            </a:r>
          </a:p>
          <a:p>
            <a:pPr algn="ctr">
              <a:lnSpc>
                <a:spcPts val="6162"/>
              </a:lnSpc>
            </a:pPr>
            <a:r>
              <a:rPr lang="en-US" sz="5983" spc="-113">
                <a:solidFill>
                  <a:srgbClr val="17458F"/>
                </a:solidFill>
                <a:latin typeface="March Rough"/>
              </a:rPr>
              <a:t>Tips and How-To Guide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1615312" y="2790642"/>
            <a:ext cx="6730126" cy="4219281"/>
            <a:chOff x="0" y="0"/>
            <a:chExt cx="8973501" cy="5625708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7102365" y="638179"/>
              <a:ext cx="1871136" cy="3930041"/>
            </a:xfrm>
            <a:custGeom>
              <a:avLst/>
              <a:gdLst/>
              <a:ahLst/>
              <a:cxnLst/>
              <a:rect r="r" b="b" t="t" l="l"/>
              <a:pathLst>
                <a:path h="3930041" w="1871136">
                  <a:moveTo>
                    <a:pt x="0" y="0"/>
                  </a:moveTo>
                  <a:lnTo>
                    <a:pt x="1871136" y="0"/>
                  </a:lnTo>
                  <a:lnTo>
                    <a:pt x="1871136" y="3930042"/>
                  </a:lnTo>
                  <a:lnTo>
                    <a:pt x="0" y="39300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10035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2189813" y="638179"/>
              <a:ext cx="4912552" cy="3930041"/>
            </a:xfrm>
            <a:custGeom>
              <a:avLst/>
              <a:gdLst/>
              <a:ahLst/>
              <a:cxnLst/>
              <a:rect r="r" b="b" t="t" l="l"/>
              <a:pathLst>
                <a:path h="3930041" w="4912552">
                  <a:moveTo>
                    <a:pt x="0" y="0"/>
                  </a:moveTo>
                  <a:lnTo>
                    <a:pt x="4912552" y="0"/>
                  </a:lnTo>
                  <a:lnTo>
                    <a:pt x="4912552" y="3930042"/>
                  </a:lnTo>
                  <a:lnTo>
                    <a:pt x="0" y="39300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true" flipV="false" rot="0">
              <a:off x="1072082" y="638179"/>
              <a:ext cx="912914" cy="3930041"/>
            </a:xfrm>
            <a:custGeom>
              <a:avLst/>
              <a:gdLst/>
              <a:ahLst/>
              <a:cxnLst/>
              <a:rect r="r" b="b" t="t" l="l"/>
              <a:pathLst>
                <a:path h="3930041" w="912914">
                  <a:moveTo>
                    <a:pt x="912914" y="0"/>
                  </a:moveTo>
                  <a:lnTo>
                    <a:pt x="0" y="0"/>
                  </a:lnTo>
                  <a:lnTo>
                    <a:pt x="0" y="3930042"/>
                  </a:lnTo>
                  <a:lnTo>
                    <a:pt x="912914" y="3930042"/>
                  </a:lnTo>
                  <a:lnTo>
                    <a:pt x="912914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225531" t="0" r="-104962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072082" cy="3237725"/>
            </a:xfrm>
            <a:custGeom>
              <a:avLst/>
              <a:gdLst/>
              <a:ahLst/>
              <a:cxnLst/>
              <a:rect r="r" b="b" t="t" l="l"/>
              <a:pathLst>
                <a:path h="3237725" w="1072082">
                  <a:moveTo>
                    <a:pt x="0" y="0"/>
                  </a:moveTo>
                  <a:lnTo>
                    <a:pt x="1072082" y="0"/>
                  </a:lnTo>
                  <a:lnTo>
                    <a:pt x="1072082" y="3237725"/>
                  </a:lnTo>
                  <a:lnTo>
                    <a:pt x="0" y="32377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-214586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53101" y="3510734"/>
              <a:ext cx="1018982" cy="2114974"/>
            </a:xfrm>
            <a:custGeom>
              <a:avLst/>
              <a:gdLst/>
              <a:ahLst/>
              <a:cxnLst/>
              <a:rect r="r" b="b" t="t" l="l"/>
              <a:pathLst>
                <a:path h="2114974" w="1018982">
                  <a:moveTo>
                    <a:pt x="0" y="0"/>
                  </a:moveTo>
                  <a:lnTo>
                    <a:pt x="1018981" y="0"/>
                  </a:lnTo>
                  <a:lnTo>
                    <a:pt x="1018981" y="2114974"/>
                  </a:lnTo>
                  <a:lnTo>
                    <a:pt x="0" y="21149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-230980" b="-53085"/>
              </a:stretch>
            </a:blipFill>
          </p:spPr>
        </p:sp>
      </p:grpSp>
      <p:sp>
        <p:nvSpPr>
          <p:cNvPr name="TextBox 11" id="11"/>
          <p:cNvSpPr txBox="true"/>
          <p:nvPr/>
        </p:nvSpPr>
        <p:spPr>
          <a:xfrm rot="0">
            <a:off x="4177671" y="1650665"/>
            <a:ext cx="4996311" cy="106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848"/>
              </a:lnSpc>
            </a:pPr>
            <a:r>
              <a:rPr lang="en-US" sz="2034">
                <a:solidFill>
                  <a:srgbClr val="960048"/>
                </a:solidFill>
                <a:latin typeface="Montserrat Bold"/>
              </a:rPr>
              <a:t>Friday - December 1, 2023</a:t>
            </a:r>
          </a:p>
          <a:p>
            <a:pPr algn="r">
              <a:lnSpc>
                <a:spcPts val="2848"/>
              </a:lnSpc>
            </a:pPr>
            <a:r>
              <a:rPr lang="en-US" sz="2034">
                <a:solidFill>
                  <a:srgbClr val="960048"/>
                </a:solidFill>
                <a:latin typeface="Montserrat Bold"/>
              </a:rPr>
              <a:t>9:00am-10:00am CST</a:t>
            </a:r>
          </a:p>
          <a:p>
            <a:pPr algn="r">
              <a:lnSpc>
                <a:spcPts val="2848"/>
              </a:lnSpc>
              <a:spcBef>
                <a:spcPct val="0"/>
              </a:spcBef>
            </a:pPr>
            <a:r>
              <a:rPr lang="en-US" sz="2034">
                <a:solidFill>
                  <a:srgbClr val="960048"/>
                </a:solidFill>
                <a:latin typeface="Montserrat Bold"/>
              </a:rPr>
              <a:t>Via Zoom (register for link) 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9753600" cy="7315200"/>
          </a:xfrm>
          <a:custGeom>
            <a:avLst/>
            <a:gdLst/>
            <a:ahLst/>
            <a:cxnLst/>
            <a:rect r="r" b="b" t="t" l="l"/>
            <a:pathLst>
              <a:path h="7315200" w="97536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285" t="0" r="-6285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054435" y="6371059"/>
            <a:ext cx="3851879" cy="944141"/>
          </a:xfrm>
          <a:custGeom>
            <a:avLst/>
            <a:gdLst/>
            <a:ahLst/>
            <a:cxnLst/>
            <a:rect r="r" b="b" t="t" l="l"/>
            <a:pathLst>
              <a:path h="944141" w="3851879">
                <a:moveTo>
                  <a:pt x="0" y="0"/>
                </a:moveTo>
                <a:lnTo>
                  <a:pt x="3851879" y="0"/>
                </a:lnTo>
                <a:lnTo>
                  <a:pt x="3851879" y="944141"/>
                </a:lnTo>
                <a:lnTo>
                  <a:pt x="0" y="9441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0490" t="-79227" r="-61899" b="-56591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579618" y="85725"/>
            <a:ext cx="8594365" cy="16030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62"/>
              </a:lnSpc>
            </a:pPr>
            <a:r>
              <a:rPr lang="en-US" sz="5983" spc="-113">
                <a:solidFill>
                  <a:srgbClr val="17458F"/>
                </a:solidFill>
                <a:latin typeface="March Rough"/>
              </a:rPr>
              <a:t>Entering Club Goals </a:t>
            </a:r>
          </a:p>
          <a:p>
            <a:pPr algn="ctr">
              <a:lnSpc>
                <a:spcPts val="6162"/>
              </a:lnSpc>
            </a:pPr>
            <a:r>
              <a:rPr lang="en-US" sz="5983" spc="-113">
                <a:solidFill>
                  <a:srgbClr val="17458F"/>
                </a:solidFill>
                <a:latin typeface="March Rough"/>
              </a:rPr>
              <a:t>Tips and How-To Guide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1615312" y="2790642"/>
            <a:ext cx="6730126" cy="4219281"/>
            <a:chOff x="0" y="0"/>
            <a:chExt cx="8973501" cy="5625708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7102365" y="638179"/>
              <a:ext cx="1871136" cy="3930041"/>
            </a:xfrm>
            <a:custGeom>
              <a:avLst/>
              <a:gdLst/>
              <a:ahLst/>
              <a:cxnLst/>
              <a:rect r="r" b="b" t="t" l="l"/>
              <a:pathLst>
                <a:path h="3930041" w="1871136">
                  <a:moveTo>
                    <a:pt x="0" y="0"/>
                  </a:moveTo>
                  <a:lnTo>
                    <a:pt x="1871136" y="0"/>
                  </a:lnTo>
                  <a:lnTo>
                    <a:pt x="1871136" y="3930042"/>
                  </a:lnTo>
                  <a:lnTo>
                    <a:pt x="0" y="39300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10035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2189813" y="638179"/>
              <a:ext cx="4912552" cy="3930041"/>
            </a:xfrm>
            <a:custGeom>
              <a:avLst/>
              <a:gdLst/>
              <a:ahLst/>
              <a:cxnLst/>
              <a:rect r="r" b="b" t="t" l="l"/>
              <a:pathLst>
                <a:path h="3930041" w="4912552">
                  <a:moveTo>
                    <a:pt x="0" y="0"/>
                  </a:moveTo>
                  <a:lnTo>
                    <a:pt x="4912552" y="0"/>
                  </a:lnTo>
                  <a:lnTo>
                    <a:pt x="4912552" y="3930042"/>
                  </a:lnTo>
                  <a:lnTo>
                    <a:pt x="0" y="39300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true" flipV="false" rot="0">
              <a:off x="1072082" y="638179"/>
              <a:ext cx="912914" cy="3930041"/>
            </a:xfrm>
            <a:custGeom>
              <a:avLst/>
              <a:gdLst/>
              <a:ahLst/>
              <a:cxnLst/>
              <a:rect r="r" b="b" t="t" l="l"/>
              <a:pathLst>
                <a:path h="3930041" w="912914">
                  <a:moveTo>
                    <a:pt x="912914" y="0"/>
                  </a:moveTo>
                  <a:lnTo>
                    <a:pt x="0" y="0"/>
                  </a:lnTo>
                  <a:lnTo>
                    <a:pt x="0" y="3930042"/>
                  </a:lnTo>
                  <a:lnTo>
                    <a:pt x="912914" y="3930042"/>
                  </a:lnTo>
                  <a:lnTo>
                    <a:pt x="912914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225531" t="0" r="-104962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072082" cy="3237725"/>
            </a:xfrm>
            <a:custGeom>
              <a:avLst/>
              <a:gdLst/>
              <a:ahLst/>
              <a:cxnLst/>
              <a:rect r="r" b="b" t="t" l="l"/>
              <a:pathLst>
                <a:path h="3237725" w="1072082">
                  <a:moveTo>
                    <a:pt x="0" y="0"/>
                  </a:moveTo>
                  <a:lnTo>
                    <a:pt x="1072082" y="0"/>
                  </a:lnTo>
                  <a:lnTo>
                    <a:pt x="1072082" y="3237725"/>
                  </a:lnTo>
                  <a:lnTo>
                    <a:pt x="0" y="32377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-214586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53101" y="3510734"/>
              <a:ext cx="1018982" cy="2114974"/>
            </a:xfrm>
            <a:custGeom>
              <a:avLst/>
              <a:gdLst/>
              <a:ahLst/>
              <a:cxnLst/>
              <a:rect r="r" b="b" t="t" l="l"/>
              <a:pathLst>
                <a:path h="2114974" w="1018982">
                  <a:moveTo>
                    <a:pt x="0" y="0"/>
                  </a:moveTo>
                  <a:lnTo>
                    <a:pt x="1018981" y="0"/>
                  </a:lnTo>
                  <a:lnTo>
                    <a:pt x="1018981" y="2114974"/>
                  </a:lnTo>
                  <a:lnTo>
                    <a:pt x="0" y="21149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-230980" b="-53085"/>
              </a:stretch>
            </a:blipFill>
          </p:spPr>
        </p:sp>
      </p:grpSp>
      <p:sp>
        <p:nvSpPr>
          <p:cNvPr name="TextBox 11" id="11"/>
          <p:cNvSpPr txBox="true"/>
          <p:nvPr/>
        </p:nvSpPr>
        <p:spPr>
          <a:xfrm rot="0">
            <a:off x="4177671" y="1650665"/>
            <a:ext cx="4996311" cy="1060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848"/>
              </a:lnSpc>
            </a:pPr>
            <a:r>
              <a:rPr lang="en-US" sz="2034">
                <a:solidFill>
                  <a:srgbClr val="960048"/>
                </a:solidFill>
                <a:latin typeface="Montserrat Bold"/>
              </a:rPr>
              <a:t>Thursday - November 30, 2023</a:t>
            </a:r>
          </a:p>
          <a:p>
            <a:pPr algn="r">
              <a:lnSpc>
                <a:spcPts val="2848"/>
              </a:lnSpc>
            </a:pPr>
            <a:r>
              <a:rPr lang="en-US" sz="2034">
                <a:solidFill>
                  <a:srgbClr val="960048"/>
                </a:solidFill>
                <a:latin typeface="Montserrat Bold"/>
              </a:rPr>
              <a:t>4:30pm-5:30pm CST</a:t>
            </a:r>
          </a:p>
          <a:p>
            <a:pPr algn="r">
              <a:lnSpc>
                <a:spcPts val="2848"/>
              </a:lnSpc>
              <a:spcBef>
                <a:spcPct val="0"/>
              </a:spcBef>
            </a:pPr>
            <a:r>
              <a:rPr lang="en-US" sz="2034">
                <a:solidFill>
                  <a:srgbClr val="960048"/>
                </a:solidFill>
                <a:latin typeface="Montserrat Bold"/>
              </a:rPr>
              <a:t>Via Zoom (register for link) 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9753600" cy="7315200"/>
          </a:xfrm>
          <a:custGeom>
            <a:avLst/>
            <a:gdLst/>
            <a:ahLst/>
            <a:cxnLst/>
            <a:rect r="r" b="b" t="t" l="l"/>
            <a:pathLst>
              <a:path h="7315200" w="97536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285" t="0" r="-6285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214551" y="6780400"/>
            <a:ext cx="2312757" cy="566884"/>
          </a:xfrm>
          <a:custGeom>
            <a:avLst/>
            <a:gdLst/>
            <a:ahLst/>
            <a:cxnLst/>
            <a:rect r="r" b="b" t="t" l="l"/>
            <a:pathLst>
              <a:path h="566884" w="2312757">
                <a:moveTo>
                  <a:pt x="0" y="0"/>
                </a:moveTo>
                <a:lnTo>
                  <a:pt x="2312757" y="0"/>
                </a:lnTo>
                <a:lnTo>
                  <a:pt x="2312757" y="566883"/>
                </a:lnTo>
                <a:lnTo>
                  <a:pt x="0" y="5668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0490" t="-79227" r="-61899" b="-56591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0" y="1480676"/>
            <a:ext cx="4120633" cy="5834524"/>
          </a:xfrm>
          <a:custGeom>
            <a:avLst/>
            <a:gdLst/>
            <a:ahLst/>
            <a:cxnLst/>
            <a:rect r="r" b="b" t="t" l="l"/>
            <a:pathLst>
              <a:path h="5834524" w="4120633">
                <a:moveTo>
                  <a:pt x="0" y="0"/>
                </a:moveTo>
                <a:lnTo>
                  <a:pt x="4120633" y="0"/>
                </a:lnTo>
                <a:lnTo>
                  <a:pt x="4120633" y="5834524"/>
                </a:lnTo>
                <a:lnTo>
                  <a:pt x="0" y="583452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0" y="85725"/>
            <a:ext cx="9753600" cy="23828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62"/>
              </a:lnSpc>
            </a:pPr>
            <a:r>
              <a:rPr lang="en-US" sz="5983" spc="-113">
                <a:solidFill>
                  <a:srgbClr val="E04403"/>
                </a:solidFill>
                <a:latin typeface="March Rough"/>
              </a:rPr>
              <a:t>ELEVATING IMPACT TOGETHER</a:t>
            </a:r>
          </a:p>
          <a:p>
            <a:pPr algn="ctr">
              <a:lnSpc>
                <a:spcPts val="6162"/>
              </a:lnSpc>
            </a:pPr>
            <a:r>
              <a:rPr lang="en-US" sz="5983" spc="-113">
                <a:solidFill>
                  <a:srgbClr val="17458F"/>
                </a:solidFill>
                <a:latin typeface="March Rough"/>
              </a:rPr>
              <a:t>Friendship &amp; Funds Fest 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410500" y="3193014"/>
            <a:ext cx="5608101" cy="8400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512"/>
              </a:lnSpc>
            </a:pPr>
          </a:p>
          <a:p>
            <a:pPr algn="r">
              <a:lnSpc>
                <a:spcPts val="2183"/>
              </a:lnSpc>
            </a:pPr>
            <a:r>
              <a:rPr lang="en-US" sz="1559">
                <a:solidFill>
                  <a:srgbClr val="960048"/>
                </a:solidFill>
                <a:latin typeface="Open Sans Bold"/>
              </a:rPr>
              <a:t>At Plymouth Community Center</a:t>
            </a:r>
          </a:p>
          <a:p>
            <a:pPr algn="r">
              <a:lnSpc>
                <a:spcPts val="2183"/>
              </a:lnSpc>
            </a:pPr>
            <a:r>
              <a:rPr lang="en-US" sz="1559">
                <a:solidFill>
                  <a:srgbClr val="960048"/>
                </a:solidFill>
                <a:latin typeface="Open Sans Bold"/>
                <a:hlinkClick r:id="rId6" tooltip="https://www.bing.com/ck/a?!&amp;&amp;p=63a639cb1f9666e6JmltdHM9MTcwMDUyNDgwMCZpZ3VpZD0wZmY1NjkzNS0zYmQxLTY3NmYtMTJhZS03YWZiM2FiMzY2MmUmaW5zaWQ9NTc0OA&amp;ptn=3&amp;ver=2&amp;hsh=3&amp;fclid=0ff56935-3bd1-676f-12ae-7afb3ab3662e&amp;u=a1L21hcHM_Jm1lcGk9MTI3fn5Vbmtub3dufkFkZHJlc3NfTGluayZ0eT0xOCZxPVBseW1vdXRoJTIwQ29tbXVuaXR5JTIwQ2VudGVyJnNzPXlwaWQuWU44NzN4NTM1MTE5ODEzMDI2MTc1NjAxMSZwcG9pcz00NS4wMjE3MDU2Mjc0NDE0MDZfLTkzLjQ2ODgzMzkyMzMzOTg0X1BseW1vdXRoJTIwQ29tbXVuaXR5JTIwQ2VudGVyX1lOODczeDUzNTExOTgxMzAyNjE3NTYwMTF-JmNwPTQ1LjAyMTcwNn4tOTMuNDY4ODM0JnY9MiZzVj0xJkZPUk09TVBTUlBM&amp;ntb=1"/>
              </a:rPr>
              <a:t>14800 34th Ave N, Plymouth, MN 55447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3410500" y="2897260"/>
            <a:ext cx="6919020" cy="7733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12"/>
              </a:lnSpc>
              <a:spcBef>
                <a:spcPct val="0"/>
              </a:spcBef>
            </a:pPr>
            <a:r>
              <a:rPr lang="en-US" sz="5712">
                <a:solidFill>
                  <a:srgbClr val="960048"/>
                </a:solidFill>
                <a:latin typeface="March Rough"/>
              </a:rPr>
              <a:t>January 27th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505337" y="4573187"/>
            <a:ext cx="5117635" cy="16194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606"/>
              </a:lnSpc>
            </a:pPr>
            <a:r>
              <a:rPr lang="en-US" sz="1861">
                <a:solidFill>
                  <a:srgbClr val="17458F"/>
                </a:solidFill>
                <a:latin typeface="Open Sans Bold Italics"/>
              </a:rPr>
              <a:t> Engage in informative breakouts, explore the Hall of Friendship, and enjoy the spirit of fellowship as we gain insights from successful Rotary clubs in fundraising and membership growth.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087937" y="2638949"/>
            <a:ext cx="4297182" cy="2975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512"/>
              </a:lnSpc>
            </a:pPr>
            <a:r>
              <a:rPr lang="en-US" sz="1794">
                <a:solidFill>
                  <a:srgbClr val="960048"/>
                </a:solidFill>
                <a:latin typeface="Open Sans Bold"/>
              </a:rPr>
              <a:t>Morning of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DAF01Wb3BmM</dc:identifier>
  <dcterms:modified xsi:type="dcterms:W3CDTF">2011-08-01T06:04:30Z</dcterms:modified>
  <cp:revision>1</cp:revision>
  <dc:title>District Leadership Training (Presentation (4:3))</dc:title>
</cp:coreProperties>
</file>