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122362"/>
            <a:ext cx="77724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9"/>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365125"/>
            <a:ext cx="7886701" cy="1325564"/>
          </a:xfrm>
          <a:prstGeom prst="rect">
            <a:avLst/>
          </a:prstGeom>
        </p:spPr>
        <p:txBody>
          <a:bodyPr/>
          <a:lstStyle/>
          <a:p>
            <a:pPr/>
            <a:r>
              <a:t>Title Text</a:t>
            </a:r>
          </a:p>
        </p:txBody>
      </p:sp>
      <p:sp>
        <p:nvSpPr>
          <p:cNvPr id="48" name="Body Level One…"/>
          <p:cNvSpPr txBox="1"/>
          <p:nvPr>
            <p:ph type="body" sz="quarter" idx="1"/>
          </p:nvPr>
        </p:nvSpPr>
        <p:spPr>
          <a:xfrm>
            <a:off x="629841" y="1681163"/>
            <a:ext cx="3868341"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29149" y="1681163"/>
            <a:ext cx="3887393"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629840" y="2057400"/>
            <a:ext cx="2949180"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3887391" y="987425"/>
            <a:ext cx="4629151" cy="4873626"/>
          </a:xfrm>
          <a:prstGeom prst="rect">
            <a:avLst/>
          </a:prstGeom>
        </p:spPr>
        <p:txBody>
          <a:bodyPr lIns="91439" rIns="91439">
            <a:noAutofit/>
          </a:bodyPr>
          <a:lstStyle/>
          <a:p>
            <a:pPr/>
          </a:p>
        </p:txBody>
      </p:sp>
      <p:sp>
        <p:nvSpPr>
          <p:cNvPr id="84" name="Body Level One…"/>
          <p:cNvSpPr txBox="1"/>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51368" y="6404293"/>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youtube.com/watch?v=Ubqc7_MnBeE" TargetMode="Externa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tarydistrict5240.org/"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11" descr="Picture 11"/>
          <p:cNvPicPr>
            <a:picLocks noChangeAspect="1"/>
          </p:cNvPicPr>
          <p:nvPr/>
        </p:nvPicPr>
        <p:blipFill>
          <a:blip r:embed="rId2">
            <a:extLst/>
          </a:blip>
          <a:stretch>
            <a:fillRect/>
          </a:stretch>
        </p:blipFill>
        <p:spPr>
          <a:xfrm rot="19945287">
            <a:off x="458045" y="3832409"/>
            <a:ext cx="2078832" cy="2171701"/>
          </a:xfrm>
          <a:prstGeom prst="rect">
            <a:avLst/>
          </a:prstGeom>
          <a:ln w="12700">
            <a:miter lim="400000"/>
          </a:ln>
        </p:spPr>
      </p:pic>
      <p:pic>
        <p:nvPicPr>
          <p:cNvPr id="95" name="Picture 9" descr="Picture 9"/>
          <p:cNvPicPr>
            <a:picLocks noChangeAspect="1"/>
          </p:cNvPicPr>
          <p:nvPr/>
        </p:nvPicPr>
        <p:blipFill>
          <a:blip r:embed="rId3">
            <a:extLst/>
          </a:blip>
          <a:stretch>
            <a:fillRect/>
          </a:stretch>
        </p:blipFill>
        <p:spPr>
          <a:xfrm rot="19765622">
            <a:off x="594425" y="555893"/>
            <a:ext cx="2707058" cy="1944410"/>
          </a:xfrm>
          <a:prstGeom prst="rect">
            <a:avLst/>
          </a:prstGeom>
          <a:ln w="12700">
            <a:miter lim="400000"/>
          </a:ln>
        </p:spPr>
      </p:pic>
      <p:pic>
        <p:nvPicPr>
          <p:cNvPr id="96" name="Picture 10" descr="Picture 10"/>
          <p:cNvPicPr>
            <a:picLocks noChangeAspect="1"/>
          </p:cNvPicPr>
          <p:nvPr/>
        </p:nvPicPr>
        <p:blipFill>
          <a:blip r:embed="rId4">
            <a:extLst/>
          </a:blip>
          <a:stretch>
            <a:fillRect/>
          </a:stretch>
        </p:blipFill>
        <p:spPr>
          <a:xfrm rot="1367824">
            <a:off x="5498977" y="867785"/>
            <a:ext cx="2993232" cy="1571626"/>
          </a:xfrm>
          <a:prstGeom prst="rect">
            <a:avLst/>
          </a:prstGeom>
          <a:ln w="12700">
            <a:miter lim="400000"/>
          </a:ln>
        </p:spPr>
      </p:pic>
      <p:sp>
        <p:nvSpPr>
          <p:cNvPr id="97" name="Title 1"/>
          <p:cNvSpPr txBox="1"/>
          <p:nvPr>
            <p:ph type="ctrTitle"/>
          </p:nvPr>
        </p:nvSpPr>
        <p:spPr>
          <a:xfrm>
            <a:off x="1142998" y="2059806"/>
            <a:ext cx="7413861" cy="1661763"/>
          </a:xfrm>
          <a:prstGeom prst="rect">
            <a:avLst/>
          </a:prstGeom>
        </p:spPr>
        <p:txBody>
          <a:bodyPr/>
          <a:lstStyle>
            <a:lvl1pPr>
              <a:defRPr sz="5400">
                <a:solidFill>
                  <a:srgbClr val="0070C0"/>
                </a:solidFill>
              </a:defRPr>
            </a:lvl1pPr>
          </a:lstStyle>
          <a:p>
            <a:pPr/>
            <a:r>
              <a:t>Youth Service 2019-2020</a:t>
            </a:r>
          </a:p>
        </p:txBody>
      </p:sp>
      <p:pic>
        <p:nvPicPr>
          <p:cNvPr id="98" name="Picture 8" descr="Picture 8"/>
          <p:cNvPicPr>
            <a:picLocks noChangeAspect="1"/>
          </p:cNvPicPr>
          <p:nvPr/>
        </p:nvPicPr>
        <p:blipFill>
          <a:blip r:embed="rId5">
            <a:extLst/>
          </a:blip>
          <a:stretch>
            <a:fillRect/>
          </a:stretch>
        </p:blipFill>
        <p:spPr>
          <a:xfrm>
            <a:off x="3518098" y="3695937"/>
            <a:ext cx="2107803" cy="2304813"/>
          </a:xfrm>
          <a:prstGeom prst="rect">
            <a:avLst/>
          </a:prstGeom>
          <a:ln w="12700">
            <a:miter lim="400000"/>
          </a:ln>
        </p:spPr>
      </p:pic>
      <p:pic>
        <p:nvPicPr>
          <p:cNvPr id="99" name="Picture 12" descr="Picture 12"/>
          <p:cNvPicPr>
            <a:picLocks noChangeAspect="1"/>
          </p:cNvPicPr>
          <p:nvPr/>
        </p:nvPicPr>
        <p:blipFill>
          <a:blip r:embed="rId6">
            <a:extLst/>
          </a:blip>
          <a:stretch>
            <a:fillRect/>
          </a:stretch>
        </p:blipFill>
        <p:spPr>
          <a:xfrm rot="1660443">
            <a:off x="6635042" y="3958864"/>
            <a:ext cx="1485901" cy="143589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Content Placeholder 3"/>
          <p:cNvSpPr txBox="1"/>
          <p:nvPr>
            <p:ph type="body" idx="1"/>
          </p:nvPr>
        </p:nvSpPr>
        <p:spPr>
          <a:xfrm>
            <a:off x="2455227" y="806720"/>
            <a:ext cx="6633428" cy="5194033"/>
          </a:xfrm>
          <a:prstGeom prst="rect">
            <a:avLst/>
          </a:prstGeom>
        </p:spPr>
        <p:txBody>
          <a:bodyPr/>
          <a:lstStyle/>
          <a:p>
            <a:pPr marL="0" indent="0" algn="ctr" defTabSz="795527">
              <a:lnSpc>
                <a:spcPct val="81000"/>
              </a:lnSpc>
              <a:spcBef>
                <a:spcPts val="800"/>
              </a:spcBef>
              <a:buSzTx/>
              <a:buNone/>
              <a:defRPr b="1" sz="1392">
                <a:solidFill>
                  <a:srgbClr val="FF0000"/>
                </a:solidFill>
                <a:latin typeface="Comic Sans MS"/>
                <a:ea typeface="Comic Sans MS"/>
                <a:cs typeface="Comic Sans MS"/>
                <a:sym typeface="Comic Sans MS"/>
              </a:defRPr>
            </a:pPr>
          </a:p>
          <a:p>
            <a:pPr marL="0" indent="0" algn="ctr" defTabSz="795527">
              <a:lnSpc>
                <a:spcPct val="81000"/>
              </a:lnSpc>
              <a:spcBef>
                <a:spcPts val="800"/>
              </a:spcBef>
              <a:buSzTx/>
              <a:buNone/>
              <a:defRPr b="1" sz="1392">
                <a:solidFill>
                  <a:srgbClr val="0070C0"/>
                </a:solidFill>
                <a:latin typeface="Comic Sans MS"/>
                <a:ea typeface="Comic Sans MS"/>
                <a:cs typeface="Comic Sans MS"/>
                <a:sym typeface="Comic Sans MS"/>
              </a:defRPr>
            </a:pPr>
            <a:r>
              <a:t>INTERACT IMPACT – Saturday Oct 26</a:t>
            </a:r>
            <a:r>
              <a:rPr baseline="29701"/>
              <a:t>th</a:t>
            </a:r>
            <a:r>
              <a:t> (tentative)</a:t>
            </a:r>
          </a:p>
          <a:p>
            <a:pPr marL="0" indent="0" algn="ctr" defTabSz="795527">
              <a:spcBef>
                <a:spcPts val="0"/>
              </a:spcBef>
              <a:buSzTx/>
              <a:buNone/>
              <a:defRPr b="1" sz="1392">
                <a:solidFill>
                  <a:srgbClr val="FF0000"/>
                </a:solidFill>
                <a:latin typeface="Comic Sans MS"/>
                <a:ea typeface="Comic Sans MS"/>
                <a:cs typeface="Comic Sans MS"/>
                <a:sym typeface="Comic Sans MS"/>
              </a:defRPr>
            </a:pPr>
          </a:p>
          <a:p>
            <a:pPr marL="198881" indent="-198881" defTabSz="795527">
              <a:spcBef>
                <a:spcPts val="0"/>
              </a:spcBef>
              <a:buFontTx/>
              <a:buChar char="❖"/>
              <a:defRPr b="1" sz="1392">
                <a:solidFill>
                  <a:srgbClr val="FF0000"/>
                </a:solidFill>
                <a:latin typeface="Comic Sans MS"/>
                <a:ea typeface="Comic Sans MS"/>
                <a:cs typeface="Comic Sans MS"/>
                <a:sym typeface="Comic Sans MS"/>
              </a:defRPr>
            </a:pPr>
            <a:r>
              <a:t>    Invite Community – Middle School  - Recruit future   </a:t>
            </a:r>
          </a:p>
          <a:p>
            <a:pPr marL="0" indent="0" defTabSz="795527">
              <a:spcBef>
                <a:spcPts val="0"/>
              </a:spcBef>
              <a:buSzTx/>
              <a:buNone/>
              <a:defRPr b="1" sz="1392">
                <a:solidFill>
                  <a:srgbClr val="FF0000"/>
                </a:solidFill>
                <a:latin typeface="Comic Sans MS"/>
                <a:ea typeface="Comic Sans MS"/>
                <a:cs typeface="Comic Sans MS"/>
                <a:sym typeface="Comic Sans MS"/>
              </a:defRPr>
            </a:pPr>
            <a:r>
              <a:t>      Interact  Members  </a:t>
            </a:r>
          </a:p>
          <a:p>
            <a:pPr marL="0" indent="0" defTabSz="795527">
              <a:spcBef>
                <a:spcPts val="0"/>
              </a:spcBef>
              <a:buSzTx/>
              <a:buNone/>
              <a:defRPr b="1" sz="1392">
                <a:solidFill>
                  <a:srgbClr val="FF0000"/>
                </a:solidFill>
                <a:latin typeface="Comic Sans MS"/>
                <a:ea typeface="Comic Sans MS"/>
                <a:cs typeface="Comic Sans MS"/>
                <a:sym typeface="Comic Sans MS"/>
              </a:defRPr>
            </a:pPr>
            <a:r>
              <a:t>        </a:t>
            </a:r>
          </a:p>
          <a:p>
            <a:pPr marL="198881" indent="-198881" defTabSz="795527">
              <a:spcBef>
                <a:spcPts val="0"/>
              </a:spcBef>
              <a:buFontTx/>
              <a:buChar char="❖"/>
              <a:defRPr b="1" sz="1392">
                <a:solidFill>
                  <a:srgbClr val="FF0000"/>
                </a:solidFill>
                <a:latin typeface="Comic Sans MS"/>
                <a:ea typeface="Comic Sans MS"/>
                <a:cs typeface="Comic Sans MS"/>
                <a:sym typeface="Comic Sans MS"/>
              </a:defRPr>
            </a:pPr>
            <a:r>
              <a:t>   Educate Youth:   What is Rotary?</a:t>
            </a:r>
            <a:r>
              <a:rPr b="0" u="sng">
                <a:solidFill>
                  <a:srgbClr val="0563C1"/>
                </a:solidFill>
                <a:uFill>
                  <a:solidFill>
                    <a:srgbClr val="0563C1"/>
                  </a:solidFill>
                </a:uFill>
                <a:hlinkClick r:id="rId2" invalidUrl="" action="" tgtFrame="" tooltip="" history="1" highlightClick="0" endSnd="0"/>
              </a:rPr>
              <a:t>    </a:t>
            </a:r>
          </a:p>
          <a:p>
            <a:pPr marL="0" indent="0" defTabSz="795527">
              <a:spcBef>
                <a:spcPts val="0"/>
              </a:spcBef>
              <a:buSzTx/>
              <a:buNone/>
              <a:defRPr sz="1392">
                <a:latin typeface="Comic Sans MS"/>
                <a:ea typeface="Comic Sans MS"/>
                <a:cs typeface="Comic Sans MS"/>
                <a:sym typeface="Comic Sans MS"/>
              </a:defRPr>
            </a:pPr>
            <a:r>
              <a:rPr u="sng">
                <a:solidFill>
                  <a:srgbClr val="0563C1"/>
                </a:solidFill>
                <a:uFill>
                  <a:solidFill>
                    <a:srgbClr val="0563C1"/>
                  </a:solidFill>
                </a:uFill>
                <a:hlinkClick r:id="rId2" invalidUrl="" action="" tgtFrame="" tooltip="" history="1" highlightClick="0" endSnd="0"/>
              </a:rPr>
              <a:t>https://www.youtube.com/watch?v=Ubqc7_MnBeE</a:t>
            </a:r>
            <a:endParaRPr b="1">
              <a:solidFill>
                <a:srgbClr val="FF0000"/>
              </a:solidFill>
            </a:endParaRPr>
          </a:p>
          <a:p>
            <a:pPr marL="0" indent="0" defTabSz="795527">
              <a:spcBef>
                <a:spcPts val="0"/>
              </a:spcBef>
              <a:buSzTx/>
              <a:buNone/>
              <a:defRPr b="1" sz="1392">
                <a:solidFill>
                  <a:srgbClr val="FF0000"/>
                </a:solidFill>
                <a:latin typeface="Comic Sans MS"/>
                <a:ea typeface="Comic Sans MS"/>
                <a:cs typeface="Comic Sans MS"/>
                <a:sym typeface="Comic Sans MS"/>
              </a:defRPr>
            </a:pPr>
          </a:p>
          <a:p>
            <a:pPr marL="198881" indent="-198881" defTabSz="795527">
              <a:spcBef>
                <a:spcPts val="0"/>
              </a:spcBef>
              <a:buFontTx/>
              <a:buChar char="❖"/>
              <a:defRPr b="1" sz="1392">
                <a:solidFill>
                  <a:srgbClr val="FF0000"/>
                </a:solidFill>
                <a:latin typeface="Comic Sans MS"/>
                <a:ea typeface="Comic Sans MS"/>
                <a:cs typeface="Comic Sans MS"/>
                <a:sym typeface="Comic Sans MS"/>
              </a:defRPr>
            </a:pPr>
            <a:r>
              <a:t>   Show our Interact Members inspiring videos Interact</a:t>
            </a:r>
          </a:p>
          <a:p>
            <a:pPr marL="0" indent="0" defTabSz="795527">
              <a:spcBef>
                <a:spcPts val="0"/>
              </a:spcBef>
              <a:buSzTx/>
              <a:buNone/>
              <a:defRPr b="1" sz="1392">
                <a:solidFill>
                  <a:srgbClr val="FF0000"/>
                </a:solidFill>
                <a:latin typeface="Comic Sans MS"/>
                <a:ea typeface="Comic Sans MS"/>
                <a:cs typeface="Comic Sans MS"/>
                <a:sym typeface="Comic Sans MS"/>
              </a:defRPr>
            </a:pPr>
          </a:p>
          <a:p>
            <a:pPr marL="0" indent="0" defTabSz="795527">
              <a:spcBef>
                <a:spcPts val="0"/>
              </a:spcBef>
              <a:buSzTx/>
              <a:buNone/>
              <a:defRPr b="1" sz="1392">
                <a:solidFill>
                  <a:srgbClr val="FF0000"/>
                </a:solidFill>
                <a:latin typeface="Comic Sans MS"/>
                <a:ea typeface="Comic Sans MS"/>
                <a:cs typeface="Comic Sans MS"/>
                <a:sym typeface="Comic Sans MS"/>
              </a:defRPr>
            </a:pPr>
            <a:r>
              <a:t>Interact Impact Program Ideas:</a:t>
            </a:r>
          </a:p>
          <a:p>
            <a:pPr marL="0" indent="0" defTabSz="795527">
              <a:spcBef>
                <a:spcPts val="0"/>
              </a:spcBef>
              <a:buSzTx/>
              <a:buNone/>
              <a:defRPr b="1" sz="1392">
                <a:solidFill>
                  <a:srgbClr val="FF0000"/>
                </a:solidFill>
                <a:latin typeface="Comic Sans MS"/>
                <a:ea typeface="Comic Sans MS"/>
                <a:cs typeface="Comic Sans MS"/>
                <a:sym typeface="Comic Sans MS"/>
              </a:defRPr>
            </a:pPr>
          </a:p>
          <a:p>
            <a:pPr marL="0" indent="0" defTabSz="795527">
              <a:spcBef>
                <a:spcPts val="0"/>
              </a:spcBef>
              <a:buSzTx/>
              <a:buNone/>
              <a:defRPr b="1" sz="1392">
                <a:solidFill>
                  <a:srgbClr val="00B050"/>
                </a:solidFill>
                <a:latin typeface="Comic Sans MS"/>
                <a:ea typeface="Comic Sans MS"/>
                <a:cs typeface="Comic Sans MS"/>
                <a:sym typeface="Comic Sans MS"/>
              </a:defRPr>
            </a:pPr>
            <a:r>
              <a:t>Icebreaker, Team building, Break Out Sessions:</a:t>
            </a:r>
          </a:p>
          <a:p>
            <a:pPr marL="0" indent="0" algn="ctr" defTabSz="795527">
              <a:spcBef>
                <a:spcPts val="0"/>
              </a:spcBef>
              <a:buSzTx/>
              <a:buNone/>
              <a:defRPr b="1" sz="1392">
                <a:solidFill>
                  <a:srgbClr val="00B050"/>
                </a:solidFill>
                <a:latin typeface="Comic Sans MS"/>
                <a:ea typeface="Comic Sans MS"/>
                <a:cs typeface="Comic Sans MS"/>
                <a:sym typeface="Comic Sans MS"/>
              </a:defRPr>
            </a:pPr>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Peace Building</a:t>
            </a:r>
            <a:endParaRPr sz="2088"/>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Fundraising </a:t>
            </a:r>
            <a:endParaRPr sz="2088"/>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Community Outreach</a:t>
            </a:r>
            <a:endParaRPr sz="2088"/>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Promoting/Branding Rotary Ideas</a:t>
            </a:r>
            <a:endParaRPr sz="2088"/>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Accountability/Continuity</a:t>
            </a:r>
            <a:endParaRPr sz="2088"/>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Community Leadership</a:t>
            </a:r>
            <a:endParaRPr sz="2088"/>
          </a:p>
          <a:p>
            <a:pPr lvl="2" marL="994410" indent="-198881" defTabSz="795527">
              <a:spcBef>
                <a:spcPts val="0"/>
              </a:spcBef>
              <a:buFontTx/>
              <a:buChar char="➢"/>
              <a:defRPr b="1" sz="1392">
                <a:solidFill>
                  <a:srgbClr val="00B050"/>
                </a:solidFill>
                <a:latin typeface="Comic Sans MS"/>
                <a:ea typeface="Comic Sans MS"/>
                <a:cs typeface="Comic Sans MS"/>
                <a:sym typeface="Comic Sans MS"/>
              </a:defRPr>
            </a:pPr>
            <a:r>
              <a:t>Find Resources </a:t>
            </a:r>
          </a:p>
        </p:txBody>
      </p:sp>
      <p:pic>
        <p:nvPicPr>
          <p:cNvPr id="129" name="Picture 8" descr="Picture 8"/>
          <p:cNvPicPr>
            <a:picLocks noChangeAspect="1"/>
          </p:cNvPicPr>
          <p:nvPr/>
        </p:nvPicPr>
        <p:blipFill>
          <a:blip r:embed="rId3">
            <a:extLst/>
          </a:blip>
          <a:stretch>
            <a:fillRect/>
          </a:stretch>
        </p:blipFill>
        <p:spPr>
          <a:xfrm rot="20904351">
            <a:off x="200180" y="2396461"/>
            <a:ext cx="2038586" cy="1122263"/>
          </a:xfrm>
          <a:prstGeom prst="rect">
            <a:avLst/>
          </a:prstGeom>
          <a:ln w="12700">
            <a:miter lim="400000"/>
          </a:ln>
        </p:spPr>
      </p:pic>
      <p:pic>
        <p:nvPicPr>
          <p:cNvPr id="130" name="Picture 9" descr="Picture 9"/>
          <p:cNvPicPr>
            <a:picLocks noChangeAspect="1"/>
          </p:cNvPicPr>
          <p:nvPr/>
        </p:nvPicPr>
        <p:blipFill>
          <a:blip r:embed="rId4">
            <a:extLst/>
          </a:blip>
          <a:stretch>
            <a:fillRect/>
          </a:stretch>
        </p:blipFill>
        <p:spPr>
          <a:xfrm>
            <a:off x="325485" y="4740225"/>
            <a:ext cx="1758285" cy="1115330"/>
          </a:xfrm>
          <a:prstGeom prst="rect">
            <a:avLst/>
          </a:prstGeom>
          <a:ln w="12700">
            <a:miter lim="400000"/>
          </a:ln>
        </p:spPr>
      </p:pic>
      <p:pic>
        <p:nvPicPr>
          <p:cNvPr id="131" name="Picture 10" descr="Picture 10"/>
          <p:cNvPicPr>
            <a:picLocks noChangeAspect="1"/>
          </p:cNvPicPr>
          <p:nvPr/>
        </p:nvPicPr>
        <p:blipFill>
          <a:blip r:embed="rId5">
            <a:extLst/>
          </a:blip>
          <a:stretch>
            <a:fillRect/>
          </a:stretch>
        </p:blipFill>
        <p:spPr>
          <a:xfrm rot="1075775">
            <a:off x="357713" y="3721694"/>
            <a:ext cx="1862215" cy="936751"/>
          </a:xfrm>
          <a:prstGeom prst="rect">
            <a:avLst/>
          </a:prstGeom>
          <a:ln w="12700">
            <a:miter lim="400000"/>
          </a:ln>
        </p:spPr>
      </p:pic>
      <p:pic>
        <p:nvPicPr>
          <p:cNvPr id="132" name="Picture 11" descr="Picture 11"/>
          <p:cNvPicPr>
            <a:picLocks noChangeAspect="1"/>
          </p:cNvPicPr>
          <p:nvPr/>
        </p:nvPicPr>
        <p:blipFill>
          <a:blip r:embed="rId6">
            <a:extLst/>
          </a:blip>
          <a:stretch>
            <a:fillRect/>
          </a:stretch>
        </p:blipFill>
        <p:spPr>
          <a:xfrm rot="20763907">
            <a:off x="423547" y="1004008"/>
            <a:ext cx="1033208" cy="171135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628649" y="626084"/>
            <a:ext cx="7622610" cy="231170"/>
          </a:xfrm>
          <a:prstGeom prst="rect">
            <a:avLst/>
          </a:prstGeom>
        </p:spPr>
        <p:txBody>
          <a:bodyPr/>
          <a:lstStyle/>
          <a:p>
            <a:pPr algn="ctr" defTabSz="365760">
              <a:lnSpc>
                <a:spcPct val="100000"/>
              </a:lnSpc>
              <a:defRPr sz="1560"/>
            </a:pPr>
            <a:r>
              <a:t>               </a:t>
            </a:r>
            <a:br/>
            <a:br/>
            <a:br/>
            <a:br/>
            <a:br/>
            <a:r>
              <a:rPr>
                <a:latin typeface="Comic Sans MS"/>
                <a:ea typeface="Comic Sans MS"/>
                <a:cs typeface="Comic Sans MS"/>
                <a:sym typeface="Comic Sans MS"/>
              </a:rPr>
              <a:t>YOUTH SERVICE Links on Website</a:t>
            </a:r>
            <a:br>
              <a:rPr>
                <a:latin typeface="Comic Sans MS"/>
                <a:ea typeface="Comic Sans MS"/>
                <a:cs typeface="Comic Sans MS"/>
                <a:sym typeface="Comic Sans MS"/>
              </a:rPr>
            </a:br>
            <a:r>
              <a:rPr b="1" u="sng">
                <a:solidFill>
                  <a:srgbClr val="0563C1"/>
                </a:solidFill>
                <a:uFill>
                  <a:solidFill>
                    <a:srgbClr val="0563C1"/>
                  </a:solidFill>
                </a:uFill>
                <a:latin typeface="Comic Sans MS"/>
                <a:ea typeface="Comic Sans MS"/>
                <a:cs typeface="Comic Sans MS"/>
                <a:sym typeface="Comic Sans MS"/>
                <a:hlinkClick r:id="rId2" invalidUrl="" action="" tgtFrame="" tooltip="" history="1" highlightClick="0" endSnd="0"/>
              </a:rPr>
              <a:t>www.rotarydistrict5240.org</a:t>
            </a:r>
            <a:br/>
            <a:br/>
          </a:p>
        </p:txBody>
      </p:sp>
      <p:sp>
        <p:nvSpPr>
          <p:cNvPr id="135" name="Content Placeholder 2"/>
          <p:cNvSpPr txBox="1"/>
          <p:nvPr>
            <p:ph type="body" idx="1"/>
          </p:nvPr>
        </p:nvSpPr>
        <p:spPr>
          <a:xfrm>
            <a:off x="628650" y="2637321"/>
            <a:ext cx="7886700" cy="4148489"/>
          </a:xfrm>
          <a:prstGeom prst="rect">
            <a:avLst/>
          </a:prstGeom>
        </p:spPr>
        <p:txBody>
          <a:bodyPr/>
          <a:lstStyle/>
          <a:p>
            <a:pPr marL="203454" indent="-203454" defTabSz="813816">
              <a:lnSpc>
                <a:spcPct val="88000"/>
              </a:lnSpc>
              <a:spcBef>
                <a:spcPts val="0"/>
              </a:spcBef>
              <a:defRPr sz="2225">
                <a:latin typeface="Comic Sans MS"/>
                <a:ea typeface="Comic Sans MS"/>
                <a:cs typeface="Comic Sans MS"/>
                <a:sym typeface="Comic Sans MS"/>
              </a:defRPr>
            </a:pPr>
            <a:r>
              <a:t>Interact Clubs</a:t>
            </a:r>
          </a:p>
          <a:p>
            <a:pPr marL="203454" indent="-203454" defTabSz="813816">
              <a:lnSpc>
                <a:spcPct val="72000"/>
              </a:lnSpc>
              <a:spcBef>
                <a:spcPts val="800"/>
              </a:spcBef>
              <a:defRPr sz="2225">
                <a:latin typeface="Comic Sans MS"/>
                <a:ea typeface="Comic Sans MS"/>
                <a:cs typeface="Comic Sans MS"/>
                <a:sym typeface="Comic Sans MS"/>
              </a:defRPr>
            </a:pPr>
            <a:r>
              <a:t>Rotaract</a:t>
            </a:r>
          </a:p>
          <a:p>
            <a:pPr marL="203454" indent="-203454" defTabSz="813816">
              <a:lnSpc>
                <a:spcPct val="72000"/>
              </a:lnSpc>
              <a:spcBef>
                <a:spcPts val="800"/>
              </a:spcBef>
              <a:defRPr sz="2225">
                <a:latin typeface="Comic Sans MS"/>
                <a:ea typeface="Comic Sans MS"/>
                <a:cs typeface="Comic Sans MS"/>
                <a:sym typeface="Comic Sans MS"/>
              </a:defRPr>
            </a:pPr>
            <a:r>
              <a:t>Rotary Youth Leadership Awards (RYLA)</a:t>
            </a:r>
          </a:p>
          <a:p>
            <a:pPr marL="203454" indent="-203454" defTabSz="813816">
              <a:lnSpc>
                <a:spcPct val="72000"/>
              </a:lnSpc>
              <a:spcBef>
                <a:spcPts val="800"/>
              </a:spcBef>
              <a:defRPr sz="2225">
                <a:latin typeface="Comic Sans MS"/>
                <a:ea typeface="Comic Sans MS"/>
                <a:cs typeface="Comic Sans MS"/>
                <a:sym typeface="Comic Sans MS"/>
              </a:defRPr>
            </a:pPr>
            <a:r>
              <a:t>YES! Brochure</a:t>
            </a:r>
          </a:p>
          <a:p>
            <a:pPr marL="203454" indent="-203454" defTabSz="813816">
              <a:lnSpc>
                <a:spcPct val="72000"/>
              </a:lnSpc>
              <a:spcBef>
                <a:spcPts val="800"/>
              </a:spcBef>
              <a:defRPr sz="2225">
                <a:latin typeface="Comic Sans MS"/>
                <a:ea typeface="Comic Sans MS"/>
                <a:cs typeface="Comic Sans MS"/>
                <a:sym typeface="Comic Sans MS"/>
              </a:defRPr>
            </a:pPr>
            <a:r>
              <a:t>Rotary Youth Exchange (RYE)</a:t>
            </a:r>
          </a:p>
          <a:p>
            <a:pPr marL="203454" indent="-203454" defTabSz="813816">
              <a:lnSpc>
                <a:spcPct val="72000"/>
              </a:lnSpc>
              <a:spcBef>
                <a:spcPts val="800"/>
              </a:spcBef>
              <a:defRPr sz="2225">
                <a:latin typeface="Comic Sans MS"/>
                <a:ea typeface="Comic Sans MS"/>
                <a:cs typeface="Comic Sans MS"/>
                <a:sym typeface="Comic Sans MS"/>
              </a:defRPr>
            </a:pPr>
            <a:r>
              <a:t>Student Protection Officer</a:t>
            </a:r>
          </a:p>
          <a:p>
            <a:pPr marL="203454" indent="-203454" defTabSz="813816">
              <a:lnSpc>
                <a:spcPct val="72000"/>
              </a:lnSpc>
              <a:spcBef>
                <a:spcPts val="800"/>
              </a:spcBef>
              <a:defRPr sz="2225">
                <a:latin typeface="Comic Sans MS"/>
                <a:ea typeface="Comic Sans MS"/>
                <a:cs typeface="Comic Sans MS"/>
                <a:sym typeface="Comic Sans MS"/>
              </a:defRPr>
            </a:pPr>
            <a:r>
              <a:t>Youth Service Regional Seminars</a:t>
            </a:r>
          </a:p>
          <a:p>
            <a:pPr marL="203454" indent="-203454" defTabSz="813816">
              <a:lnSpc>
                <a:spcPct val="72000"/>
              </a:lnSpc>
              <a:spcBef>
                <a:spcPts val="800"/>
              </a:spcBef>
              <a:defRPr sz="2225">
                <a:latin typeface="Comic Sans MS"/>
                <a:ea typeface="Comic Sans MS"/>
                <a:cs typeface="Comic Sans MS"/>
                <a:sym typeface="Comic Sans MS"/>
              </a:defRPr>
            </a:pPr>
            <a:r>
              <a:t>Files</a:t>
            </a:r>
          </a:p>
          <a:p>
            <a:pPr marL="203454" indent="-203454" defTabSz="813816">
              <a:lnSpc>
                <a:spcPct val="72000"/>
              </a:lnSpc>
              <a:spcBef>
                <a:spcPts val="800"/>
              </a:spcBef>
              <a:defRPr sz="2225">
                <a:latin typeface="Comic Sans MS"/>
                <a:ea typeface="Comic Sans MS"/>
                <a:cs typeface="Comic Sans MS"/>
                <a:sym typeface="Comic Sans MS"/>
              </a:defRPr>
            </a:pPr>
            <a:r>
              <a:t>Youth Service - New Generations "Career Path"</a:t>
            </a:r>
          </a:p>
          <a:p>
            <a:pPr marL="203454" indent="-203454" defTabSz="813816">
              <a:lnSpc>
                <a:spcPct val="72000"/>
              </a:lnSpc>
              <a:spcBef>
                <a:spcPts val="800"/>
              </a:spcBef>
              <a:defRPr sz="2225">
                <a:latin typeface="Comic Sans MS"/>
                <a:ea typeface="Comic Sans MS"/>
                <a:cs typeface="Comic Sans MS"/>
                <a:sym typeface="Comic Sans MS"/>
              </a:defRPr>
            </a:pPr>
            <a:r>
              <a:t>Photo Albums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1" descr="Picture 1"/>
          <p:cNvPicPr>
            <a:picLocks noChangeAspect="1"/>
          </p:cNvPicPr>
          <p:nvPr/>
        </p:nvPicPr>
        <p:blipFill>
          <a:blip r:embed="rId2">
            <a:extLst/>
          </a:blip>
          <a:stretch>
            <a:fillRect/>
          </a:stretch>
        </p:blipFill>
        <p:spPr>
          <a:xfrm>
            <a:off x="5517524" y="1163600"/>
            <a:ext cx="3493295" cy="1657351"/>
          </a:xfrm>
          <a:prstGeom prst="rect">
            <a:avLst/>
          </a:prstGeom>
          <a:ln w="12700">
            <a:miter lim="400000"/>
          </a:ln>
        </p:spPr>
      </p:pic>
      <p:pic>
        <p:nvPicPr>
          <p:cNvPr id="138" name="Picture 2" descr="Picture 2"/>
          <p:cNvPicPr>
            <a:picLocks noChangeAspect="1"/>
          </p:cNvPicPr>
          <p:nvPr/>
        </p:nvPicPr>
        <p:blipFill>
          <a:blip r:embed="rId3">
            <a:extLst/>
          </a:blip>
          <a:stretch>
            <a:fillRect/>
          </a:stretch>
        </p:blipFill>
        <p:spPr>
          <a:xfrm>
            <a:off x="851329" y="2243151"/>
            <a:ext cx="2617995" cy="2972100"/>
          </a:xfrm>
          <a:prstGeom prst="rect">
            <a:avLst/>
          </a:prstGeom>
          <a:ln w="12700">
            <a:miter lim="400000"/>
          </a:ln>
        </p:spPr>
      </p:pic>
      <p:pic>
        <p:nvPicPr>
          <p:cNvPr id="139" name="Picture 3" descr="Picture 3"/>
          <p:cNvPicPr>
            <a:picLocks noChangeAspect="1"/>
          </p:cNvPicPr>
          <p:nvPr/>
        </p:nvPicPr>
        <p:blipFill>
          <a:blip r:embed="rId4">
            <a:extLst/>
          </a:blip>
          <a:stretch>
            <a:fillRect/>
          </a:stretch>
        </p:blipFill>
        <p:spPr>
          <a:xfrm>
            <a:off x="4600426" y="3230638"/>
            <a:ext cx="2533671" cy="3281013"/>
          </a:xfrm>
          <a:prstGeom prst="rect">
            <a:avLst/>
          </a:prstGeom>
          <a:ln w="12700">
            <a:miter lim="400000"/>
          </a:ln>
        </p:spPr>
      </p:pic>
      <p:sp>
        <p:nvSpPr>
          <p:cNvPr id="140" name="TextBox 4"/>
          <p:cNvSpPr txBox="1"/>
          <p:nvPr/>
        </p:nvSpPr>
        <p:spPr>
          <a:xfrm>
            <a:off x="259880" y="557951"/>
            <a:ext cx="8085223"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atin typeface="Comic Sans MS"/>
                <a:ea typeface="Comic Sans MS"/>
                <a:cs typeface="Comic Sans MS"/>
                <a:sym typeface="Comic Sans MS"/>
              </a:defRPr>
            </a:lvl1pPr>
          </a:lstStyle>
          <a:p>
            <a:pPr/>
            <a:r>
              <a:t>2019-2020  Youth Events posted on website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Picture 1" descr="Picture 1"/>
          <p:cNvPicPr>
            <a:picLocks noChangeAspect="1"/>
          </p:cNvPicPr>
          <p:nvPr/>
        </p:nvPicPr>
        <p:blipFill>
          <a:blip r:embed="rId2">
            <a:extLst/>
          </a:blip>
          <a:stretch>
            <a:fillRect/>
          </a:stretch>
        </p:blipFill>
        <p:spPr>
          <a:xfrm>
            <a:off x="6131245" y="2364343"/>
            <a:ext cx="2657476" cy="3378995"/>
          </a:xfrm>
          <a:prstGeom prst="rect">
            <a:avLst/>
          </a:prstGeom>
          <a:ln w="12700">
            <a:miter lim="400000"/>
          </a:ln>
        </p:spPr>
      </p:pic>
      <p:pic>
        <p:nvPicPr>
          <p:cNvPr id="143" name="Picture 2" descr="Picture 2"/>
          <p:cNvPicPr>
            <a:picLocks noChangeAspect="1"/>
          </p:cNvPicPr>
          <p:nvPr/>
        </p:nvPicPr>
        <p:blipFill>
          <a:blip r:embed="rId3">
            <a:extLst/>
          </a:blip>
          <a:stretch>
            <a:fillRect/>
          </a:stretch>
        </p:blipFill>
        <p:spPr>
          <a:xfrm>
            <a:off x="395527" y="1594011"/>
            <a:ext cx="2378870" cy="3014664"/>
          </a:xfrm>
          <a:prstGeom prst="rect">
            <a:avLst/>
          </a:prstGeom>
          <a:ln w="12700">
            <a:miter lim="400000"/>
          </a:ln>
        </p:spPr>
      </p:pic>
      <p:pic>
        <p:nvPicPr>
          <p:cNvPr id="144" name="Picture 3" descr="Picture 3"/>
          <p:cNvPicPr>
            <a:picLocks noChangeAspect="1"/>
          </p:cNvPicPr>
          <p:nvPr/>
        </p:nvPicPr>
        <p:blipFill>
          <a:blip r:embed="rId4">
            <a:extLst/>
          </a:blip>
          <a:stretch>
            <a:fillRect/>
          </a:stretch>
        </p:blipFill>
        <p:spPr>
          <a:xfrm>
            <a:off x="3243739" y="1815941"/>
            <a:ext cx="2528889" cy="372903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extBox 1"/>
          <p:cNvSpPr txBox="1"/>
          <p:nvPr/>
        </p:nvSpPr>
        <p:spPr>
          <a:xfrm>
            <a:off x="558265" y="2257725"/>
            <a:ext cx="7988969" cy="324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57175" indent="-257175">
              <a:buSzPct val="100000"/>
              <a:buAutoNum type="arabicPeriod" startAt="1"/>
              <a:defRPr sz="2700"/>
            </a:pPr>
            <a:r>
              <a:t>   ANY QUESTIONS?</a:t>
            </a:r>
          </a:p>
          <a:p>
            <a:pPr marL="257175" indent="-257175">
              <a:buSzPct val="100000"/>
              <a:buAutoNum type="arabicPeriod" startAt="1"/>
              <a:defRPr sz="2700"/>
            </a:pPr>
          </a:p>
          <a:p>
            <a:pPr marL="257175" indent="-257175">
              <a:buSzPct val="100000"/>
              <a:buAutoNum type="arabicPeriod" startAt="2"/>
              <a:defRPr sz="2700"/>
            </a:pPr>
            <a:r>
              <a:t>   WHAT TOOLS DO YOU NEED TO HAVE A        </a:t>
            </a:r>
          </a:p>
          <a:p>
            <a:pPr>
              <a:defRPr sz="2700"/>
            </a:pPr>
            <a:r>
              <a:t>      SUCCESFUL YEAR?</a:t>
            </a:r>
          </a:p>
          <a:p>
            <a:pPr>
              <a:defRPr sz="2700"/>
            </a:pPr>
          </a:p>
          <a:p>
            <a:pPr>
              <a:defRPr sz="2700"/>
            </a:pPr>
            <a:r>
              <a:t>3.   SUMMARY</a:t>
            </a:r>
          </a:p>
          <a:p>
            <a:pPr>
              <a:defRPr sz="2700"/>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Content Placeholder 2"/>
          <p:cNvSpPr txBox="1"/>
          <p:nvPr/>
        </p:nvSpPr>
        <p:spPr>
          <a:xfrm>
            <a:off x="-1" y="1210979"/>
            <a:ext cx="8431732" cy="4278994"/>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ormAutofit fontScale="100000" lnSpcReduction="0"/>
          </a:bodyPr>
          <a:lstStyle/>
          <a:p>
            <a:pPr lvl="8" marL="3458717" indent="-203454" defTabSz="813816">
              <a:lnSpc>
                <a:spcPct val="90000"/>
              </a:lnSpc>
              <a:spcBef>
                <a:spcPts val="400"/>
              </a:spcBef>
              <a:buSzPct val="100000"/>
              <a:buFont typeface="Arial"/>
              <a:buChar char="•"/>
              <a:defRPr sz="3204">
                <a:latin typeface="Comic Sans MS"/>
                <a:ea typeface="Comic Sans MS"/>
                <a:cs typeface="Comic Sans MS"/>
                <a:sym typeface="Comic Sans MS"/>
              </a:defRPr>
            </a:pPr>
          </a:p>
          <a:p>
            <a:pPr marL="203454" indent="-203454" algn="ctr" defTabSz="813816">
              <a:lnSpc>
                <a:spcPct val="90000"/>
              </a:lnSpc>
              <a:spcBef>
                <a:spcPts val="800"/>
              </a:spcBef>
              <a:buSzPct val="100000"/>
              <a:buFont typeface="Arial"/>
              <a:buChar char="•"/>
              <a:defRPr sz="3204">
                <a:solidFill>
                  <a:srgbClr val="0070C0"/>
                </a:solidFill>
                <a:latin typeface="Comic Sans MS"/>
                <a:ea typeface="Comic Sans MS"/>
                <a:cs typeface="Comic Sans MS"/>
                <a:sym typeface="Comic Sans MS"/>
              </a:defRPr>
            </a:pPr>
            <a:r>
              <a:t>Youth Service 2019-2020</a:t>
            </a:r>
            <a:endParaRPr sz="2492"/>
          </a:p>
          <a:p>
            <a:pPr marL="203454" indent="-203454" algn="ctr" defTabSz="813816">
              <a:lnSpc>
                <a:spcPct val="90000"/>
              </a:lnSpc>
              <a:spcBef>
                <a:spcPts val="800"/>
              </a:spcBef>
              <a:buSzPct val="100000"/>
              <a:buFont typeface="Arial"/>
              <a:buChar char="•"/>
              <a:defRPr sz="3204">
                <a:solidFill>
                  <a:srgbClr val="0070C0"/>
                </a:solidFill>
                <a:latin typeface="Comic Sans MS"/>
                <a:ea typeface="Comic Sans MS"/>
                <a:cs typeface="Comic Sans MS"/>
                <a:sym typeface="Comic Sans MS"/>
              </a:defRPr>
            </a:pPr>
          </a:p>
          <a:p>
            <a:pPr marL="203454" indent="-203454" algn="ctr" defTabSz="813816">
              <a:lnSpc>
                <a:spcPct val="90000"/>
              </a:lnSpc>
              <a:spcBef>
                <a:spcPts val="800"/>
              </a:spcBef>
              <a:buSzPct val="100000"/>
              <a:buFont typeface="Arial"/>
              <a:buChar char="•"/>
              <a:defRPr sz="3204">
                <a:latin typeface="Comic Sans MS"/>
                <a:ea typeface="Comic Sans MS"/>
                <a:cs typeface="Comic Sans MS"/>
                <a:sym typeface="Comic Sans MS"/>
              </a:defRPr>
            </a:pPr>
            <a:r>
              <a:t> INTRODUCTIONS YOUTHS SERVICE OFFICERS</a:t>
            </a:r>
            <a:endParaRPr sz="2492"/>
          </a:p>
          <a:p>
            <a:pPr marL="203454" indent="-203454" algn="ctr" defTabSz="813816">
              <a:lnSpc>
                <a:spcPct val="90000"/>
              </a:lnSpc>
              <a:spcBef>
                <a:spcPts val="800"/>
              </a:spcBef>
              <a:buSzPct val="100000"/>
              <a:buFont typeface="Arial"/>
              <a:buChar char="•"/>
              <a:defRPr sz="3204">
                <a:latin typeface="Comic Sans MS"/>
                <a:ea typeface="Comic Sans MS"/>
                <a:cs typeface="Comic Sans MS"/>
                <a:sym typeface="Comic Sans MS"/>
              </a:defRPr>
            </a:pPr>
          </a:p>
          <a:p>
            <a:pPr marL="203454" indent="-203454" algn="ctr" defTabSz="813816">
              <a:lnSpc>
                <a:spcPct val="90000"/>
              </a:lnSpc>
              <a:spcBef>
                <a:spcPts val="800"/>
              </a:spcBef>
              <a:buSzPct val="100000"/>
              <a:buFont typeface="Arial"/>
              <a:buChar char="•"/>
              <a:defRPr sz="3204">
                <a:latin typeface="Comic Sans MS"/>
                <a:ea typeface="Comic Sans MS"/>
                <a:cs typeface="Comic Sans MS"/>
                <a:sym typeface="Comic Sans MS"/>
              </a:defRPr>
            </a:pPr>
            <a:r>
              <a:t>SIGN IN SHEETS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Box 1"/>
          <p:cNvSpPr txBox="1"/>
          <p:nvPr/>
        </p:nvSpPr>
        <p:spPr>
          <a:xfrm>
            <a:off x="859054" y="883719"/>
            <a:ext cx="6915754"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300"/>
            </a:pPr>
            <a:r>
              <a:t>   		</a:t>
            </a:r>
            <a:r>
              <a:rPr b="1">
                <a:solidFill>
                  <a:srgbClr val="0070C0"/>
                </a:solidFill>
              </a:rPr>
              <a:t>          </a:t>
            </a:r>
            <a:r>
              <a:rPr b="1" sz="3000">
                <a:solidFill>
                  <a:srgbClr val="0070C0"/>
                </a:solidFill>
              </a:rPr>
              <a:t>QUESTIONS</a:t>
            </a:r>
          </a:p>
        </p:txBody>
      </p:sp>
      <p:sp>
        <p:nvSpPr>
          <p:cNvPr id="104" name="TextBox 2"/>
          <p:cNvSpPr txBox="1"/>
          <p:nvPr/>
        </p:nvSpPr>
        <p:spPr>
          <a:xfrm>
            <a:off x="974558" y="2794336"/>
            <a:ext cx="7796463"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57175" indent="-257175">
              <a:buSzPct val="100000"/>
              <a:buAutoNum type="arabicPeriod" startAt="1"/>
              <a:defRPr sz="2800"/>
            </a:pPr>
            <a:r>
              <a:t> </a:t>
            </a:r>
            <a:r>
              <a:rPr b="1"/>
              <a:t>HAVE YOU CHAIRED YOUTH SERVICE BEFORE?</a:t>
            </a:r>
            <a:endParaRPr b="1"/>
          </a:p>
          <a:p>
            <a:pPr marL="257175" indent="-257175">
              <a:buSzPct val="100000"/>
              <a:buAutoNum type="arabicPeriod" startAt="1"/>
              <a:defRPr b="1" sz="2800"/>
            </a:pPr>
          </a:p>
          <a:p>
            <a:pPr marL="257175" indent="-257175">
              <a:buSzPct val="100000"/>
              <a:buAutoNum type="arabicPeriod" startAt="2"/>
              <a:defRPr b="1" sz="2800"/>
            </a:pPr>
            <a:r>
              <a:t> HOW MANY MEMBERS DOES YOUR INTERACT  CLUB HAVE?</a:t>
            </a:r>
          </a:p>
          <a:p>
            <a:pPr marL="257175" indent="-257175">
              <a:buSzPct val="100000"/>
              <a:buAutoNum type="arabicPeriod" startAt="2"/>
              <a:defRPr b="1" sz="2800"/>
            </a:pPr>
          </a:p>
          <a:p>
            <a:pPr marL="257175" indent="-257175">
              <a:buSzPct val="100000"/>
              <a:buAutoNum type="arabicPeriod" startAt="3"/>
              <a:defRPr b="1" sz="2800"/>
            </a:pPr>
            <a:r>
              <a:t> HOW MUCH INVOLVEMENT DOES YOUR INTERACT CLUB HAVE WITH ROTARY AND COMMUNITY?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4" descr="Picture 4"/>
          <p:cNvPicPr>
            <a:picLocks noChangeAspect="1"/>
          </p:cNvPicPr>
          <p:nvPr/>
        </p:nvPicPr>
        <p:blipFill>
          <a:blip r:embed="rId2">
            <a:extLst/>
          </a:blip>
          <a:stretch>
            <a:fillRect/>
          </a:stretch>
        </p:blipFill>
        <p:spPr>
          <a:xfrm>
            <a:off x="7515542" y="370572"/>
            <a:ext cx="1522581" cy="1183908"/>
          </a:xfrm>
          <a:prstGeom prst="rect">
            <a:avLst/>
          </a:prstGeom>
          <a:ln w="12700">
            <a:miter lim="400000"/>
          </a:ln>
        </p:spPr>
      </p:pic>
      <p:sp>
        <p:nvSpPr>
          <p:cNvPr id="107" name="Title 1"/>
          <p:cNvSpPr txBox="1"/>
          <p:nvPr>
            <p:ph type="title"/>
          </p:nvPr>
        </p:nvSpPr>
        <p:spPr>
          <a:xfrm>
            <a:off x="628650" y="105878"/>
            <a:ext cx="7886700" cy="924025"/>
          </a:xfrm>
          <a:prstGeom prst="rect">
            <a:avLst/>
          </a:prstGeom>
        </p:spPr>
        <p:txBody>
          <a:bodyPr/>
          <a:lstStyle/>
          <a:p>
            <a:pPr/>
            <a:r>
              <a:t>        Mission and Commitment</a:t>
            </a:r>
          </a:p>
        </p:txBody>
      </p:sp>
      <p:sp>
        <p:nvSpPr>
          <p:cNvPr id="108" name="Content Placeholder 2"/>
          <p:cNvSpPr txBox="1"/>
          <p:nvPr>
            <p:ph type="body" idx="1"/>
          </p:nvPr>
        </p:nvSpPr>
        <p:spPr>
          <a:xfrm>
            <a:off x="105877" y="962525"/>
            <a:ext cx="8691613" cy="5895476"/>
          </a:xfrm>
          <a:prstGeom prst="rect">
            <a:avLst/>
          </a:prstGeom>
        </p:spPr>
        <p:txBody>
          <a:bodyPr/>
          <a:lstStyle/>
          <a:p>
            <a:pPr marL="0" indent="0">
              <a:lnSpc>
                <a:spcPct val="72000"/>
              </a:lnSpc>
              <a:buSzTx/>
              <a:buNone/>
              <a:defRPr b="1" sz="2100"/>
            </a:pPr>
          </a:p>
          <a:p>
            <a:pPr marL="0" indent="0">
              <a:lnSpc>
                <a:spcPct val="72000"/>
              </a:lnSpc>
              <a:buSzTx/>
              <a:buNone/>
              <a:defRPr b="1" sz="2100"/>
            </a:pPr>
            <a:r>
              <a:t>Mission:</a:t>
            </a:r>
          </a:p>
          <a:p>
            <a:pPr>
              <a:lnSpc>
                <a:spcPct val="72000"/>
              </a:lnSpc>
              <a:defRPr sz="2100"/>
            </a:pPr>
            <a:r>
              <a:t>Youth Service is Rotary's commitment to the future. By encouraging, mentoring, and empowering our youth today, we are creating a legacy that will allow Rotary to continue its mission to see that all men and women of this world are given the opportunity to lead their lives in health, safety and prosperity.</a:t>
            </a:r>
          </a:p>
          <a:p>
            <a:pPr>
              <a:lnSpc>
                <a:spcPct val="72000"/>
              </a:lnSpc>
              <a:defRPr sz="2100"/>
            </a:pPr>
          </a:p>
          <a:p>
            <a:pPr marL="0" indent="0">
              <a:lnSpc>
                <a:spcPct val="72000"/>
              </a:lnSpc>
              <a:buSzTx/>
              <a:buNone/>
              <a:defRPr b="1" sz="2100"/>
            </a:pPr>
            <a:r>
              <a:t>Commitment:</a:t>
            </a:r>
          </a:p>
          <a:p>
            <a:pPr>
              <a:lnSpc>
                <a:spcPct val="72000"/>
              </a:lnSpc>
              <a:defRPr sz="2100"/>
            </a:pPr>
            <a:r>
              <a:t>Interact, Rotaract, Rotary Youth Leadership Awards (RYLA), and Rotary Youth Exchange (RYE) are Rotary sponsored programs that allow each club within the District to structure their own unique approach to Youth Service. Rotary also sponsors Global Scholars and Peace Fellows with the aim of empowering and educating young people to give back to their communities and the world.</a:t>
            </a:r>
          </a:p>
          <a:p>
            <a:pPr marL="0" indent="0">
              <a:lnSpc>
                <a:spcPct val="72000"/>
              </a:lnSpc>
              <a:buSzTx/>
              <a:buNone/>
              <a:defRPr sz="2100"/>
            </a:pPr>
          </a:p>
          <a:p>
            <a:pPr>
              <a:lnSpc>
                <a:spcPct val="72000"/>
              </a:lnSpc>
              <a:defRPr sz="2100"/>
            </a:pPr>
            <a:r>
              <a:t>District 5240 has a team of very dedicated Rotarians who have all found their "Rotary Moments" in working with our youth. We </a:t>
            </a:r>
            <a:r>
              <a:rPr b="1"/>
              <a:t>a</a:t>
            </a:r>
            <a:r>
              <a:t>re here to help, encourage, offer information, advice, all to help pave the way for new youth service clubs and help older clubs thrive.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Content Placeholder 2"/>
          <p:cNvSpPr txBox="1"/>
          <p:nvPr>
            <p:ph type="body" sz="half" idx="1"/>
          </p:nvPr>
        </p:nvSpPr>
        <p:spPr>
          <a:prstGeom prst="rect">
            <a:avLst/>
          </a:prstGeom>
        </p:spPr>
        <p:txBody>
          <a:bodyPr/>
          <a:lstStyle/>
          <a:p>
            <a:pPr/>
          </a:p>
        </p:txBody>
      </p:sp>
      <p:sp>
        <p:nvSpPr>
          <p:cNvPr id="111" name="Text Placeholder 3"/>
          <p:cNvSpPr/>
          <p:nvPr>
            <p:ph type="body" idx="13"/>
          </p:nvPr>
        </p:nvSpPr>
        <p:spPr>
          <a:xfrm>
            <a:off x="2396692" y="132949"/>
            <a:ext cx="808524" cy="5291491"/>
          </a:xfrm>
          <a:prstGeom prst="rect">
            <a:avLst/>
          </a:prstGeom>
          <a:extLst>
            <a:ext uri="{C572A759-6A51-4108-AA02-DFA0A04FC94B}">
              <ma14:wrappingTextBoxFlag xmlns:ma14="http://schemas.microsoft.com/office/mac/drawingml/2011/main" val="1"/>
            </a:ext>
          </a:extLst>
        </p:spPr>
        <p:txBody>
          <a:bodyPr/>
          <a:lstStyle/>
          <a:p>
            <a:pPr marL="0" indent="0" algn="ctr" defTabSz="667512">
              <a:spcBef>
                <a:spcPts val="700"/>
              </a:spcBef>
              <a:buSzTx/>
              <a:buFontTx/>
              <a:buNone/>
              <a:defRPr sz="1752">
                <a:solidFill>
                  <a:srgbClr val="0070C0"/>
                </a:solidFill>
                <a:latin typeface="Arial Black"/>
                <a:ea typeface="Arial Black"/>
                <a:cs typeface="Arial Black"/>
                <a:sym typeface="Arial Black"/>
              </a:defRPr>
            </a:pPr>
            <a:r>
              <a:t>         I</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N</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T</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E</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R</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A</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C</a:t>
            </a:r>
          </a:p>
          <a:p>
            <a:pPr marL="0" indent="0" algn="ctr" defTabSz="667512">
              <a:spcBef>
                <a:spcPts val="700"/>
              </a:spcBef>
              <a:buSzTx/>
              <a:buFontTx/>
              <a:buNone/>
              <a:defRPr sz="1752">
                <a:solidFill>
                  <a:srgbClr val="0070C0"/>
                </a:solidFill>
                <a:latin typeface="Arial Black"/>
                <a:ea typeface="Arial Black"/>
                <a:cs typeface="Arial Black"/>
                <a:sym typeface="Arial Black"/>
              </a:defRPr>
            </a:pPr>
            <a:r>
              <a:t>         T</a:t>
            </a:r>
          </a:p>
        </p:txBody>
      </p:sp>
      <p:pic>
        <p:nvPicPr>
          <p:cNvPr id="112" name="Picture 5" descr="Picture 5"/>
          <p:cNvPicPr>
            <a:picLocks noChangeAspect="1"/>
          </p:cNvPicPr>
          <p:nvPr/>
        </p:nvPicPr>
        <p:blipFill>
          <a:blip r:embed="rId2">
            <a:extLst/>
          </a:blip>
          <a:stretch>
            <a:fillRect/>
          </a:stretch>
        </p:blipFill>
        <p:spPr>
          <a:xfrm>
            <a:off x="3887391" y="635266"/>
            <a:ext cx="4732033" cy="536127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Picture 7" descr="Picture 7"/>
          <p:cNvPicPr>
            <a:picLocks noChangeAspect="1"/>
          </p:cNvPicPr>
          <p:nvPr/>
        </p:nvPicPr>
        <p:blipFill>
          <a:blip r:embed="rId2">
            <a:extLst/>
          </a:blip>
          <a:stretch>
            <a:fillRect/>
          </a:stretch>
        </p:blipFill>
        <p:spPr>
          <a:xfrm>
            <a:off x="1790296" y="1135780"/>
            <a:ext cx="5611531" cy="466825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Picture 6" descr="Picture 6"/>
          <p:cNvPicPr>
            <a:picLocks noChangeAspect="1"/>
          </p:cNvPicPr>
          <p:nvPr/>
        </p:nvPicPr>
        <p:blipFill>
          <a:blip r:embed="rId2">
            <a:extLst/>
          </a:blip>
          <a:stretch>
            <a:fillRect/>
          </a:stretch>
        </p:blipFill>
        <p:spPr>
          <a:xfrm rot="278094">
            <a:off x="449547" y="1618739"/>
            <a:ext cx="1748256" cy="1239124"/>
          </a:xfrm>
          <a:prstGeom prst="rect">
            <a:avLst/>
          </a:prstGeom>
          <a:ln w="12700">
            <a:miter lim="400000"/>
          </a:ln>
        </p:spPr>
      </p:pic>
      <p:sp>
        <p:nvSpPr>
          <p:cNvPr id="117" name="Content Placeholder 2"/>
          <p:cNvSpPr txBox="1"/>
          <p:nvPr>
            <p:ph type="body" idx="1"/>
          </p:nvPr>
        </p:nvSpPr>
        <p:spPr>
          <a:xfrm>
            <a:off x="2117558" y="-1"/>
            <a:ext cx="7026441" cy="6776185"/>
          </a:xfrm>
          <a:prstGeom prst="rect">
            <a:avLst/>
          </a:prstGeom>
        </p:spPr>
        <p:txBody>
          <a:bodyPr/>
          <a:lstStyle/>
          <a:p>
            <a:pPr marL="0" indent="0" defTabSz="539495">
              <a:lnSpc>
                <a:spcPct val="80000"/>
              </a:lnSpc>
              <a:spcBef>
                <a:spcPts val="0"/>
              </a:spcBef>
              <a:buSzTx/>
              <a:buNone/>
              <a:defRPr b="1" sz="235">
                <a:solidFill>
                  <a:srgbClr val="00B050"/>
                </a:solidFill>
                <a:latin typeface="Comic Sans MS"/>
                <a:ea typeface="Comic Sans MS"/>
                <a:cs typeface="Comic Sans MS"/>
                <a:sym typeface="Comic Sans MS"/>
              </a:defRPr>
            </a:pPr>
            <a:r>
              <a:t>  </a:t>
            </a:r>
            <a:endParaRPr sz="471"/>
          </a:p>
          <a:p>
            <a:pPr marL="0" indent="0" defTabSz="539495">
              <a:lnSpc>
                <a:spcPct val="80000"/>
              </a:lnSpc>
              <a:spcBef>
                <a:spcPts val="0"/>
              </a:spcBef>
              <a:buSzTx/>
              <a:buNone/>
              <a:defRPr b="1" sz="3775">
                <a:solidFill>
                  <a:srgbClr val="00B050"/>
                </a:solidFill>
                <a:latin typeface="Comic Sans MS"/>
                <a:ea typeface="Comic Sans MS"/>
                <a:cs typeface="Comic Sans MS"/>
                <a:sym typeface="Comic Sans MS"/>
              </a:defRPr>
            </a:pPr>
          </a:p>
          <a:p>
            <a:pPr marL="13487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Present New Board with Rotary Calendar to plan year</a:t>
            </a:r>
            <a:endParaRPr sz="471"/>
          </a:p>
          <a:p>
            <a:pPr marL="134873" indent="-134873" defTabSz="539495">
              <a:lnSpc>
                <a:spcPct val="80000"/>
              </a:lnSpc>
              <a:spcBef>
                <a:spcPts val="0"/>
              </a:spcBef>
              <a:buFontTx/>
              <a:buChar char="❖"/>
              <a:defRPr b="1" sz="3775">
                <a:latin typeface="Comic Sans MS"/>
                <a:ea typeface="Comic Sans MS"/>
                <a:cs typeface="Comic Sans MS"/>
                <a:sym typeface="Comic Sans MS"/>
              </a:defRPr>
            </a:pPr>
          </a:p>
          <a:p>
            <a:pPr marL="134873" indent="-134873" defTabSz="539495">
              <a:lnSpc>
                <a:spcPct val="80000"/>
              </a:lnSpc>
              <a:spcBef>
                <a:spcPts val="0"/>
              </a:spcBef>
              <a:buFontTx/>
              <a:buChar char="❖"/>
              <a:defRPr b="1" sz="943">
                <a:latin typeface="Comic Sans MS"/>
                <a:ea typeface="Comic Sans MS"/>
                <a:cs typeface="Comic Sans MS"/>
                <a:sym typeface="Comic Sans MS"/>
              </a:defRPr>
            </a:pPr>
            <a:r>
              <a:t> Post your events on website, so students can get ideas and get involved with your club     </a:t>
            </a:r>
            <a:endParaRPr sz="471"/>
          </a:p>
          <a:p>
            <a:pPr marL="0" indent="0" defTabSz="539495">
              <a:lnSpc>
                <a:spcPct val="80000"/>
              </a:lnSpc>
              <a:spcBef>
                <a:spcPts val="0"/>
              </a:spcBef>
              <a:buSzTx/>
              <a:buNone/>
              <a:defRPr b="1" sz="943">
                <a:latin typeface="Comic Sans MS"/>
                <a:ea typeface="Comic Sans MS"/>
                <a:cs typeface="Comic Sans MS"/>
                <a:sym typeface="Comic Sans MS"/>
              </a:defRPr>
            </a:pPr>
            <a:r>
              <a:t>    fundraiser activities</a:t>
            </a:r>
            <a:endParaRPr sz="471"/>
          </a:p>
          <a:p>
            <a:pPr marL="134873" indent="-134873" defTabSz="539495">
              <a:lnSpc>
                <a:spcPct val="80000"/>
              </a:lnSpc>
              <a:spcBef>
                <a:spcPts val="0"/>
              </a:spcBef>
              <a:buFontTx/>
              <a:buChar char="❖"/>
              <a:defRPr b="1" sz="943">
                <a:latin typeface="Comic Sans MS"/>
                <a:ea typeface="Comic Sans MS"/>
                <a:cs typeface="Comic Sans MS"/>
                <a:sym typeface="Comic Sans MS"/>
              </a:defRPr>
            </a:pPr>
            <a:r>
              <a:t>  </a:t>
            </a:r>
            <a:endParaRPr sz="471"/>
          </a:p>
          <a:p>
            <a:pPr marL="0" indent="0" defTabSz="539495">
              <a:lnSpc>
                <a:spcPct val="80000"/>
              </a:lnSpc>
              <a:spcBef>
                <a:spcPts val="0"/>
              </a:spcBef>
              <a:buSzTx/>
              <a:buNone/>
              <a:defRPr b="1" sz="943">
                <a:latin typeface="Comic Sans MS"/>
                <a:ea typeface="Comic Sans MS"/>
                <a:cs typeface="Comic Sans MS"/>
                <a:sym typeface="Comic Sans MS"/>
              </a:defRPr>
            </a:pPr>
            <a:r>
              <a:t>  </a:t>
            </a:r>
            <a:endParaRPr sz="471"/>
          </a:p>
          <a:p>
            <a:pPr marL="134873" indent="-134873" defTabSz="539495">
              <a:lnSpc>
                <a:spcPct val="80000"/>
              </a:lnSpc>
              <a:spcBef>
                <a:spcPts val="0"/>
              </a:spcBef>
              <a:buFontTx/>
              <a:buChar char="❖"/>
              <a:defRPr b="1" sz="943">
                <a:latin typeface="Comic Sans MS"/>
                <a:ea typeface="Comic Sans MS"/>
                <a:cs typeface="Comic Sans MS"/>
                <a:sym typeface="Comic Sans MS"/>
              </a:defRPr>
            </a:pPr>
            <a:r>
              <a:t>  </a:t>
            </a:r>
            <a:r>
              <a:rPr>
                <a:solidFill>
                  <a:srgbClr val="00B050"/>
                </a:solidFill>
              </a:rPr>
              <a:t>Advisors and Interact Board members to Report end of year   accomplishments.  Facilitate continuity for next board</a:t>
            </a:r>
            <a:endParaRPr sz="471"/>
          </a:p>
          <a:p>
            <a:pPr marL="0" indent="0" defTabSz="539495">
              <a:lnSpc>
                <a:spcPct val="80000"/>
              </a:lnSpc>
              <a:spcBef>
                <a:spcPts val="0"/>
              </a:spcBef>
              <a:buSzTx/>
              <a:buNone/>
              <a:defRPr b="1" sz="3775">
                <a:solidFill>
                  <a:srgbClr val="00B050"/>
                </a:solidFill>
                <a:latin typeface="Comic Sans MS"/>
                <a:ea typeface="Comic Sans MS"/>
                <a:cs typeface="Comic Sans MS"/>
                <a:sym typeface="Comic Sans MS"/>
              </a:defRPr>
            </a:pPr>
          </a:p>
          <a:p>
            <a:pPr marL="0" indent="0" defTabSz="539495">
              <a:lnSpc>
                <a:spcPct val="80000"/>
              </a:lnSpc>
              <a:spcBef>
                <a:spcPts val="0"/>
              </a:spcBef>
              <a:buSzTx/>
              <a:buNone/>
              <a:defRPr b="1" sz="943">
                <a:latin typeface="Comic Sans MS"/>
                <a:ea typeface="Comic Sans MS"/>
                <a:cs typeface="Comic Sans MS"/>
                <a:sym typeface="Comic Sans MS"/>
              </a:defRPr>
            </a:pPr>
            <a:r>
              <a:t>      </a:t>
            </a:r>
            <a:endParaRPr sz="471"/>
          </a:p>
          <a:p>
            <a:pPr marL="134873" indent="-134873" defTabSz="539495">
              <a:lnSpc>
                <a:spcPct val="80000"/>
              </a:lnSpc>
              <a:spcBef>
                <a:spcPts val="0"/>
              </a:spcBef>
              <a:buFontTx/>
              <a:buChar char="❖"/>
              <a:defRPr b="1" sz="943">
                <a:latin typeface="Comic Sans MS"/>
                <a:ea typeface="Comic Sans MS"/>
                <a:cs typeface="Comic Sans MS"/>
                <a:sym typeface="Comic Sans MS"/>
              </a:defRPr>
            </a:pPr>
            <a:r>
              <a:t>Provide Incoming Interact Board with Interact Handbook</a:t>
            </a:r>
            <a:endParaRPr sz="471"/>
          </a:p>
          <a:p>
            <a:pPr marL="0" indent="0" defTabSz="539495">
              <a:lnSpc>
                <a:spcPct val="80000"/>
              </a:lnSpc>
              <a:spcBef>
                <a:spcPts val="0"/>
              </a:spcBef>
              <a:buSzTx/>
              <a:buNone/>
              <a:defRPr b="1" sz="3775">
                <a:latin typeface="Comic Sans MS"/>
                <a:ea typeface="Comic Sans MS"/>
                <a:cs typeface="Comic Sans MS"/>
                <a:sym typeface="Comic Sans MS"/>
              </a:defRPr>
            </a:pPr>
          </a:p>
          <a:p>
            <a:pPr marL="0" indent="0" defTabSz="539495">
              <a:lnSpc>
                <a:spcPct val="80000"/>
              </a:lnSpc>
              <a:spcBef>
                <a:spcPts val="0"/>
              </a:spcBef>
              <a:buSzTx/>
              <a:buNone/>
              <a:defRPr b="1" sz="943">
                <a:latin typeface="Comic Sans MS"/>
                <a:ea typeface="Comic Sans MS"/>
                <a:cs typeface="Comic Sans MS"/>
                <a:sym typeface="Comic Sans MS"/>
              </a:defRPr>
            </a:pPr>
            <a:r>
              <a:t> </a:t>
            </a:r>
            <a:endParaRPr sz="471"/>
          </a:p>
          <a:p>
            <a:pPr marL="134873" indent="-134873" defTabSz="539495">
              <a:lnSpc>
                <a:spcPct val="80000"/>
              </a:lnSpc>
              <a:spcBef>
                <a:spcPts val="0"/>
              </a:spcBef>
              <a:buFontTx/>
              <a:buChar char="❖"/>
              <a:defRPr b="1" sz="943">
                <a:latin typeface="Comic Sans MS"/>
                <a:ea typeface="Comic Sans MS"/>
                <a:cs typeface="Comic Sans MS"/>
                <a:sym typeface="Comic Sans MS"/>
              </a:defRPr>
            </a:pPr>
            <a:r>
              <a:t> </a:t>
            </a:r>
            <a:r>
              <a:rPr>
                <a:solidFill>
                  <a:srgbClr val="00B050"/>
                </a:solidFill>
              </a:rPr>
              <a:t>Marketing/Branding Rotary /Recruiting Members  RUSH WEEK</a:t>
            </a:r>
            <a:endParaRPr sz="471"/>
          </a:p>
          <a:p>
            <a:pPr marL="0" indent="0" defTabSz="539495">
              <a:lnSpc>
                <a:spcPct val="80000"/>
              </a:lnSpc>
              <a:spcBef>
                <a:spcPts val="0"/>
              </a:spcBef>
              <a:buSzTx/>
              <a:buNone/>
              <a:defRPr b="1" sz="3775">
                <a:solidFill>
                  <a:srgbClr val="00B050"/>
                </a:solidFill>
                <a:latin typeface="Comic Sans MS"/>
                <a:ea typeface="Comic Sans MS"/>
                <a:cs typeface="Comic Sans MS"/>
                <a:sym typeface="Comic Sans MS"/>
              </a:defRPr>
            </a:pPr>
          </a:p>
          <a:p>
            <a:pPr lvl="2" marL="674369" indent="-134873" defTabSz="539495">
              <a:lnSpc>
                <a:spcPct val="80000"/>
              </a:lnSpc>
              <a:spcBef>
                <a:spcPts val="0"/>
              </a:spcBef>
              <a:defRPr b="1" sz="943">
                <a:solidFill>
                  <a:srgbClr val="00B050"/>
                </a:solidFill>
                <a:latin typeface="Comic Sans MS"/>
                <a:ea typeface="Comic Sans MS"/>
                <a:cs typeface="Comic Sans MS"/>
                <a:sym typeface="Comic Sans MS"/>
              </a:defRPr>
            </a:pPr>
            <a:r>
              <a:t>Wear T-Shirts, decorate with balloons, your Rotary Masscott, Canopies, snacks, marketing material, etc. </a:t>
            </a:r>
            <a:endParaRPr sz="354"/>
          </a:p>
          <a:p>
            <a:pPr lvl="2" marL="0" indent="404621" defTabSz="539495">
              <a:lnSpc>
                <a:spcPct val="80000"/>
              </a:lnSpc>
              <a:spcBef>
                <a:spcPts val="0"/>
              </a:spcBef>
              <a:buSzTx/>
              <a:buNone/>
              <a:defRPr b="1" sz="3775">
                <a:solidFill>
                  <a:srgbClr val="00B050"/>
                </a:solidFill>
                <a:latin typeface="Comic Sans MS"/>
                <a:ea typeface="Comic Sans MS"/>
                <a:cs typeface="Comic Sans MS"/>
                <a:sym typeface="Comic Sans MS"/>
              </a:defRPr>
            </a:pPr>
          </a:p>
          <a:p>
            <a:pPr lvl="2" marL="674369" indent="-134873" defTabSz="539495">
              <a:lnSpc>
                <a:spcPct val="80000"/>
              </a:lnSpc>
              <a:spcBef>
                <a:spcPts val="0"/>
              </a:spcBef>
              <a:defRPr b="1" sz="943">
                <a:solidFill>
                  <a:srgbClr val="00B050"/>
                </a:solidFill>
                <a:latin typeface="Comic Sans MS"/>
                <a:ea typeface="Comic Sans MS"/>
                <a:cs typeface="Comic Sans MS"/>
                <a:sym typeface="Comic Sans MS"/>
              </a:defRPr>
            </a:pPr>
            <a:r>
              <a:t> Provide Brochures of all Rotary Youth Services Programs</a:t>
            </a:r>
            <a:endParaRPr sz="354"/>
          </a:p>
          <a:p>
            <a:pPr lvl="2" marL="674369" indent="-134873" defTabSz="539495">
              <a:lnSpc>
                <a:spcPct val="80000"/>
              </a:lnSpc>
              <a:spcBef>
                <a:spcPts val="0"/>
              </a:spcBef>
              <a:defRPr b="1" sz="3775">
                <a:solidFill>
                  <a:srgbClr val="00B050"/>
                </a:solidFill>
                <a:latin typeface="Comic Sans MS"/>
                <a:ea typeface="Comic Sans MS"/>
                <a:cs typeface="Comic Sans MS"/>
                <a:sym typeface="Comic Sans MS"/>
              </a:defRPr>
            </a:pPr>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Interact</a:t>
            </a:r>
            <a:endParaRPr sz="294"/>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Rotaract</a:t>
            </a:r>
            <a:endParaRPr sz="3775"/>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RYLA</a:t>
            </a:r>
            <a:endParaRPr sz="294"/>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YES</a:t>
            </a:r>
            <a:endParaRPr sz="294"/>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Exchange Programs</a:t>
            </a:r>
            <a:endParaRPr sz="294"/>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PRLS</a:t>
            </a:r>
            <a:endParaRPr sz="294"/>
          </a:p>
          <a:p>
            <a:pPr lvl="5" marL="1483613" indent="-134873" defTabSz="539495">
              <a:lnSpc>
                <a:spcPct val="80000"/>
              </a:lnSpc>
              <a:spcBef>
                <a:spcPts val="0"/>
              </a:spcBef>
              <a:buFontTx/>
              <a:buChar char="➢"/>
              <a:defRPr b="1" sz="943">
                <a:solidFill>
                  <a:srgbClr val="00B050"/>
                </a:solidFill>
                <a:latin typeface="Comic Sans MS"/>
                <a:ea typeface="Comic Sans MS"/>
                <a:cs typeface="Comic Sans MS"/>
                <a:sym typeface="Comic Sans MS"/>
              </a:defRPr>
            </a:pPr>
            <a:r>
              <a:t>      Scholarships		</a:t>
            </a:r>
          </a:p>
        </p:txBody>
      </p:sp>
      <p:pic>
        <p:nvPicPr>
          <p:cNvPr id="118" name="Picture 5" descr="Picture 5"/>
          <p:cNvPicPr>
            <a:picLocks noChangeAspect="1"/>
          </p:cNvPicPr>
          <p:nvPr/>
        </p:nvPicPr>
        <p:blipFill>
          <a:blip r:embed="rId3">
            <a:extLst/>
          </a:blip>
          <a:stretch>
            <a:fillRect/>
          </a:stretch>
        </p:blipFill>
        <p:spPr>
          <a:xfrm>
            <a:off x="575361" y="3234740"/>
            <a:ext cx="1301043" cy="1179672"/>
          </a:xfrm>
          <a:prstGeom prst="rect">
            <a:avLst/>
          </a:prstGeom>
          <a:ln w="12700">
            <a:miter lim="400000"/>
          </a:ln>
        </p:spPr>
      </p:pic>
      <p:pic>
        <p:nvPicPr>
          <p:cNvPr id="119" name="Picture 8" descr="Picture 8"/>
          <p:cNvPicPr>
            <a:picLocks noChangeAspect="1"/>
          </p:cNvPicPr>
          <p:nvPr/>
        </p:nvPicPr>
        <p:blipFill>
          <a:blip r:embed="rId4">
            <a:extLst/>
          </a:blip>
          <a:stretch>
            <a:fillRect/>
          </a:stretch>
        </p:blipFill>
        <p:spPr>
          <a:xfrm>
            <a:off x="271491" y="4676599"/>
            <a:ext cx="1347444" cy="1236303"/>
          </a:xfrm>
          <a:prstGeom prst="rect">
            <a:avLst/>
          </a:prstGeom>
          <a:ln w="12700">
            <a:miter lim="400000"/>
          </a:ln>
        </p:spPr>
      </p:pic>
      <p:pic>
        <p:nvPicPr>
          <p:cNvPr id="120" name="Picture 7" descr="Picture 7"/>
          <p:cNvPicPr>
            <a:picLocks noChangeAspect="1"/>
          </p:cNvPicPr>
          <p:nvPr/>
        </p:nvPicPr>
        <p:blipFill>
          <a:blip r:embed="rId5">
            <a:extLst/>
          </a:blip>
          <a:stretch>
            <a:fillRect/>
          </a:stretch>
        </p:blipFill>
        <p:spPr>
          <a:xfrm rot="377650">
            <a:off x="403940" y="181422"/>
            <a:ext cx="1221515" cy="130568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icture 2" descr="Picture 2"/>
          <p:cNvPicPr>
            <a:picLocks noChangeAspect="1"/>
          </p:cNvPicPr>
          <p:nvPr/>
        </p:nvPicPr>
        <p:blipFill>
          <a:blip r:embed="rId2">
            <a:extLst/>
          </a:blip>
          <a:stretch>
            <a:fillRect/>
          </a:stretch>
        </p:blipFill>
        <p:spPr>
          <a:xfrm>
            <a:off x="503636" y="900115"/>
            <a:ext cx="8136733" cy="5057776"/>
          </a:xfrm>
          <a:prstGeom prst="rect">
            <a:avLst/>
          </a:prstGeom>
          <a:ln w="12700">
            <a:miter lim="400000"/>
          </a:ln>
        </p:spPr>
      </p:pic>
      <p:sp>
        <p:nvSpPr>
          <p:cNvPr id="123" name="TextBox 3"/>
          <p:cNvSpPr txBox="1"/>
          <p:nvPr/>
        </p:nvSpPr>
        <p:spPr>
          <a:xfrm>
            <a:off x="577517" y="336885"/>
            <a:ext cx="7411452"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a:solidFill>
                  <a:srgbClr val="00B050"/>
                </a:solidFill>
                <a:latin typeface="Comic Sans MS"/>
                <a:ea typeface="Comic Sans MS"/>
                <a:cs typeface="Comic Sans MS"/>
                <a:sym typeface="Comic Sans MS"/>
              </a:defRPr>
            </a:pPr>
            <a:r>
              <a:t>     </a:t>
            </a:r>
            <a:r>
              <a:rPr>
                <a:solidFill>
                  <a:srgbClr val="000000"/>
                </a:solidFill>
              </a:rPr>
              <a:t>Update Youth Service Roster On Website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2" descr="Picture 2"/>
          <p:cNvPicPr>
            <a:picLocks noChangeAspect="1"/>
          </p:cNvPicPr>
          <p:nvPr/>
        </p:nvPicPr>
        <p:blipFill>
          <a:blip r:embed="rId2">
            <a:extLst/>
          </a:blip>
          <a:stretch>
            <a:fillRect/>
          </a:stretch>
        </p:blipFill>
        <p:spPr>
          <a:xfrm>
            <a:off x="481262" y="1185912"/>
            <a:ext cx="8460607" cy="5466805"/>
          </a:xfrm>
          <a:prstGeom prst="rect">
            <a:avLst/>
          </a:prstGeom>
          <a:ln w="12700">
            <a:miter lim="400000"/>
          </a:ln>
        </p:spPr>
      </p:pic>
      <p:sp>
        <p:nvSpPr>
          <p:cNvPr id="126" name="TextBox 6"/>
          <p:cNvSpPr txBox="1"/>
          <p:nvPr/>
        </p:nvSpPr>
        <p:spPr>
          <a:xfrm>
            <a:off x="712269" y="317633"/>
            <a:ext cx="7806088"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buSzPct val="100000"/>
              <a:buChar char="❖"/>
              <a:defRPr b="1">
                <a:latin typeface="Comic Sans MS"/>
                <a:ea typeface="Comic Sans MS"/>
                <a:cs typeface="Comic Sans MS"/>
                <a:sym typeface="Comic Sans MS"/>
              </a:defRPr>
            </a:lvl1pPr>
          </a:lstStyle>
          <a:p>
            <a:pPr/>
            <a:r>
              <a:t> Share stories, so we can submit to District5240 website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