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embeddedFontLst>
    <p:embeddedFont>
      <p:font typeface="Franklin Gothic" panose="020B0604020202020204" charset="0"/>
      <p:bold r:id="rId11"/>
    </p:embeddedFont>
    <p:embeddedFont>
      <p:font typeface="Gill Sans" panose="020B0604020202020204" charset="0"/>
      <p:regular r:id="rId12"/>
      <p:bold r:id="rId13"/>
    </p:embeddedFont>
    <p:embeddedFont>
      <p:font typeface="Libre Franklin" pitchFamily="2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SRfDFgTeHS9C+jNfFXAhOeOwA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ff6ded0e6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2" name="Google Shape;72;g1ff6ded0e6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ff6ded0e6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g1ff6ded0e6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ff6ded0e6a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ff6ded0e6a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ff6ded0e6a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ff6ded0e6a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Franklin Gothic"/>
              <a:buNone/>
              <a:defRPr sz="3600"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472"/>
              <a:buNone/>
              <a:defRPr sz="1600" cap="none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96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12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12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104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 txBox="1"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Franklin Gothic"/>
              <a:buNone/>
              <a:defRPr sz="2400" b="0">
                <a:solidFill>
                  <a:srgbClr val="FEFEFE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>
            <a:spLocks noGrp="1"/>
          </p:cNvSpPr>
          <p:nvPr>
            <p:ph type="pic" idx="2"/>
          </p:nvPr>
        </p:nvSpPr>
        <p:spPr>
          <a:xfrm>
            <a:off x="447817" y="641350"/>
            <a:ext cx="11290859" cy="3651249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581192" y="5260127"/>
            <a:ext cx="11029617" cy="99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472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4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828"/>
              <a:buNone/>
              <a:defRPr sz="900"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/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7"/>
          <p:cNvSpPr txBox="1"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Franklin Gothic"/>
              <a:buNone/>
              <a:defRPr sz="2400" b="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1"/>
          </p:nvPr>
        </p:nvSpPr>
        <p:spPr>
          <a:xfrm>
            <a:off x="4900928" y="1179829"/>
            <a:ext cx="6650991" cy="4658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544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840"/>
              <a:buChar char="◼"/>
              <a:defRPr sz="2000">
                <a:solidFill>
                  <a:schemeClr val="lt2"/>
                </a:solidFill>
              </a:defRPr>
            </a:lvl1pPr>
            <a:lvl2pPr marL="914400" lvl="1" indent="-333756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56"/>
              <a:buChar char="◼"/>
              <a:defRPr sz="1800">
                <a:solidFill>
                  <a:schemeClr val="lt2"/>
                </a:solidFill>
              </a:defRPr>
            </a:lvl2pPr>
            <a:lvl3pPr marL="1371600" lvl="2" indent="-32207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72"/>
              <a:buChar char="◼"/>
              <a:defRPr sz="1600">
                <a:solidFill>
                  <a:schemeClr val="lt2"/>
                </a:solidFill>
              </a:defRPr>
            </a:lvl3pPr>
            <a:lvl4pPr marL="1828800" lvl="3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lt2"/>
                </a:solidFill>
              </a:defRPr>
            </a:lvl4pPr>
            <a:lvl5pPr marL="2286000" lvl="4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lt2"/>
                </a:solidFill>
              </a:defRPr>
            </a:lvl5pPr>
            <a:lvl6pPr marL="2743200" lvl="5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lt2"/>
                </a:solidFill>
              </a:defRPr>
            </a:lvl6pPr>
            <a:lvl7pPr marL="3200400" lvl="6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lt2"/>
                </a:solidFill>
              </a:defRPr>
            </a:lvl7pPr>
            <a:lvl8pPr marL="3657600" lvl="7" indent="-31038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lt2"/>
                </a:solidFill>
              </a:defRPr>
            </a:lvl8pPr>
            <a:lvl9pPr marL="4114800" lvl="8" indent="-310388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88"/>
              <a:buChar char="◼"/>
              <a:defRPr sz="14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2"/>
          </p:nvPr>
        </p:nvSpPr>
        <p:spPr>
          <a:xfrm>
            <a:off x="767857" y="2836654"/>
            <a:ext cx="3031852" cy="3001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472"/>
              <a:buNone/>
              <a:defRPr sz="16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12"/>
              <a:buNone/>
              <a:defRPr sz="11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2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828"/>
              <a:buNone/>
              <a:defRPr sz="900"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7605951" y="6456916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581192" y="6452590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10558300" y="6456916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Franklin Gothic"/>
              <a:buNone/>
              <a:defRPr sz="2800" b="0" i="0" u="none" strike="noStrike" cap="none">
                <a:solidFill>
                  <a:srgbClr val="3F3F3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27914" algn="l" rtl="0">
              <a:lnSpc>
                <a:spcPct val="11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1564"/>
              <a:buFont typeface="Noto Sans Symbols"/>
              <a:buChar char="◼"/>
              <a:defRPr sz="17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1038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88"/>
              <a:buFont typeface="Noto Sans Symbols"/>
              <a:buChar char="◼"/>
              <a:defRPr sz="14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045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96"/>
              <a:buFont typeface="Noto Sans Symbols"/>
              <a:buChar char="◼"/>
              <a:defRPr sz="13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29286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12"/>
              <a:buFont typeface="Noto Sans Symbols"/>
              <a:buChar char="◼"/>
              <a:defRPr sz="11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29286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12"/>
              <a:buFont typeface="Noto Sans Symbols"/>
              <a:buChar char="◼"/>
              <a:defRPr sz="11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29870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29870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2987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298703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0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0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800"/>
              <a:buFont typeface="Franklin Gothic"/>
              <a:buNone/>
              <a:defRPr sz="2800" b="0" i="0" u="none" strike="noStrike" cap="none">
                <a:solidFill>
                  <a:srgbClr val="FEFEFE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27914" algn="l" rtl="0">
              <a:lnSpc>
                <a:spcPct val="11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1564"/>
              <a:buFont typeface="Noto Sans Symbols"/>
              <a:buChar char="◼"/>
              <a:defRPr sz="17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10387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88"/>
              <a:buFont typeface="Noto Sans Symbols"/>
              <a:buChar char="◼"/>
              <a:defRPr sz="14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0454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196"/>
              <a:buFont typeface="Noto Sans Symbols"/>
              <a:buChar char="◼"/>
              <a:defRPr sz="13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29286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12"/>
              <a:buFont typeface="Noto Sans Symbols"/>
              <a:buChar char="◼"/>
              <a:defRPr sz="11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29286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12"/>
              <a:buFont typeface="Noto Sans Symbols"/>
              <a:buChar char="◼"/>
              <a:defRPr sz="11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29870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29870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29870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298703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EFEFE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13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3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3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ibre Franklin"/>
              <a:buNone/>
            </a:pPr>
            <a:endParaRPr sz="18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8119870" y="457199"/>
            <a:ext cx="3618827" cy="48224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"/>
          <p:cNvSpPr txBox="1">
            <a:spLocks noGrp="1"/>
          </p:cNvSpPr>
          <p:nvPr>
            <p:ph type="ctrTitle"/>
          </p:nvPr>
        </p:nvSpPr>
        <p:spPr>
          <a:xfrm>
            <a:off x="8372723" y="850791"/>
            <a:ext cx="3202016" cy="419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Franklin Gothic"/>
              <a:buNone/>
            </a:pPr>
            <a:r>
              <a:rPr lang="en-US">
                <a:solidFill>
                  <a:srgbClr val="FFFFFF"/>
                </a:solidFill>
              </a:rPr>
              <a:t>NORTHEAST KINGS EDUCATION CENTRE BREAKFAST PROGRAM</a:t>
            </a:r>
            <a:endParaRPr/>
          </a:p>
        </p:txBody>
      </p:sp>
      <p:sp>
        <p:nvSpPr>
          <p:cNvPr id="52" name="Google Shape;52;p1"/>
          <p:cNvSpPr/>
          <p:nvPr/>
        </p:nvSpPr>
        <p:spPr>
          <a:xfrm>
            <a:off x="8119870" y="5367338"/>
            <a:ext cx="3618828" cy="989513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 txBox="1">
            <a:spLocks noGrp="1"/>
          </p:cNvSpPr>
          <p:nvPr>
            <p:ph type="subTitle" idx="1"/>
          </p:nvPr>
        </p:nvSpPr>
        <p:spPr>
          <a:xfrm>
            <a:off x="8372723" y="5545331"/>
            <a:ext cx="3202016" cy="649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56"/>
              <a:buNone/>
            </a:pPr>
            <a:r>
              <a:rPr lang="en-US" sz="1800">
                <a:solidFill>
                  <a:srgbClr val="FFFFFF"/>
                </a:solidFill>
              </a:rPr>
              <a:t>ROTARY PRESENTATION</a:t>
            </a:r>
            <a:endParaRPr/>
          </a:p>
        </p:txBody>
      </p:sp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119875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5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5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4246851" y="601200"/>
            <a:ext cx="7498616" cy="5789365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5"/>
          <p:cNvSpPr txBox="1">
            <a:spLocks noGrp="1"/>
          </p:cNvSpPr>
          <p:nvPr>
            <p:ph type="title"/>
          </p:nvPr>
        </p:nvSpPr>
        <p:spPr>
          <a:xfrm>
            <a:off x="4602822" y="938022"/>
            <a:ext cx="6658013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Franklin Gothic"/>
              <a:buNone/>
            </a:pPr>
            <a:r>
              <a:rPr lang="en-US" sz="2800"/>
              <a:t>HOT LUNCH PROGRAM (Initially)</a:t>
            </a:r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5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5" descr="A picture containing plate, indoor, dish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2287276"/>
            <a:ext cx="4246800" cy="237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5"/>
          <p:cNvSpPr txBox="1">
            <a:spLocks noGrp="1"/>
          </p:cNvSpPr>
          <p:nvPr>
            <p:ph type="body" idx="2"/>
          </p:nvPr>
        </p:nvSpPr>
        <p:spPr>
          <a:xfrm>
            <a:off x="4602822" y="2340864"/>
            <a:ext cx="6658013" cy="3793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-11684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40"/>
              <a:buFont typeface="Noto Sans Symbols"/>
              <a:buChar char="◼"/>
            </a:pPr>
            <a:r>
              <a:rPr lang="en-US" sz="2000"/>
              <a:t>Initially started from additional COVID funds </a:t>
            </a:r>
            <a:endParaRPr sz="2000"/>
          </a:p>
          <a:p>
            <a:pPr marL="4572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-11684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40"/>
              <a:buFont typeface="Noto Sans Symbols"/>
              <a:buChar char="◼"/>
            </a:pPr>
            <a:r>
              <a:rPr lang="en-US" sz="2000"/>
              <a:t>Average hot lunch costs $6.25/student/day.  </a:t>
            </a:r>
            <a:endParaRPr sz="2000"/>
          </a:p>
          <a:p>
            <a:pPr marL="4572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-11684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40"/>
              <a:buFont typeface="Noto Sans Symbols"/>
              <a:buChar char="◼"/>
            </a:pPr>
            <a:r>
              <a:rPr lang="en-US" sz="2000"/>
              <a:t>Offered a hot lunch to 15 students, 3 times/week for two month (May/June).  Total cost: $2000</a:t>
            </a:r>
            <a:endParaRPr/>
          </a:p>
          <a:p>
            <a:pPr marL="45720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ff6ded0e6a_0_6"/>
          <p:cNvSpPr/>
          <p:nvPr/>
        </p:nvSpPr>
        <p:spPr>
          <a:xfrm>
            <a:off x="446534" y="457200"/>
            <a:ext cx="3703200" cy="95100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g1ff6ded0e6a_0_6"/>
          <p:cNvSpPr/>
          <p:nvPr/>
        </p:nvSpPr>
        <p:spPr>
          <a:xfrm>
            <a:off x="8042147" y="453643"/>
            <a:ext cx="3703200" cy="98700"/>
          </a:xfrm>
          <a:prstGeom prst="rect">
            <a:avLst/>
          </a:prstGeom>
          <a:solidFill>
            <a:srgbClr val="969F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g1ff6ded0e6a_0_6"/>
          <p:cNvSpPr/>
          <p:nvPr/>
        </p:nvSpPr>
        <p:spPr>
          <a:xfrm>
            <a:off x="4241830" y="457200"/>
            <a:ext cx="3703200" cy="9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g1ff6ded0e6a_0_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78" name="Google Shape;78;g1ff6ded0e6a_0_6"/>
          <p:cNvSpPr/>
          <p:nvPr/>
        </p:nvSpPr>
        <p:spPr>
          <a:xfrm>
            <a:off x="4246851" y="601200"/>
            <a:ext cx="7498500" cy="5789400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g1ff6ded0e6a_0_6"/>
          <p:cNvSpPr txBox="1">
            <a:spLocks noGrp="1"/>
          </p:cNvSpPr>
          <p:nvPr>
            <p:ph type="title"/>
          </p:nvPr>
        </p:nvSpPr>
        <p:spPr>
          <a:xfrm>
            <a:off x="4602822" y="938022"/>
            <a:ext cx="66579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Franklin Gothic"/>
              <a:buNone/>
            </a:pPr>
            <a:r>
              <a:rPr lang="en-US" sz="2800"/>
              <a:t>HOT LUNCH PROGRAM Update</a:t>
            </a:r>
            <a:endParaRPr/>
          </a:p>
        </p:txBody>
      </p:sp>
      <p:sp>
        <p:nvSpPr>
          <p:cNvPr id="80" name="Google Shape;80;g1ff6ded0e6a_0_6"/>
          <p:cNvSpPr/>
          <p:nvPr/>
        </p:nvSpPr>
        <p:spPr>
          <a:xfrm>
            <a:off x="446534" y="457200"/>
            <a:ext cx="3703200" cy="95100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1ff6ded0e6a_0_6"/>
          <p:cNvSpPr/>
          <p:nvPr/>
        </p:nvSpPr>
        <p:spPr>
          <a:xfrm>
            <a:off x="4241830" y="457200"/>
            <a:ext cx="3703200" cy="9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1ff6ded0e6a_0_6"/>
          <p:cNvSpPr/>
          <p:nvPr/>
        </p:nvSpPr>
        <p:spPr>
          <a:xfrm>
            <a:off x="8042147" y="453643"/>
            <a:ext cx="3703200" cy="98700"/>
          </a:xfrm>
          <a:prstGeom prst="rect">
            <a:avLst/>
          </a:prstGeom>
          <a:solidFill>
            <a:srgbClr val="969F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g1ff6ded0e6a_0_6"/>
          <p:cNvSpPr txBox="1">
            <a:spLocks noGrp="1"/>
          </p:cNvSpPr>
          <p:nvPr>
            <p:ph type="body" idx="2"/>
          </p:nvPr>
        </p:nvSpPr>
        <p:spPr>
          <a:xfrm>
            <a:off x="4602822" y="2340864"/>
            <a:ext cx="6657900" cy="37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lvl="0" indent="-11684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40"/>
              <a:buFont typeface="Noto Sans Symbols"/>
              <a:buChar char="◼"/>
            </a:pPr>
            <a:r>
              <a:rPr lang="en-US" sz="2000"/>
              <a:t>This year, Rotary matched $10,000 funds raised which provided $20,000 with fundraising campaign.</a:t>
            </a:r>
            <a:endParaRPr sz="2000"/>
          </a:p>
          <a:p>
            <a:pPr marL="4572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-11684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40"/>
              <a:buFont typeface="Noto Sans Symbols"/>
              <a:buChar char="◼"/>
            </a:pPr>
            <a:r>
              <a:rPr lang="en-US" sz="2000"/>
              <a:t>Funds raised beyond $10,000 were also matched by a generous supporter which to date amounts to: $8500 (to be matched)</a:t>
            </a:r>
            <a:endParaRPr sz="2000"/>
          </a:p>
          <a:p>
            <a:pPr marL="4572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-11684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40"/>
              <a:buFont typeface="Noto Sans Symbols"/>
              <a:buChar char="◼"/>
            </a:pPr>
            <a:r>
              <a:rPr lang="en-US" sz="2000"/>
              <a:t>Cost to feed 1 student every day is = $1,200</a:t>
            </a:r>
            <a:endParaRPr sz="2000"/>
          </a:p>
          <a:p>
            <a:pPr marL="4572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" name="Google Shape;84;g1ff6ded0e6a_0_6" descr="Rotary New Member Sponsor (RED), Masterbrand Lapel Pin - Rotary Club  Supplies - Russell Hampton Company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4900" y="1309550"/>
            <a:ext cx="4114800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f6ded0e6a_0_20"/>
          <p:cNvSpPr/>
          <p:nvPr/>
        </p:nvSpPr>
        <p:spPr>
          <a:xfrm>
            <a:off x="446534" y="457200"/>
            <a:ext cx="3703200" cy="95100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1ff6ded0e6a_0_20"/>
          <p:cNvSpPr/>
          <p:nvPr/>
        </p:nvSpPr>
        <p:spPr>
          <a:xfrm>
            <a:off x="8042147" y="453643"/>
            <a:ext cx="3703200" cy="98700"/>
          </a:xfrm>
          <a:prstGeom prst="rect">
            <a:avLst/>
          </a:prstGeom>
          <a:solidFill>
            <a:srgbClr val="969F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1ff6ded0e6a_0_20"/>
          <p:cNvSpPr/>
          <p:nvPr/>
        </p:nvSpPr>
        <p:spPr>
          <a:xfrm>
            <a:off x="4241830" y="457200"/>
            <a:ext cx="3703200" cy="9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1ff6ded0e6a_0_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3" name="Google Shape;93;g1ff6ded0e6a_0_20"/>
          <p:cNvSpPr/>
          <p:nvPr/>
        </p:nvSpPr>
        <p:spPr>
          <a:xfrm>
            <a:off x="4246851" y="601200"/>
            <a:ext cx="7498500" cy="5789400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1ff6ded0e6a_0_20"/>
          <p:cNvSpPr txBox="1">
            <a:spLocks noGrp="1"/>
          </p:cNvSpPr>
          <p:nvPr>
            <p:ph type="title"/>
          </p:nvPr>
        </p:nvSpPr>
        <p:spPr>
          <a:xfrm>
            <a:off x="4602822" y="938022"/>
            <a:ext cx="66579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Franklin Gothic"/>
              <a:buNone/>
            </a:pPr>
            <a:r>
              <a:rPr lang="en-US" sz="2800"/>
              <a:t>HOT LUNCH PROGRAM Update</a:t>
            </a:r>
            <a:endParaRPr/>
          </a:p>
        </p:txBody>
      </p:sp>
      <p:sp>
        <p:nvSpPr>
          <p:cNvPr id="95" name="Google Shape;95;g1ff6ded0e6a_0_20"/>
          <p:cNvSpPr/>
          <p:nvPr/>
        </p:nvSpPr>
        <p:spPr>
          <a:xfrm>
            <a:off x="446534" y="457200"/>
            <a:ext cx="3703200" cy="95100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1ff6ded0e6a_0_20"/>
          <p:cNvSpPr/>
          <p:nvPr/>
        </p:nvSpPr>
        <p:spPr>
          <a:xfrm>
            <a:off x="4241830" y="457200"/>
            <a:ext cx="3703200" cy="9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g1ff6ded0e6a_0_20"/>
          <p:cNvSpPr/>
          <p:nvPr/>
        </p:nvSpPr>
        <p:spPr>
          <a:xfrm>
            <a:off x="8042147" y="453643"/>
            <a:ext cx="3703200" cy="98700"/>
          </a:xfrm>
          <a:prstGeom prst="rect">
            <a:avLst/>
          </a:prstGeom>
          <a:solidFill>
            <a:srgbClr val="969F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1ff6ded0e6a_0_20"/>
          <p:cNvSpPr txBox="1">
            <a:spLocks noGrp="1"/>
          </p:cNvSpPr>
          <p:nvPr>
            <p:ph type="body" idx="2"/>
          </p:nvPr>
        </p:nvSpPr>
        <p:spPr>
          <a:xfrm>
            <a:off x="4602822" y="2340864"/>
            <a:ext cx="6657900" cy="37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-"/>
            </a:pPr>
            <a:r>
              <a:rPr lang="en-US" sz="2000">
                <a:solidFill>
                  <a:schemeClr val="lt1"/>
                </a:solidFill>
              </a:rPr>
              <a:t>Currently we have 48 students on our hot lunch program ($57,600 annual cost)</a:t>
            </a:r>
            <a:endParaRPr sz="2000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-"/>
            </a:pPr>
            <a:r>
              <a:rPr lang="en-US" sz="2000">
                <a:solidFill>
                  <a:schemeClr val="lt1"/>
                </a:solidFill>
              </a:rPr>
              <a:t>School Board Funds = $6400</a:t>
            </a:r>
            <a:endParaRPr sz="2000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-"/>
            </a:pPr>
            <a:r>
              <a:rPr lang="en-US" sz="2000">
                <a:solidFill>
                  <a:schemeClr val="lt1"/>
                </a:solidFill>
              </a:rPr>
              <a:t>County Support funds = $5700</a:t>
            </a:r>
            <a:endParaRPr sz="2000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-"/>
            </a:pPr>
            <a:r>
              <a:rPr lang="en-US" sz="2000">
                <a:solidFill>
                  <a:schemeClr val="lt1"/>
                </a:solidFill>
              </a:rPr>
              <a:t>Total Donations with Rotary = $20,000</a:t>
            </a:r>
            <a:endParaRPr sz="2000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-"/>
            </a:pPr>
            <a:r>
              <a:rPr lang="en-US" sz="2000">
                <a:solidFill>
                  <a:schemeClr val="lt1"/>
                </a:solidFill>
              </a:rPr>
              <a:t>Other Donations with matching = $17,000</a:t>
            </a:r>
            <a:endParaRPr sz="2000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Total = $49,100</a:t>
            </a:r>
            <a:endParaRPr sz="2000">
              <a:solidFill>
                <a:schemeClr val="lt1"/>
              </a:solidFill>
            </a:endParaRPr>
          </a:p>
          <a:p>
            <a:pPr marL="0" lvl="0" indent="-11747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Char char="◼"/>
            </a:pPr>
            <a:endParaRPr sz="2000"/>
          </a:p>
          <a:p>
            <a:pPr marL="45720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Google Shape;99;g1ff6ded0e6a_0_20" descr="Lunch Program - La Barrière Crossings School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2495501"/>
            <a:ext cx="4246800" cy="199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446534" y="601200"/>
            <a:ext cx="3703320" cy="5789365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6"/>
          <p:cNvSpPr txBox="1">
            <a:spLocks noGrp="1"/>
          </p:cNvSpPr>
          <p:nvPr>
            <p:ph type="title"/>
          </p:nvPr>
        </p:nvSpPr>
        <p:spPr>
          <a:xfrm>
            <a:off x="672280" y="944752"/>
            <a:ext cx="3259016" cy="1462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Franklin Gothic"/>
              <a:buNone/>
            </a:pPr>
            <a:r>
              <a:rPr lang="en-US" sz="2800"/>
              <a:t>Breakfast Grab-n-Go</a:t>
            </a:r>
            <a:endParaRPr/>
          </a:p>
        </p:txBody>
      </p:sp>
      <p:sp>
        <p:nvSpPr>
          <p:cNvPr id="110" name="Google Shape;110;p6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6"/>
          <p:cNvSpPr txBox="1">
            <a:spLocks noGrp="1"/>
          </p:cNvSpPr>
          <p:nvPr>
            <p:ph type="body" idx="2"/>
          </p:nvPr>
        </p:nvSpPr>
        <p:spPr>
          <a:xfrm>
            <a:off x="671513" y="2536031"/>
            <a:ext cx="3123783" cy="3671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-105156" algn="l" rtl="0">
              <a:lnSpc>
                <a:spcPct val="110000"/>
              </a:lnSpc>
              <a:spcBef>
                <a:spcPts val="960"/>
              </a:spcBef>
              <a:spcAft>
                <a:spcPts val="0"/>
              </a:spcAft>
              <a:buSzPts val="1656"/>
              <a:buFont typeface="Noto Sans Symbols"/>
              <a:buChar char="◼"/>
            </a:pPr>
            <a:r>
              <a:rPr lang="en-US" sz="1800"/>
              <a:t>Approximately 100 students/day</a:t>
            </a:r>
            <a:endParaRPr sz="1800"/>
          </a:p>
          <a:p>
            <a:pPr marL="457200" lvl="0" indent="0" algn="l" rtl="0">
              <a:lnSpc>
                <a:spcPct val="110000"/>
              </a:lnSpc>
              <a:spcBef>
                <a:spcPts val="96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-114300" algn="l" rtl="0">
              <a:lnSpc>
                <a:spcPct val="110000"/>
              </a:lnSpc>
              <a:spcBef>
                <a:spcPts val="960"/>
              </a:spcBef>
              <a:spcAft>
                <a:spcPts val="0"/>
              </a:spcAft>
              <a:buSzPts val="1800"/>
              <a:buChar char="◼"/>
            </a:pPr>
            <a:r>
              <a:rPr lang="en-US" sz="1800"/>
              <a:t>Milk, fruit, cereal, toast</a:t>
            </a:r>
            <a:endParaRPr sz="1800"/>
          </a:p>
          <a:p>
            <a:pPr marL="457200" lvl="0" indent="0" algn="l" rtl="0">
              <a:lnSpc>
                <a:spcPct val="110000"/>
              </a:lnSpc>
              <a:spcBef>
                <a:spcPts val="96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-114300" algn="l" rtl="0">
              <a:lnSpc>
                <a:spcPct val="110000"/>
              </a:lnSpc>
              <a:spcBef>
                <a:spcPts val="960"/>
              </a:spcBef>
              <a:spcAft>
                <a:spcPts val="0"/>
              </a:spcAft>
              <a:buSzPts val="1800"/>
              <a:buChar char="◼"/>
            </a:pPr>
            <a:r>
              <a:rPr lang="en-US" sz="1800"/>
              <a:t>Estimated Cost = $8000 annually</a:t>
            </a:r>
            <a:endParaRPr sz="1800"/>
          </a:p>
          <a:p>
            <a:pPr marL="457200" lvl="0" indent="0" algn="l" rtl="0">
              <a:lnSpc>
                <a:spcPct val="110000"/>
              </a:lnSpc>
              <a:spcBef>
                <a:spcPts val="96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920"/>
              </a:spcBef>
              <a:spcAft>
                <a:spcPts val="0"/>
              </a:spcAft>
              <a:buSzPts val="1472"/>
              <a:buFont typeface="Noto Sans Symbols"/>
              <a:buNone/>
            </a:pPr>
            <a:endParaRPr/>
          </a:p>
        </p:txBody>
      </p:sp>
      <p:pic>
        <p:nvPicPr>
          <p:cNvPr id="114" name="Google Shape;11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9727" y="993350"/>
            <a:ext cx="6682050" cy="500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ff6ded0e6a_0_58"/>
          <p:cNvSpPr txBox="1">
            <a:spLocks noGrp="1"/>
          </p:cNvSpPr>
          <p:nvPr>
            <p:ph type="title"/>
          </p:nvPr>
        </p:nvSpPr>
        <p:spPr>
          <a:xfrm>
            <a:off x="767857" y="933450"/>
            <a:ext cx="3031800" cy="1722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Total Costs to Date</a:t>
            </a:r>
            <a:endParaRPr sz="2700" b="1"/>
          </a:p>
        </p:txBody>
      </p:sp>
      <p:sp>
        <p:nvSpPr>
          <p:cNvPr id="120" name="Google Shape;120;g1ff6ded0e6a_0_58"/>
          <p:cNvSpPr txBox="1">
            <a:spLocks noGrp="1"/>
          </p:cNvSpPr>
          <p:nvPr>
            <p:ph type="body" idx="1"/>
          </p:nvPr>
        </p:nvSpPr>
        <p:spPr>
          <a:xfrm>
            <a:off x="4900928" y="1179829"/>
            <a:ext cx="6651000" cy="465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1ff6ded0e6a_0_58"/>
          <p:cNvSpPr txBox="1">
            <a:spLocks noGrp="1"/>
          </p:cNvSpPr>
          <p:nvPr>
            <p:ph type="body" idx="2"/>
          </p:nvPr>
        </p:nvSpPr>
        <p:spPr>
          <a:xfrm>
            <a:off x="767857" y="2836654"/>
            <a:ext cx="3031800" cy="3001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800" b="1"/>
              <a:t>$45, 031 for hot lunch meal cards</a:t>
            </a:r>
            <a:endParaRPr sz="1800" b="1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endParaRPr sz="1800" b="1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800" b="1"/>
              <a:t>$6, 554 for grab and go breakfast</a:t>
            </a:r>
            <a:endParaRPr sz="1800" b="1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endParaRPr sz="1800" b="1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800" b="1"/>
              <a:t>Total to date:</a:t>
            </a:r>
            <a:endParaRPr sz="1800" b="1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800" b="1"/>
              <a:t>$51, 585</a:t>
            </a:r>
            <a:endParaRPr sz="1800" b="1"/>
          </a:p>
        </p:txBody>
      </p:sp>
      <p:pic>
        <p:nvPicPr>
          <p:cNvPr id="122" name="Google Shape;122;g1ff6ded0e6a_0_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4325" y="1086250"/>
            <a:ext cx="7725699" cy="484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ff6ded0e6a_0_65"/>
          <p:cNvSpPr txBox="1">
            <a:spLocks noGrp="1"/>
          </p:cNvSpPr>
          <p:nvPr>
            <p:ph type="title"/>
          </p:nvPr>
        </p:nvSpPr>
        <p:spPr>
          <a:xfrm>
            <a:off x="767857" y="933450"/>
            <a:ext cx="3031800" cy="17223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Next Steps</a:t>
            </a:r>
            <a:endParaRPr sz="2700" b="1"/>
          </a:p>
        </p:txBody>
      </p:sp>
      <p:sp>
        <p:nvSpPr>
          <p:cNvPr id="128" name="Google Shape;128;g1ff6ded0e6a_0_65"/>
          <p:cNvSpPr txBox="1">
            <a:spLocks noGrp="1"/>
          </p:cNvSpPr>
          <p:nvPr>
            <p:ph type="body" idx="1"/>
          </p:nvPr>
        </p:nvSpPr>
        <p:spPr>
          <a:xfrm>
            <a:off x="4900928" y="1179829"/>
            <a:ext cx="6651000" cy="465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1ff6ded0e6a_0_65"/>
          <p:cNvSpPr txBox="1">
            <a:spLocks noGrp="1"/>
          </p:cNvSpPr>
          <p:nvPr>
            <p:ph type="body" idx="2"/>
          </p:nvPr>
        </p:nvSpPr>
        <p:spPr>
          <a:xfrm>
            <a:off x="767857" y="2836654"/>
            <a:ext cx="3031800" cy="3001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800" b="1"/>
              <a:t>Provincial Meal Program - starting next year for P-5</a:t>
            </a:r>
            <a:endParaRPr sz="1800" b="1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endParaRPr sz="1800" b="1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800" b="1"/>
              <a:t>Expected 2026 at NKEC</a:t>
            </a:r>
            <a:endParaRPr sz="1800" b="1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endParaRPr sz="1800" b="1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800" b="1"/>
              <a:t>More to learn but positive steps.</a:t>
            </a:r>
            <a:endParaRPr sz="1800" b="1"/>
          </a:p>
        </p:txBody>
      </p:sp>
      <p:pic>
        <p:nvPicPr>
          <p:cNvPr id="130" name="Google Shape;130;g1ff6ded0e6a_0_65" descr="A cafeteria worker hands a plate filled with food to a person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6350" y="1418138"/>
            <a:ext cx="7429500" cy="418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DividendVTI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videndVTI">
  <a:themeElements>
    <a:clrScheme name="Aspect">
      <a:dk1>
        <a:srgbClr val="000000"/>
      </a:dk1>
      <a:lt1>
        <a:srgbClr val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</Words>
  <Application>Microsoft Office PowerPoint</Application>
  <PresentationFormat>Widescreen</PresentationFormat>
  <Paragraphs>46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Libre Franklin</vt:lpstr>
      <vt:lpstr>Franklin Gothic</vt:lpstr>
      <vt:lpstr>Gill Sans</vt:lpstr>
      <vt:lpstr>Noto Sans Symbols</vt:lpstr>
      <vt:lpstr>Arial</vt:lpstr>
      <vt:lpstr>DividendVTI</vt:lpstr>
      <vt:lpstr>DividendVTI</vt:lpstr>
      <vt:lpstr>NORTHEAST KINGS EDUCATION CENTRE BREAKFAST PROGRAM</vt:lpstr>
      <vt:lpstr>HOT LUNCH PROGRAM (Initially)</vt:lpstr>
      <vt:lpstr>HOT LUNCH PROGRAM Update</vt:lpstr>
      <vt:lpstr>HOT LUNCH PROGRAM Update</vt:lpstr>
      <vt:lpstr>Breakfast Grab-n-Go</vt:lpstr>
      <vt:lpstr>Total Costs to Date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NORTHEAST KINGS EDUCATION CENTRE BREAKFAST PROGRAM</dc:title>
  <dc:creator>Ian Campbell</dc:creator>
  <cp:lastModifiedBy>Ian Campbell</cp:lastModifiedBy>
  <cp:revision>1</cp:revision>
  <dcterms:created xsi:type="dcterms:W3CDTF">2022-06-09T17:37:04Z</dcterms:created>
  <dcterms:modified xsi:type="dcterms:W3CDTF">2024-05-13T12:02:25Z</dcterms:modified>
</cp:coreProperties>
</file>