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59" r:id="rId6"/>
    <p:sldId id="268" r:id="rId7"/>
    <p:sldId id="265" r:id="rId8"/>
    <p:sldId id="264" r:id="rId9"/>
    <p:sldId id="262" r:id="rId10"/>
    <p:sldId id="266" r:id="rId11"/>
    <p:sldId id="263" r:id="rId12"/>
    <p:sldId id="269" r:id="rId13"/>
    <p:sldId id="260" r:id="rId1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20" d="100"/>
          <a:sy n="120" d="100"/>
        </p:scale>
        <p:origin x="17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228BE-3189-6C07-DA93-97D520C42E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9534FAAA-1F30-0FBF-A6BB-235D6ED1AE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45F8B3F-649C-315A-47C7-0CFC1AFAC9E8}"/>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5" name="Footer Placeholder 4">
            <a:extLst>
              <a:ext uri="{FF2B5EF4-FFF2-40B4-BE49-F238E27FC236}">
                <a16:creationId xmlns:a16="http://schemas.microsoft.com/office/drawing/2014/main" id="{AE7DD5D0-63B8-52BE-B96F-4C6A79781AF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BF1A161A-E1F8-0427-8B1E-88A704E55E19}"/>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125913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9E41-99F9-80E9-1860-A1CE73D0A30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0FF7ADC-80B3-E65F-EB94-0A1239882E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EBEE2A-0105-99EC-0939-D720D30E9E90}"/>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5" name="Footer Placeholder 4">
            <a:extLst>
              <a:ext uri="{FF2B5EF4-FFF2-40B4-BE49-F238E27FC236}">
                <a16:creationId xmlns:a16="http://schemas.microsoft.com/office/drawing/2014/main" id="{D30BE924-006F-24DD-EFF2-71841F5F84E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B1C1F9C2-E6A3-5542-42B6-36E6AED3E087}"/>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607674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B6567-2C3A-4606-9C3D-20D330BEA9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7C40952-323A-C5A5-A9C0-F8236F4CCF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B81124-4A20-49A0-79F0-A2888921D176}"/>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5" name="Footer Placeholder 4">
            <a:extLst>
              <a:ext uri="{FF2B5EF4-FFF2-40B4-BE49-F238E27FC236}">
                <a16:creationId xmlns:a16="http://schemas.microsoft.com/office/drawing/2014/main" id="{AED21597-5293-490A-3563-CAA4F7AE3D3A}"/>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B9116A73-7868-F3B7-A21B-214355FACBCE}"/>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2094298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B6569-8F79-A221-9832-7747F8FFF79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456ECA5-D671-DF2B-7189-6A2D0BFF4C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7D2B3BD8-441A-38DD-EED2-E1AA0C53B2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0EE6A31-CD0E-4E21-879E-7EDFEEEC273D}"/>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6" name="Footer Placeholder 5">
            <a:extLst>
              <a:ext uri="{FF2B5EF4-FFF2-40B4-BE49-F238E27FC236}">
                <a16:creationId xmlns:a16="http://schemas.microsoft.com/office/drawing/2014/main" id="{BD69FCF5-E00F-0AA6-56B5-59CC02860D20}"/>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361B62B4-6127-66B9-56F0-BBBB908EABE2}"/>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1158219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BED9D-42A1-6C88-2976-3249A40FE445}"/>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861BE0A-1CC1-A3D0-AB73-3CA70B26E9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FA0B69-81FF-6421-4888-FA7D60F8C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3C5FD35-184B-04BA-6953-B91E750C5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D6EE4D-2E1E-8275-2C9F-446A26F351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677AA12-2347-16E4-E640-C2884D108905}"/>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8" name="Footer Placeholder 7">
            <a:extLst>
              <a:ext uri="{FF2B5EF4-FFF2-40B4-BE49-F238E27FC236}">
                <a16:creationId xmlns:a16="http://schemas.microsoft.com/office/drawing/2014/main" id="{61EAF418-1E39-0B87-E214-EA1A06FC1259}"/>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9E7880E6-19FB-DF94-97FD-0818D9559364}"/>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3619188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380C-28C0-508D-F1B9-2E5A14E74E4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844A5AE-244D-935A-7D6D-8AFD4CA27882}"/>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4" name="Footer Placeholder 3">
            <a:extLst>
              <a:ext uri="{FF2B5EF4-FFF2-40B4-BE49-F238E27FC236}">
                <a16:creationId xmlns:a16="http://schemas.microsoft.com/office/drawing/2014/main" id="{63F22B02-246E-51FF-2362-FF34BE6FD793}"/>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84AD0AC8-059B-31ED-29C4-70B0D1020FF1}"/>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54553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35EE8D-B108-7981-6F77-3E3249456090}"/>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3" name="Footer Placeholder 2">
            <a:extLst>
              <a:ext uri="{FF2B5EF4-FFF2-40B4-BE49-F238E27FC236}">
                <a16:creationId xmlns:a16="http://schemas.microsoft.com/office/drawing/2014/main" id="{28DBC104-BD96-DFDC-4819-E97EFD199586}"/>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5D5C7019-87DB-4466-3490-AAEDA4C5326C}"/>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297840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7B8C4-F4D8-7382-3F51-4216C02D69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7079060-53D7-A936-01C4-094F6C5595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629301E-3416-390C-46DA-81FE8761B7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E62806-E712-0AA1-A40C-EE7A55B01AC2}"/>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6" name="Footer Placeholder 5">
            <a:extLst>
              <a:ext uri="{FF2B5EF4-FFF2-40B4-BE49-F238E27FC236}">
                <a16:creationId xmlns:a16="http://schemas.microsoft.com/office/drawing/2014/main" id="{45BA774B-DDCF-1D27-3603-7038DDCAD4EE}"/>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0542A73B-3024-3ADC-4F46-C145A8CC5015}"/>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274730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D0212-469F-3326-81B8-43ADE9C0B1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90DB3EC-1645-1490-1EC6-564F52334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00DBA34B-4511-32AC-D488-F3D02859B9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88C461-F774-21BE-1021-9795A450A988}"/>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6" name="Footer Placeholder 5">
            <a:extLst>
              <a:ext uri="{FF2B5EF4-FFF2-40B4-BE49-F238E27FC236}">
                <a16:creationId xmlns:a16="http://schemas.microsoft.com/office/drawing/2014/main" id="{A6DA0827-457C-A20E-5933-5BD758FEB837}"/>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502F454A-25EA-74FD-1EE6-30A0806BF742}"/>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382664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2817E-8A78-A87A-DD16-9E0568E8CDDD}"/>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26ABAA1-5469-CE31-A469-DC7E4B869A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4A2A957-89E5-EF44-1432-45B6BF9EF4DC}"/>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5" name="Footer Placeholder 4">
            <a:extLst>
              <a:ext uri="{FF2B5EF4-FFF2-40B4-BE49-F238E27FC236}">
                <a16:creationId xmlns:a16="http://schemas.microsoft.com/office/drawing/2014/main" id="{74C858DF-496F-AB36-106D-C6E23F40A2BF}"/>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2EC9E910-5172-C8B0-9B51-26B407A70A35}"/>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304988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CE715D-6F7D-2795-20EF-05D768FDEB8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359636A-02A0-566F-E93D-A3075EE42A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689B31A-79CC-D842-D7E1-3477357A171C}"/>
              </a:ext>
            </a:extLst>
          </p:cNvPr>
          <p:cNvSpPr>
            <a:spLocks noGrp="1"/>
          </p:cNvSpPr>
          <p:nvPr>
            <p:ph type="dt" sz="half" idx="10"/>
          </p:nvPr>
        </p:nvSpPr>
        <p:spPr/>
        <p:txBody>
          <a:bodyPr/>
          <a:lstStyle/>
          <a:p>
            <a:fld id="{2C4F53CB-EFBC-4E43-A571-97C1C3C4527F}" type="datetimeFigureOut">
              <a:rPr lang="en-CA" smtClean="0"/>
              <a:t>2023-11-05</a:t>
            </a:fld>
            <a:endParaRPr lang="en-CA" dirty="0"/>
          </a:p>
        </p:txBody>
      </p:sp>
      <p:sp>
        <p:nvSpPr>
          <p:cNvPr id="5" name="Footer Placeholder 4">
            <a:extLst>
              <a:ext uri="{FF2B5EF4-FFF2-40B4-BE49-F238E27FC236}">
                <a16:creationId xmlns:a16="http://schemas.microsoft.com/office/drawing/2014/main" id="{8652694E-B89F-86EB-0ED2-536363AB4199}"/>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C6C8B7FD-C515-C49A-B6BA-EBE74CEAE6E7}"/>
              </a:ext>
            </a:extLst>
          </p:cNvPr>
          <p:cNvSpPr>
            <a:spLocks noGrp="1"/>
          </p:cNvSpPr>
          <p:nvPr>
            <p:ph type="sldNum" sz="quarter" idx="12"/>
          </p:nvPr>
        </p:nvSpPr>
        <p:spPr/>
        <p:txBody>
          <a:bodyPr/>
          <a:lstStyle/>
          <a:p>
            <a:fld id="{FC6BCD2D-1158-4317-8114-924BF15D6927}" type="slidenum">
              <a:rPr lang="en-CA" smtClean="0"/>
              <a:t>‹#›</a:t>
            </a:fld>
            <a:endParaRPr lang="en-CA" dirty="0"/>
          </a:p>
        </p:txBody>
      </p:sp>
    </p:spTree>
    <p:extLst>
      <p:ext uri="{BB962C8B-B14F-4D97-AF65-F5344CB8AC3E}">
        <p14:creationId xmlns:p14="http://schemas.microsoft.com/office/powerpoint/2010/main" val="2294058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4347A8-B0DC-160D-C013-ECC493C0B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B2937C5-AF04-4E7A-761A-9E0214F67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ED7979A-86B4-910F-084B-35BD80A5AC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F53CB-EFBC-4E43-A571-97C1C3C4527F}" type="datetimeFigureOut">
              <a:rPr lang="en-CA" smtClean="0"/>
              <a:t>2023-11-05</a:t>
            </a:fld>
            <a:endParaRPr lang="en-CA" dirty="0"/>
          </a:p>
        </p:txBody>
      </p:sp>
      <p:sp>
        <p:nvSpPr>
          <p:cNvPr id="5" name="Footer Placeholder 4">
            <a:extLst>
              <a:ext uri="{FF2B5EF4-FFF2-40B4-BE49-F238E27FC236}">
                <a16:creationId xmlns:a16="http://schemas.microsoft.com/office/drawing/2014/main" id="{4B856DE2-98B9-E09C-51D7-4791B1715F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837888FE-7807-D598-3CC0-EB441061E2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BCD2D-1158-4317-8114-924BF15D6927}" type="slidenum">
              <a:rPr lang="en-CA" smtClean="0"/>
              <a:t>‹#›</a:t>
            </a:fld>
            <a:endParaRPr lang="en-CA" dirty="0"/>
          </a:p>
        </p:txBody>
      </p:sp>
    </p:spTree>
    <p:extLst>
      <p:ext uri="{BB962C8B-B14F-4D97-AF65-F5344CB8AC3E}">
        <p14:creationId xmlns:p14="http://schemas.microsoft.com/office/powerpoint/2010/main" val="4240349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en/poppy-red-blossom-bloom-red-poppy-1385955/"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hyperlink" Target="https://pixabay.com/en/poppy-orange-poppy-red-poppy-3212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hyperlink" Target="https://pixabay.com/en/poppy-orange-poppy-red-poppy-321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AD96-84B0-5143-E432-F02740DA0B27}"/>
              </a:ext>
            </a:extLst>
          </p:cNvPr>
          <p:cNvSpPr>
            <a:spLocks noGrp="1"/>
          </p:cNvSpPr>
          <p:nvPr>
            <p:ph type="ctrTitle"/>
          </p:nvPr>
        </p:nvSpPr>
        <p:spPr/>
        <p:txBody>
          <a:bodyPr/>
          <a:lstStyle/>
          <a:p>
            <a:r>
              <a:rPr lang="en-CA" b="1" u="sng" dirty="0">
                <a:solidFill>
                  <a:srgbClr val="FF0000"/>
                </a:solidFill>
              </a:rPr>
              <a:t>Remembrance</a:t>
            </a:r>
            <a:r>
              <a:rPr lang="en-CA" dirty="0"/>
              <a:t> – </a:t>
            </a:r>
            <a:r>
              <a:rPr lang="en-CA" i="1" dirty="0"/>
              <a:t>The action of remembering something…</a:t>
            </a:r>
          </a:p>
        </p:txBody>
      </p:sp>
      <p:pic>
        <p:nvPicPr>
          <p:cNvPr id="5" name="Picture 4">
            <a:extLst>
              <a:ext uri="{FF2B5EF4-FFF2-40B4-BE49-F238E27FC236}">
                <a16:creationId xmlns:a16="http://schemas.microsoft.com/office/drawing/2014/main" id="{BFC53A80-7F9E-36BD-E66C-B382AAE6F6B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68709" y="3793067"/>
            <a:ext cx="2647358" cy="2237845"/>
          </a:xfrm>
          <a:prstGeom prst="rect">
            <a:avLst/>
          </a:prstGeom>
        </p:spPr>
      </p:pic>
      <p:sp>
        <p:nvSpPr>
          <p:cNvPr id="6" name="Rectangle 5">
            <a:extLst>
              <a:ext uri="{FF2B5EF4-FFF2-40B4-BE49-F238E27FC236}">
                <a16:creationId xmlns:a16="http://schemas.microsoft.com/office/drawing/2014/main" id="{916F1F86-2447-8682-6EBF-7EE759A56999}"/>
              </a:ext>
            </a:extLst>
          </p:cNvPr>
          <p:cNvSpPr/>
          <p:nvPr/>
        </p:nvSpPr>
        <p:spPr>
          <a:xfrm>
            <a:off x="194733" y="250296"/>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06155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0ABF4D-C263-0EEF-CA75-DABB0257F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43" y="313504"/>
            <a:ext cx="6522721" cy="5618435"/>
          </a:xfrm>
          <a:prstGeom prst="rect">
            <a:avLst/>
          </a:prstGeom>
        </p:spPr>
      </p:pic>
      <p:pic>
        <p:nvPicPr>
          <p:cNvPr id="5" name="Picture 4">
            <a:extLst>
              <a:ext uri="{FF2B5EF4-FFF2-40B4-BE49-F238E27FC236}">
                <a16:creationId xmlns:a16="http://schemas.microsoft.com/office/drawing/2014/main" id="{CC49A6CE-8AD7-F802-7CF6-97A99108C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09272">
            <a:off x="7241554" y="924159"/>
            <a:ext cx="4360233" cy="5009682"/>
          </a:xfrm>
          <a:prstGeom prst="rect">
            <a:avLst/>
          </a:prstGeom>
        </p:spPr>
      </p:pic>
      <p:sp>
        <p:nvSpPr>
          <p:cNvPr id="7" name="Rectangle 6">
            <a:extLst>
              <a:ext uri="{FF2B5EF4-FFF2-40B4-BE49-F238E27FC236}">
                <a16:creationId xmlns:a16="http://schemas.microsoft.com/office/drawing/2014/main" id="{627EF4CA-8129-D3FA-629B-9A65441B55D9}"/>
              </a:ext>
            </a:extLst>
          </p:cNvPr>
          <p:cNvSpPr/>
          <p:nvPr/>
        </p:nvSpPr>
        <p:spPr>
          <a:xfrm>
            <a:off x="11997267" y="1140823"/>
            <a:ext cx="194734" cy="8447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D4F48316-39F5-2662-4306-E45B8C0D326F}"/>
              </a:ext>
            </a:extLst>
          </p:cNvPr>
          <p:cNvSpPr/>
          <p:nvPr/>
        </p:nvSpPr>
        <p:spPr>
          <a:xfrm>
            <a:off x="194733" y="250296"/>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4141288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67CB36-19B2-2B0A-32E7-3C1D67421615}"/>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4" name="Picture 3">
            <a:extLst>
              <a:ext uri="{FF2B5EF4-FFF2-40B4-BE49-F238E27FC236}">
                <a16:creationId xmlns:a16="http://schemas.microsoft.com/office/drawing/2014/main" id="{D047B8EA-E733-D4A9-7EB9-77632F8F8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33" y="456167"/>
            <a:ext cx="7939225" cy="6013397"/>
          </a:xfrm>
          <a:prstGeom prst="rect">
            <a:avLst/>
          </a:prstGeom>
        </p:spPr>
      </p:pic>
      <p:sp>
        <p:nvSpPr>
          <p:cNvPr id="5" name="TextBox 4">
            <a:extLst>
              <a:ext uri="{FF2B5EF4-FFF2-40B4-BE49-F238E27FC236}">
                <a16:creationId xmlns:a16="http://schemas.microsoft.com/office/drawing/2014/main" id="{49ECCB50-F1EE-38A8-FC1E-B37773785D2A}"/>
              </a:ext>
            </a:extLst>
          </p:cNvPr>
          <p:cNvSpPr txBox="1"/>
          <p:nvPr/>
        </p:nvSpPr>
        <p:spPr>
          <a:xfrm>
            <a:off x="8591158" y="3545687"/>
            <a:ext cx="3395134" cy="2923877"/>
          </a:xfrm>
          <a:prstGeom prst="rect">
            <a:avLst/>
          </a:prstGeom>
          <a:noFill/>
        </p:spPr>
        <p:txBody>
          <a:bodyPr wrap="square" rtlCol="0">
            <a:spAutoFit/>
          </a:bodyPr>
          <a:lstStyle/>
          <a:p>
            <a:pPr algn="ctr"/>
            <a:r>
              <a:rPr lang="en-CA" sz="4800" dirty="0"/>
              <a:t>Published November 1985  </a:t>
            </a:r>
            <a:r>
              <a:rPr lang="en-CA" sz="4000" dirty="0"/>
              <a:t>Middleton, NS</a:t>
            </a:r>
          </a:p>
        </p:txBody>
      </p:sp>
    </p:spTree>
    <p:extLst>
      <p:ext uri="{BB962C8B-B14F-4D97-AF65-F5344CB8AC3E}">
        <p14:creationId xmlns:p14="http://schemas.microsoft.com/office/powerpoint/2010/main" val="288353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AE6130-7A97-782F-7867-758205FBE58D}"/>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4" name="Picture 3">
            <a:extLst>
              <a:ext uri="{FF2B5EF4-FFF2-40B4-BE49-F238E27FC236}">
                <a16:creationId xmlns:a16="http://schemas.microsoft.com/office/drawing/2014/main" id="{FB4239C5-BF3F-456D-A8AF-6BBCD0431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9800" y="351325"/>
            <a:ext cx="7073900" cy="6303475"/>
          </a:xfrm>
          <a:prstGeom prst="rect">
            <a:avLst/>
          </a:prstGeom>
        </p:spPr>
      </p:pic>
      <p:sp>
        <p:nvSpPr>
          <p:cNvPr id="6" name="TextBox 5">
            <a:extLst>
              <a:ext uri="{FF2B5EF4-FFF2-40B4-BE49-F238E27FC236}">
                <a16:creationId xmlns:a16="http://schemas.microsoft.com/office/drawing/2014/main" id="{E5D05E09-D203-914E-778D-56260E4EC34D}"/>
              </a:ext>
            </a:extLst>
          </p:cNvPr>
          <p:cNvSpPr txBox="1"/>
          <p:nvPr/>
        </p:nvSpPr>
        <p:spPr>
          <a:xfrm>
            <a:off x="626397" y="3503062"/>
            <a:ext cx="3842365" cy="3046988"/>
          </a:xfrm>
          <a:prstGeom prst="rect">
            <a:avLst/>
          </a:prstGeom>
          <a:noFill/>
        </p:spPr>
        <p:txBody>
          <a:bodyPr wrap="square" rtlCol="0">
            <a:spAutoFit/>
          </a:bodyPr>
          <a:lstStyle/>
          <a:p>
            <a:pPr algn="ctr"/>
            <a:r>
              <a:rPr lang="en-CA" sz="4800" dirty="0"/>
              <a:t>Published November 1985  Middleton, NS</a:t>
            </a:r>
          </a:p>
        </p:txBody>
      </p:sp>
    </p:spTree>
    <p:extLst>
      <p:ext uri="{BB962C8B-B14F-4D97-AF65-F5344CB8AC3E}">
        <p14:creationId xmlns:p14="http://schemas.microsoft.com/office/powerpoint/2010/main" val="2909925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4FA7EA-E832-9D87-4589-180AD1160C49}"/>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4" name="Picture 3">
            <a:extLst>
              <a:ext uri="{FF2B5EF4-FFF2-40B4-BE49-F238E27FC236}">
                <a16:creationId xmlns:a16="http://schemas.microsoft.com/office/drawing/2014/main" id="{3F61D136-AC2D-D6E7-0D0A-1C2E2A9BD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433" y="389511"/>
            <a:ext cx="11269133" cy="4389515"/>
          </a:xfrm>
          <a:prstGeom prst="rect">
            <a:avLst/>
          </a:prstGeom>
        </p:spPr>
      </p:pic>
      <p:sp>
        <p:nvSpPr>
          <p:cNvPr id="5" name="TextBox 4">
            <a:extLst>
              <a:ext uri="{FF2B5EF4-FFF2-40B4-BE49-F238E27FC236}">
                <a16:creationId xmlns:a16="http://schemas.microsoft.com/office/drawing/2014/main" id="{837A0C4A-4799-7EC8-254C-3C62476DAA6A}"/>
              </a:ext>
            </a:extLst>
          </p:cNvPr>
          <p:cNvSpPr txBox="1"/>
          <p:nvPr/>
        </p:nvSpPr>
        <p:spPr>
          <a:xfrm>
            <a:off x="771276" y="5335281"/>
            <a:ext cx="10741455" cy="830997"/>
          </a:xfrm>
          <a:prstGeom prst="rect">
            <a:avLst/>
          </a:prstGeom>
          <a:noFill/>
        </p:spPr>
        <p:txBody>
          <a:bodyPr wrap="square" rtlCol="0">
            <a:spAutoFit/>
          </a:bodyPr>
          <a:lstStyle/>
          <a:p>
            <a:pPr algn="ctr"/>
            <a:r>
              <a:rPr lang="en-CA" sz="4000" dirty="0"/>
              <a:t>The</a:t>
            </a:r>
            <a:r>
              <a:rPr lang="en-CA" sz="4800" dirty="0"/>
              <a:t> </a:t>
            </a:r>
            <a:r>
              <a:rPr lang="en-CA" sz="4000" dirty="0"/>
              <a:t>terror and reality of Vietnam war!</a:t>
            </a:r>
          </a:p>
        </p:txBody>
      </p:sp>
      <p:pic>
        <p:nvPicPr>
          <p:cNvPr id="6" name="Picture 5">
            <a:extLst>
              <a:ext uri="{FF2B5EF4-FFF2-40B4-BE49-F238E27FC236}">
                <a16:creationId xmlns:a16="http://schemas.microsoft.com/office/drawing/2014/main" id="{1A527B7F-BCCC-0AFD-5A0B-69564AF28A3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5697639">
            <a:off x="10034631" y="4978390"/>
            <a:ext cx="1702338" cy="1598023"/>
          </a:xfrm>
          <a:prstGeom prst="rect">
            <a:avLst/>
          </a:prstGeom>
        </p:spPr>
      </p:pic>
      <p:pic>
        <p:nvPicPr>
          <p:cNvPr id="7" name="Picture 6">
            <a:extLst>
              <a:ext uri="{FF2B5EF4-FFF2-40B4-BE49-F238E27FC236}">
                <a16:creationId xmlns:a16="http://schemas.microsoft.com/office/drawing/2014/main" id="{26510591-4615-3C82-DEBC-F0835AD5689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7233" y="4951766"/>
            <a:ext cx="1702338" cy="1598023"/>
          </a:xfrm>
          <a:prstGeom prst="rect">
            <a:avLst/>
          </a:prstGeom>
        </p:spPr>
      </p:pic>
    </p:spTree>
    <p:extLst>
      <p:ext uri="{BB962C8B-B14F-4D97-AF65-F5344CB8AC3E}">
        <p14:creationId xmlns:p14="http://schemas.microsoft.com/office/powerpoint/2010/main" val="659655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o photo description available.">
            <a:extLst>
              <a:ext uri="{FF2B5EF4-FFF2-40B4-BE49-F238E27FC236}">
                <a16:creationId xmlns:a16="http://schemas.microsoft.com/office/drawing/2014/main" id="{FA3AC33B-3675-6920-7E0C-C2F644FDAD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64" t="15768" r="26145" b="4695"/>
          <a:stretch/>
        </p:blipFill>
        <p:spPr bwMode="auto">
          <a:xfrm>
            <a:off x="5462546" y="701702"/>
            <a:ext cx="4699222" cy="54545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B65DD91-BF9D-6CE5-349A-27A2C8BE6596}"/>
              </a:ext>
            </a:extLst>
          </p:cNvPr>
          <p:cNvSpPr/>
          <p:nvPr/>
        </p:nvSpPr>
        <p:spPr>
          <a:xfrm>
            <a:off x="194733" y="250296"/>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 name="TextBox 2">
            <a:extLst>
              <a:ext uri="{FF2B5EF4-FFF2-40B4-BE49-F238E27FC236}">
                <a16:creationId xmlns:a16="http://schemas.microsoft.com/office/drawing/2014/main" id="{EEFAD51F-0F8E-8C14-E22D-A00683CA25D2}"/>
              </a:ext>
            </a:extLst>
          </p:cNvPr>
          <p:cNvSpPr txBox="1"/>
          <p:nvPr/>
        </p:nvSpPr>
        <p:spPr>
          <a:xfrm>
            <a:off x="397565" y="588397"/>
            <a:ext cx="4699222" cy="3416320"/>
          </a:xfrm>
          <a:prstGeom prst="rect">
            <a:avLst/>
          </a:prstGeom>
          <a:noFill/>
        </p:spPr>
        <p:txBody>
          <a:bodyPr wrap="square" rtlCol="0">
            <a:spAutoFit/>
          </a:bodyPr>
          <a:lstStyle/>
          <a:p>
            <a:pPr algn="ctr"/>
            <a:r>
              <a:rPr lang="en-CA" sz="2400" dirty="0">
                <a:latin typeface="Arial" panose="020B0604020202020204" pitchFamily="34" charset="0"/>
                <a:cs typeface="Arial" panose="020B0604020202020204" pitchFamily="34" charset="0"/>
              </a:rPr>
              <a:t>A 2015 River Boat Cruise with former Rotarian Marian Cameron-Sampson included Paris but offered us </a:t>
            </a:r>
            <a:r>
              <a:rPr lang="en-US" sz="2400" b="0" i="0" dirty="0">
                <a:effectLst/>
                <a:latin typeface="Arial" panose="020B0604020202020204" pitchFamily="34" charset="0"/>
                <a:cs typeface="Arial" panose="020B0604020202020204" pitchFamily="34" charset="0"/>
              </a:rPr>
              <a:t>excursion opportunities to visit the historic Normandy Landing Beaches, including Omaha Beach, the Juno Centre and the </a:t>
            </a:r>
            <a:r>
              <a:rPr lang="en-US" sz="2400" b="0" i="0" dirty="0">
                <a:solidFill>
                  <a:srgbClr val="333333"/>
                </a:solidFill>
                <a:effectLst/>
                <a:latin typeface="Arial" panose="020B0604020202020204" pitchFamily="34" charset="0"/>
                <a:cs typeface="Arial" panose="020B0604020202020204" pitchFamily="34" charset="0"/>
              </a:rPr>
              <a:t>Bény-sur-Mer </a:t>
            </a:r>
            <a:r>
              <a:rPr lang="en-US" sz="2400" b="0" i="0" dirty="0">
                <a:effectLst/>
                <a:latin typeface="Arial" panose="020B0604020202020204" pitchFamily="34" charset="0"/>
                <a:cs typeface="Arial" panose="020B0604020202020204" pitchFamily="34" charset="0"/>
              </a:rPr>
              <a:t>Canadian Cemetery.</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73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o photo description available.">
            <a:extLst>
              <a:ext uri="{FF2B5EF4-FFF2-40B4-BE49-F238E27FC236}">
                <a16:creationId xmlns:a16="http://schemas.microsoft.com/office/drawing/2014/main" id="{670A08D2-A263-FE27-5D4D-B0A062F3A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1497" y="230777"/>
            <a:ext cx="3598001" cy="63964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824027E-2837-DA03-3858-15E2DBD70E2B}"/>
              </a:ext>
            </a:extLst>
          </p:cNvPr>
          <p:cNvSpPr txBox="1"/>
          <p:nvPr/>
        </p:nvSpPr>
        <p:spPr>
          <a:xfrm>
            <a:off x="422502" y="426720"/>
            <a:ext cx="7467463" cy="5909310"/>
          </a:xfrm>
          <a:prstGeom prst="rect">
            <a:avLst/>
          </a:prstGeom>
          <a:noFill/>
        </p:spPr>
        <p:txBody>
          <a:bodyPr wrap="square" rtlCol="0">
            <a:spAutoFit/>
          </a:bodyPr>
          <a:lstStyle/>
          <a:p>
            <a:r>
              <a:rPr lang="en-CA" b="1" dirty="0"/>
              <a:t>Canadian War Cemetery</a:t>
            </a:r>
          </a:p>
          <a:p>
            <a:endParaRPr lang="en-CA" dirty="0"/>
          </a:p>
          <a:p>
            <a:r>
              <a:rPr lang="en-US" b="0" i="0" dirty="0">
                <a:solidFill>
                  <a:srgbClr val="333333"/>
                </a:solidFill>
                <a:effectLst/>
                <a:latin typeface="Helvetica Neue"/>
              </a:rPr>
              <a:t>Bény-sur-Mer was created as a permanent resting place for Canadian soldiers who had been temporarily interred in smaller plots close to where they fell. As is usual for war cemeteries or monuments, France granted Canada a perpetual concession to the land occupied by the cemetery. The graves contain soldiers from the Canadian 3rd Division and 15 Airmen killed in the Battle of Normandy. The cemetery also includes four British graves and one French grave, for a total of 2049 markers.</a:t>
            </a:r>
            <a:br>
              <a:rPr lang="en-US" dirty="0"/>
            </a:br>
            <a:r>
              <a:rPr lang="en-US" b="0" i="0" dirty="0">
                <a:solidFill>
                  <a:srgbClr val="333333"/>
                </a:solidFill>
                <a:effectLst/>
                <a:latin typeface="Helvetica Neue"/>
              </a:rPr>
              <a:t>Due to deterioration from the weather the Commonwealth War Grave Commission are going to replace all the gravestones.</a:t>
            </a:r>
            <a:endParaRPr lang="en-US"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endParaRPr lang="en-US" b="1" i="1" dirty="0">
              <a:solidFill>
                <a:srgbClr val="333333"/>
              </a:solidFill>
              <a:latin typeface="Helvetica Neue"/>
            </a:endParaRPr>
          </a:p>
          <a:p>
            <a:pPr algn="r"/>
            <a:r>
              <a:rPr lang="en-US" b="1" i="1" dirty="0">
                <a:solidFill>
                  <a:srgbClr val="333333"/>
                </a:solidFill>
                <a:latin typeface="Helvetica Neue"/>
              </a:rPr>
              <a:t>(Monette 2015)</a:t>
            </a:r>
            <a:endParaRPr lang="en-CA" b="1" i="1" dirty="0"/>
          </a:p>
        </p:txBody>
      </p:sp>
      <p:pic>
        <p:nvPicPr>
          <p:cNvPr id="4" name="Picture 2" descr="No photo description available.">
            <a:extLst>
              <a:ext uri="{FF2B5EF4-FFF2-40B4-BE49-F238E27FC236}">
                <a16:creationId xmlns:a16="http://schemas.microsoft.com/office/drawing/2014/main" id="{3D2A34B2-A0AD-C354-7E7A-FD89818B6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589" y="3901244"/>
            <a:ext cx="4846184" cy="2725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885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photo description available.">
            <a:extLst>
              <a:ext uri="{FF2B5EF4-FFF2-40B4-BE49-F238E27FC236}">
                <a16:creationId xmlns:a16="http://schemas.microsoft.com/office/drawing/2014/main" id="{13E3A4E4-A999-E336-AE1D-A556B9C2C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092" y="269965"/>
            <a:ext cx="11591108" cy="63746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1C393BF-C377-79DD-EEE4-679F7C8FB85B}"/>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67798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photo description available.">
            <a:extLst>
              <a:ext uri="{FF2B5EF4-FFF2-40B4-BE49-F238E27FC236}">
                <a16:creationId xmlns:a16="http://schemas.microsoft.com/office/drawing/2014/main" id="{E1F34739-4926-148A-E7A3-E67AC8FF6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32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7C4A7A-9050-D0DC-7B03-99DADD1536DB}"/>
              </a:ext>
            </a:extLst>
          </p:cNvPr>
          <p:cNvSpPr txBox="1"/>
          <p:nvPr/>
        </p:nvSpPr>
        <p:spPr>
          <a:xfrm>
            <a:off x="870856" y="1646647"/>
            <a:ext cx="9831977" cy="923330"/>
          </a:xfrm>
          <a:prstGeom prst="rect">
            <a:avLst/>
          </a:prstGeom>
          <a:noFill/>
        </p:spPr>
        <p:txBody>
          <a:bodyPr wrap="square">
            <a:spAutoFit/>
          </a:bodyPr>
          <a:lstStyle/>
          <a:p>
            <a:r>
              <a:rPr lang="en-US" b="1" i="0" dirty="0">
                <a:effectLst/>
                <a:latin typeface="Arial" panose="020B0604020202020204" pitchFamily="34" charset="0"/>
                <a:cs typeface="Arial" panose="020B0604020202020204" pitchFamily="34" charset="0"/>
              </a:rPr>
              <a:t>It was assaulted on June 6, 1944 (D-Day of the invasion), by units of the Canadian 3rd Infantry Division, who took heavy casualties in the first wave but by the end of the day succeeded in wresting control of the area from defending German troops. </a:t>
            </a:r>
            <a:endParaRPr lang="en-CA"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ED84C35-EBD3-D3D1-3D93-86B0987434F6}"/>
              </a:ext>
            </a:extLst>
          </p:cNvPr>
          <p:cNvSpPr txBox="1"/>
          <p:nvPr/>
        </p:nvSpPr>
        <p:spPr>
          <a:xfrm>
            <a:off x="3840481" y="3226248"/>
            <a:ext cx="3561804" cy="2308324"/>
          </a:xfrm>
          <a:prstGeom prst="rect">
            <a:avLst/>
          </a:prstGeom>
          <a:noFill/>
        </p:spPr>
        <p:txBody>
          <a:bodyPr wrap="square">
            <a:spAutoFit/>
          </a:bodyPr>
          <a:lstStyle/>
          <a:p>
            <a:pPr algn="ctr"/>
            <a:r>
              <a:rPr lang="en-US" sz="3600" b="0" i="0" u="sng" dirty="0">
                <a:solidFill>
                  <a:srgbClr val="202124"/>
                </a:solidFill>
                <a:effectLst/>
                <a:latin typeface="Google Sans"/>
              </a:rPr>
              <a:t>961 casualties: </a:t>
            </a:r>
          </a:p>
          <a:p>
            <a:pPr algn="ctr"/>
            <a:r>
              <a:rPr lang="en-US" sz="3600" b="1" i="0" dirty="0">
                <a:solidFill>
                  <a:srgbClr val="202124"/>
                </a:solidFill>
                <a:effectLst/>
                <a:latin typeface="Google Sans"/>
              </a:rPr>
              <a:t>340 dead</a:t>
            </a:r>
            <a:endParaRPr lang="en-US" sz="3600" b="1" dirty="0">
              <a:solidFill>
                <a:srgbClr val="202124"/>
              </a:solidFill>
              <a:latin typeface="Google Sans"/>
            </a:endParaRPr>
          </a:p>
          <a:p>
            <a:pPr algn="ctr"/>
            <a:r>
              <a:rPr lang="en-US" sz="3600" b="1" i="0" dirty="0">
                <a:solidFill>
                  <a:srgbClr val="202124"/>
                </a:solidFill>
                <a:effectLst/>
                <a:latin typeface="Google Sans"/>
              </a:rPr>
              <a:t> </a:t>
            </a:r>
            <a:r>
              <a:rPr lang="en-US" sz="3600" b="0" i="0" dirty="0">
                <a:solidFill>
                  <a:srgbClr val="202124"/>
                </a:solidFill>
                <a:effectLst/>
                <a:latin typeface="Google Sans"/>
              </a:rPr>
              <a:t> 574 wounded </a:t>
            </a:r>
          </a:p>
          <a:p>
            <a:pPr algn="ctr"/>
            <a:r>
              <a:rPr lang="en-US" sz="3600" b="0" i="0" dirty="0">
                <a:solidFill>
                  <a:srgbClr val="202124"/>
                </a:solidFill>
                <a:effectLst/>
                <a:latin typeface="Google Sans"/>
              </a:rPr>
              <a:t>47 captured</a:t>
            </a:r>
            <a:endParaRPr lang="en-CA" sz="3600" dirty="0"/>
          </a:p>
        </p:txBody>
      </p:sp>
      <p:sp>
        <p:nvSpPr>
          <p:cNvPr id="9" name="TextBox 8">
            <a:extLst>
              <a:ext uri="{FF2B5EF4-FFF2-40B4-BE49-F238E27FC236}">
                <a16:creationId xmlns:a16="http://schemas.microsoft.com/office/drawing/2014/main" id="{262FFDE3-6D33-1CE8-A9B3-7CD2664DB592}"/>
              </a:ext>
            </a:extLst>
          </p:cNvPr>
          <p:cNvSpPr txBox="1"/>
          <p:nvPr/>
        </p:nvSpPr>
        <p:spPr>
          <a:xfrm>
            <a:off x="870857" y="767081"/>
            <a:ext cx="10058400" cy="646331"/>
          </a:xfrm>
          <a:prstGeom prst="rect">
            <a:avLst/>
          </a:prstGeom>
          <a:noFill/>
        </p:spPr>
        <p:txBody>
          <a:bodyPr wrap="square">
            <a:spAutoFit/>
          </a:bodyPr>
          <a:lstStyle/>
          <a:p>
            <a:r>
              <a:rPr lang="en-US" b="1" i="0" dirty="0">
                <a:effectLst/>
                <a:latin typeface="Arial" panose="020B0604020202020204" pitchFamily="34" charset="0"/>
              </a:rPr>
              <a:t>Juno Beach was one of five beaches of  the Allied invasion of German occupied France</a:t>
            </a:r>
            <a:r>
              <a:rPr lang="en-US" b="1" i="0" strike="noStrike" dirty="0">
                <a:effectLst/>
                <a:latin typeface="Arial" panose="020B0604020202020204" pitchFamily="34" charset="0"/>
              </a:rPr>
              <a:t> </a:t>
            </a:r>
            <a:r>
              <a:rPr lang="en-US" b="1" i="0" dirty="0">
                <a:effectLst/>
                <a:latin typeface="Arial" panose="020B0604020202020204" pitchFamily="34" charset="0"/>
              </a:rPr>
              <a:t>in the Normandy landings during the Second World War.</a:t>
            </a:r>
            <a:endParaRPr lang="en-CA" b="1" dirty="0"/>
          </a:p>
        </p:txBody>
      </p:sp>
      <p:sp>
        <p:nvSpPr>
          <p:cNvPr id="10" name="Rectangle 9">
            <a:extLst>
              <a:ext uri="{FF2B5EF4-FFF2-40B4-BE49-F238E27FC236}">
                <a16:creationId xmlns:a16="http://schemas.microsoft.com/office/drawing/2014/main" id="{740D7653-D568-74E4-5E2D-521A551D08E2}"/>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Rectangle 10">
            <a:extLst>
              <a:ext uri="{FF2B5EF4-FFF2-40B4-BE49-F238E27FC236}">
                <a16:creationId xmlns:a16="http://schemas.microsoft.com/office/drawing/2014/main" id="{595ECED2-5F1C-7C71-A946-EBCE31CCEE7C}"/>
              </a:ext>
            </a:extLst>
          </p:cNvPr>
          <p:cNvSpPr/>
          <p:nvPr/>
        </p:nvSpPr>
        <p:spPr>
          <a:xfrm>
            <a:off x="3971109" y="2926079"/>
            <a:ext cx="3300548" cy="290866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833474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 photo description available.">
            <a:extLst>
              <a:ext uri="{FF2B5EF4-FFF2-40B4-BE49-F238E27FC236}">
                <a16:creationId xmlns:a16="http://schemas.microsoft.com/office/drawing/2014/main" id="{2E87D6B8-91C1-53F0-542F-9A416B904A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85"/>
          <a:stretch/>
        </p:blipFill>
        <p:spPr bwMode="auto">
          <a:xfrm>
            <a:off x="1510748" y="333955"/>
            <a:ext cx="8643447" cy="63150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1CD5935-84A9-2422-A35F-649C1458FC5E}"/>
              </a:ext>
            </a:extLst>
          </p:cNvPr>
          <p:cNvSpPr txBox="1"/>
          <p:nvPr/>
        </p:nvSpPr>
        <p:spPr>
          <a:xfrm>
            <a:off x="3875314" y="5171667"/>
            <a:ext cx="6278881" cy="1477328"/>
          </a:xfrm>
          <a:prstGeom prst="rect">
            <a:avLst/>
          </a:prstGeom>
          <a:solidFill>
            <a:schemeClr val="accent1">
              <a:lumMod val="20000"/>
              <a:lumOff val="80000"/>
            </a:schemeClr>
          </a:solidFill>
        </p:spPr>
        <p:txBody>
          <a:bodyPr wrap="square">
            <a:spAutoFit/>
          </a:bodyPr>
          <a:lstStyle/>
          <a:p>
            <a:r>
              <a:rPr lang="en-US" b="1" dirty="0">
                <a:solidFill>
                  <a:srgbClr val="212124"/>
                </a:solidFill>
                <a:effectLst/>
              </a:rPr>
              <a:t>Some of the remains of the Mulberry Harbour constructed for the D-Day landings in the Second World War in France. This photo was taken at the westerly edge of "Gold" beach and was one of the "British" beaches during the landings.</a:t>
            </a:r>
          </a:p>
          <a:p>
            <a:pPr algn="r"/>
            <a:r>
              <a:rPr lang="en-US" b="1" dirty="0">
                <a:solidFill>
                  <a:srgbClr val="212124"/>
                </a:solidFill>
              </a:rPr>
              <a:t>(Monette 2015)</a:t>
            </a:r>
            <a:endParaRPr lang="en-CA" b="1" dirty="0"/>
          </a:p>
        </p:txBody>
      </p:sp>
      <p:sp>
        <p:nvSpPr>
          <p:cNvPr id="6" name="Rectangle 5">
            <a:extLst>
              <a:ext uri="{FF2B5EF4-FFF2-40B4-BE49-F238E27FC236}">
                <a16:creationId xmlns:a16="http://schemas.microsoft.com/office/drawing/2014/main" id="{C60A579D-9A72-1D47-CF0A-7099A603BC7C}"/>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948779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o photo description available.">
            <a:extLst>
              <a:ext uri="{FF2B5EF4-FFF2-40B4-BE49-F238E27FC236}">
                <a16:creationId xmlns:a16="http://schemas.microsoft.com/office/drawing/2014/main" id="{7EEC887C-68C5-4829-C531-26C962552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3741" y="399552"/>
            <a:ext cx="8256105" cy="61920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94E3AB6-C3F1-CF96-7102-D241397647DA}"/>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75562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678E5C-C863-5BFA-6D82-9439BA8AE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6941" y="841476"/>
            <a:ext cx="6710868" cy="5175047"/>
          </a:xfrm>
          <a:prstGeom prst="rect">
            <a:avLst/>
          </a:prstGeom>
        </p:spPr>
      </p:pic>
      <p:sp>
        <p:nvSpPr>
          <p:cNvPr id="2" name="Rectangle 1">
            <a:extLst>
              <a:ext uri="{FF2B5EF4-FFF2-40B4-BE49-F238E27FC236}">
                <a16:creationId xmlns:a16="http://schemas.microsoft.com/office/drawing/2014/main" id="{7679E3AD-8D4B-F128-DBF3-F77470D43FD1}"/>
              </a:ext>
            </a:extLst>
          </p:cNvPr>
          <p:cNvSpPr/>
          <p:nvPr/>
        </p:nvSpPr>
        <p:spPr>
          <a:xfrm>
            <a:off x="194733" y="203200"/>
            <a:ext cx="11802534" cy="651933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Rectangle 4">
            <a:extLst>
              <a:ext uri="{FF2B5EF4-FFF2-40B4-BE49-F238E27FC236}">
                <a16:creationId xmlns:a16="http://schemas.microsoft.com/office/drawing/2014/main" id="{167B153A-12E8-E7AF-5006-DC904B422D5B}"/>
              </a:ext>
            </a:extLst>
          </p:cNvPr>
          <p:cNvSpPr/>
          <p:nvPr/>
        </p:nvSpPr>
        <p:spPr>
          <a:xfrm>
            <a:off x="2136019" y="539931"/>
            <a:ext cx="7852712" cy="578249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9" name="Picture 8">
            <a:extLst>
              <a:ext uri="{FF2B5EF4-FFF2-40B4-BE49-F238E27FC236}">
                <a16:creationId xmlns:a16="http://schemas.microsoft.com/office/drawing/2014/main" id="{CF7D576D-42DA-9817-F169-837D773A09A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141830" y="4850674"/>
            <a:ext cx="1702338" cy="1598023"/>
          </a:xfrm>
          <a:prstGeom prst="rect">
            <a:avLst/>
          </a:prstGeom>
        </p:spPr>
      </p:pic>
      <p:pic>
        <p:nvPicPr>
          <p:cNvPr id="10" name="Picture 9">
            <a:extLst>
              <a:ext uri="{FF2B5EF4-FFF2-40B4-BE49-F238E27FC236}">
                <a16:creationId xmlns:a16="http://schemas.microsoft.com/office/drawing/2014/main" id="{C1B3864F-37A9-1B07-7B14-72137E4A1BD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4207" y="309154"/>
            <a:ext cx="1702338" cy="1598023"/>
          </a:xfrm>
          <a:prstGeom prst="rect">
            <a:avLst/>
          </a:prstGeom>
        </p:spPr>
      </p:pic>
    </p:spTree>
    <p:extLst>
      <p:ext uri="{BB962C8B-B14F-4D97-AF65-F5344CB8AC3E}">
        <p14:creationId xmlns:p14="http://schemas.microsoft.com/office/powerpoint/2010/main" val="4140672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TotalTime>
  <Words>315</Words>
  <Application>Microsoft Office PowerPoint</Application>
  <PresentationFormat>Widescreen</PresentationFormat>
  <Paragraphs>25</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Google Sans</vt:lpstr>
      <vt:lpstr>Helvetica Neue</vt:lpstr>
      <vt:lpstr>Office Theme</vt:lpstr>
      <vt:lpstr>Remembrance – The action of remembering something…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Remembrance – The action of remembering something!</dc:title>
  <dc:creator>Kimberley Monette</dc:creator>
  <cp:lastModifiedBy>Kimberley Monette</cp:lastModifiedBy>
  <cp:revision>7</cp:revision>
  <cp:lastPrinted>2023-11-05T19:23:01Z</cp:lastPrinted>
  <dcterms:created xsi:type="dcterms:W3CDTF">2023-11-05T16:56:52Z</dcterms:created>
  <dcterms:modified xsi:type="dcterms:W3CDTF">2023-11-05T21:56:16Z</dcterms:modified>
</cp:coreProperties>
</file>