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5"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1C9893-2A9C-44ED-8062-2B57E4B69F45}"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70C98726-3FF5-4080-8EC2-A50FA6A4C789}">
      <dgm:prSet/>
      <dgm:spPr/>
      <dgm:t>
        <a:bodyPr/>
        <a:lstStyle/>
        <a:p>
          <a:r>
            <a:rPr lang="en-CA"/>
            <a:t>The caregiver enrolls their loved one in the program</a:t>
          </a:r>
          <a:endParaRPr lang="en-US"/>
        </a:p>
      </dgm:t>
    </dgm:pt>
    <dgm:pt modelId="{C94E16A1-DEC8-4262-964C-F45671A43FA9}" type="parTrans" cxnId="{B2DED737-E66B-40C9-BD75-EB8D2C5BC664}">
      <dgm:prSet/>
      <dgm:spPr/>
      <dgm:t>
        <a:bodyPr/>
        <a:lstStyle/>
        <a:p>
          <a:endParaRPr lang="en-US"/>
        </a:p>
      </dgm:t>
    </dgm:pt>
    <dgm:pt modelId="{30D7123B-BB56-4AF2-8A41-C749C695EC5F}" type="sibTrans" cxnId="{B2DED737-E66B-40C9-BD75-EB8D2C5BC664}">
      <dgm:prSet/>
      <dgm:spPr/>
      <dgm:t>
        <a:bodyPr/>
        <a:lstStyle/>
        <a:p>
          <a:endParaRPr lang="en-US"/>
        </a:p>
      </dgm:t>
    </dgm:pt>
    <dgm:pt modelId="{8CF94402-3613-4D71-9CEF-C73D9C930836}">
      <dgm:prSet/>
      <dgm:spPr/>
      <dgm:t>
        <a:bodyPr/>
        <a:lstStyle/>
        <a:p>
          <a:r>
            <a:rPr lang="en-CA"/>
            <a:t>Once the client is enrolled the client profile is  created</a:t>
          </a:r>
          <a:endParaRPr lang="en-US"/>
        </a:p>
      </dgm:t>
    </dgm:pt>
    <dgm:pt modelId="{AF77627B-B173-4261-8586-597A496BD323}" type="parTrans" cxnId="{D7B8BBDE-5B11-42B1-9B0D-E195639F566D}">
      <dgm:prSet/>
      <dgm:spPr/>
      <dgm:t>
        <a:bodyPr/>
        <a:lstStyle/>
        <a:p>
          <a:endParaRPr lang="en-US"/>
        </a:p>
      </dgm:t>
    </dgm:pt>
    <dgm:pt modelId="{A876951F-DDFF-4E9C-8D38-E53CB3C0B54D}" type="sibTrans" cxnId="{D7B8BBDE-5B11-42B1-9B0D-E195639F566D}">
      <dgm:prSet/>
      <dgm:spPr/>
      <dgm:t>
        <a:bodyPr/>
        <a:lstStyle/>
        <a:p>
          <a:endParaRPr lang="en-US"/>
        </a:p>
      </dgm:t>
    </dgm:pt>
    <dgm:pt modelId="{A0B42106-701E-4D3D-A7EF-37BA4D3F9BD4}">
      <dgm:prSet/>
      <dgm:spPr/>
      <dgm:t>
        <a:bodyPr/>
        <a:lstStyle/>
        <a:p>
          <a:r>
            <a:rPr lang="en-CA"/>
            <a:t>The client is assigned a 1 ounce battery operated transmitter which has a unique radio frequency.</a:t>
          </a:r>
          <a:endParaRPr lang="en-US"/>
        </a:p>
      </dgm:t>
    </dgm:pt>
    <dgm:pt modelId="{47A2B7DD-74B1-4375-A462-01E6491D421D}" type="parTrans" cxnId="{C7DDB1EC-0FFE-4927-8976-4C826A9BDCDD}">
      <dgm:prSet/>
      <dgm:spPr/>
      <dgm:t>
        <a:bodyPr/>
        <a:lstStyle/>
        <a:p>
          <a:endParaRPr lang="en-US"/>
        </a:p>
      </dgm:t>
    </dgm:pt>
    <dgm:pt modelId="{A6F4E252-5CA1-42BE-ABDF-BCF1EC6AFD43}" type="sibTrans" cxnId="{C7DDB1EC-0FFE-4927-8976-4C826A9BDCDD}">
      <dgm:prSet/>
      <dgm:spPr/>
      <dgm:t>
        <a:bodyPr/>
        <a:lstStyle/>
        <a:p>
          <a:endParaRPr lang="en-US"/>
        </a:p>
      </dgm:t>
    </dgm:pt>
    <dgm:pt modelId="{A872439E-ED18-42D5-AB14-CAC256E3353D}">
      <dgm:prSet/>
      <dgm:spPr/>
      <dgm:t>
        <a:bodyPr/>
        <a:lstStyle/>
        <a:p>
          <a:r>
            <a:rPr lang="en-CA"/>
            <a:t>Batteries are tested daily by the caregiver and replaced monthly by Project Lifesaver GSAR volunteers / caregivers.</a:t>
          </a:r>
          <a:endParaRPr lang="en-US"/>
        </a:p>
      </dgm:t>
    </dgm:pt>
    <dgm:pt modelId="{CB6F8FA2-6A74-45FA-A21A-44A2E2E66528}" type="parTrans" cxnId="{C0C07CF1-DC05-4408-A7D4-BE1E82539CE6}">
      <dgm:prSet/>
      <dgm:spPr/>
      <dgm:t>
        <a:bodyPr/>
        <a:lstStyle/>
        <a:p>
          <a:endParaRPr lang="en-US"/>
        </a:p>
      </dgm:t>
    </dgm:pt>
    <dgm:pt modelId="{FB369A5D-5D2D-4A31-AFE4-A3E526209531}" type="sibTrans" cxnId="{C0C07CF1-DC05-4408-A7D4-BE1E82539CE6}">
      <dgm:prSet/>
      <dgm:spPr/>
      <dgm:t>
        <a:bodyPr/>
        <a:lstStyle/>
        <a:p>
          <a:endParaRPr lang="en-US"/>
        </a:p>
      </dgm:t>
    </dgm:pt>
    <dgm:pt modelId="{1220181E-BF79-47CE-8362-9D4ABEDF3C09}">
      <dgm:prSet/>
      <dgm:spPr/>
      <dgm:t>
        <a:bodyPr/>
        <a:lstStyle/>
        <a:p>
          <a:r>
            <a:rPr lang="en-CA"/>
            <a:t>The transmitter emits a signal every second, 24 hrs a day</a:t>
          </a:r>
          <a:endParaRPr lang="en-US"/>
        </a:p>
      </dgm:t>
    </dgm:pt>
    <dgm:pt modelId="{27A17CDC-CBC9-4E3A-B9D4-CFC22224B2C0}" type="parTrans" cxnId="{E2CF29B3-6F6F-45E8-9D1C-8993791B5137}">
      <dgm:prSet/>
      <dgm:spPr/>
      <dgm:t>
        <a:bodyPr/>
        <a:lstStyle/>
        <a:p>
          <a:endParaRPr lang="en-US"/>
        </a:p>
      </dgm:t>
    </dgm:pt>
    <dgm:pt modelId="{EC32BC76-947A-430C-A6C1-46F367A9E5C2}" type="sibTrans" cxnId="{E2CF29B3-6F6F-45E8-9D1C-8993791B5137}">
      <dgm:prSet/>
      <dgm:spPr/>
      <dgm:t>
        <a:bodyPr/>
        <a:lstStyle/>
        <a:p>
          <a:endParaRPr lang="en-US"/>
        </a:p>
      </dgm:t>
    </dgm:pt>
    <dgm:pt modelId="{FBC4959E-D899-45C3-AE7A-175B4B693E84}" type="pres">
      <dgm:prSet presAssocID="{E31C9893-2A9C-44ED-8062-2B57E4B69F45}" presName="diagram" presStyleCnt="0">
        <dgm:presLayoutVars>
          <dgm:dir/>
          <dgm:resizeHandles val="exact"/>
        </dgm:presLayoutVars>
      </dgm:prSet>
      <dgm:spPr/>
    </dgm:pt>
    <dgm:pt modelId="{D98DD2CB-23E9-45DF-A5F8-88C4D5E25A06}" type="pres">
      <dgm:prSet presAssocID="{70C98726-3FF5-4080-8EC2-A50FA6A4C789}" presName="node" presStyleLbl="node1" presStyleIdx="0" presStyleCnt="5">
        <dgm:presLayoutVars>
          <dgm:bulletEnabled val="1"/>
        </dgm:presLayoutVars>
      </dgm:prSet>
      <dgm:spPr/>
    </dgm:pt>
    <dgm:pt modelId="{44ECC923-43EA-4DDA-9E34-E3A3C11503C2}" type="pres">
      <dgm:prSet presAssocID="{30D7123B-BB56-4AF2-8A41-C749C695EC5F}" presName="sibTrans" presStyleCnt="0"/>
      <dgm:spPr/>
    </dgm:pt>
    <dgm:pt modelId="{F46C3313-E6DA-4168-BACA-830A7D4E0F94}" type="pres">
      <dgm:prSet presAssocID="{8CF94402-3613-4D71-9CEF-C73D9C930836}" presName="node" presStyleLbl="node1" presStyleIdx="1" presStyleCnt="5">
        <dgm:presLayoutVars>
          <dgm:bulletEnabled val="1"/>
        </dgm:presLayoutVars>
      </dgm:prSet>
      <dgm:spPr/>
    </dgm:pt>
    <dgm:pt modelId="{6F906E4A-F6C2-43B3-86FC-6B90CD0A3CE2}" type="pres">
      <dgm:prSet presAssocID="{A876951F-DDFF-4E9C-8D38-E53CB3C0B54D}" presName="sibTrans" presStyleCnt="0"/>
      <dgm:spPr/>
    </dgm:pt>
    <dgm:pt modelId="{2826DCA5-9AC1-49E2-AA25-BF5A9ADB28A9}" type="pres">
      <dgm:prSet presAssocID="{A0B42106-701E-4D3D-A7EF-37BA4D3F9BD4}" presName="node" presStyleLbl="node1" presStyleIdx="2" presStyleCnt="5">
        <dgm:presLayoutVars>
          <dgm:bulletEnabled val="1"/>
        </dgm:presLayoutVars>
      </dgm:prSet>
      <dgm:spPr/>
    </dgm:pt>
    <dgm:pt modelId="{19A9E91E-2614-48DD-A7D6-C1D8B773852C}" type="pres">
      <dgm:prSet presAssocID="{A6F4E252-5CA1-42BE-ABDF-BCF1EC6AFD43}" presName="sibTrans" presStyleCnt="0"/>
      <dgm:spPr/>
    </dgm:pt>
    <dgm:pt modelId="{222B9E94-F6EF-47F3-9860-D49BAA96B528}" type="pres">
      <dgm:prSet presAssocID="{A872439E-ED18-42D5-AB14-CAC256E3353D}" presName="node" presStyleLbl="node1" presStyleIdx="3" presStyleCnt="5">
        <dgm:presLayoutVars>
          <dgm:bulletEnabled val="1"/>
        </dgm:presLayoutVars>
      </dgm:prSet>
      <dgm:spPr/>
    </dgm:pt>
    <dgm:pt modelId="{724104BE-7E62-4A46-82A4-ADEB533B910E}" type="pres">
      <dgm:prSet presAssocID="{FB369A5D-5D2D-4A31-AFE4-A3E526209531}" presName="sibTrans" presStyleCnt="0"/>
      <dgm:spPr/>
    </dgm:pt>
    <dgm:pt modelId="{033B1739-36B1-4155-B845-E3D3E121B4D6}" type="pres">
      <dgm:prSet presAssocID="{1220181E-BF79-47CE-8362-9D4ABEDF3C09}" presName="node" presStyleLbl="node1" presStyleIdx="4" presStyleCnt="5">
        <dgm:presLayoutVars>
          <dgm:bulletEnabled val="1"/>
        </dgm:presLayoutVars>
      </dgm:prSet>
      <dgm:spPr/>
    </dgm:pt>
  </dgm:ptLst>
  <dgm:cxnLst>
    <dgm:cxn modelId="{C8E7F80C-B7D1-4E44-A4DA-4FF52278A50E}" type="presOf" srcId="{A872439E-ED18-42D5-AB14-CAC256E3353D}" destId="{222B9E94-F6EF-47F3-9860-D49BAA96B528}" srcOrd="0" destOrd="0" presId="urn:microsoft.com/office/officeart/2005/8/layout/default"/>
    <dgm:cxn modelId="{0296E215-1217-45C5-8395-8E4E2CBB10B4}" type="presOf" srcId="{E31C9893-2A9C-44ED-8062-2B57E4B69F45}" destId="{FBC4959E-D899-45C3-AE7A-175B4B693E84}" srcOrd="0" destOrd="0" presId="urn:microsoft.com/office/officeart/2005/8/layout/default"/>
    <dgm:cxn modelId="{F239EE18-CC60-42E9-80EC-6F387AE7F6F7}" type="presOf" srcId="{1220181E-BF79-47CE-8362-9D4ABEDF3C09}" destId="{033B1739-36B1-4155-B845-E3D3E121B4D6}" srcOrd="0" destOrd="0" presId="urn:microsoft.com/office/officeart/2005/8/layout/default"/>
    <dgm:cxn modelId="{B2DED737-E66B-40C9-BD75-EB8D2C5BC664}" srcId="{E31C9893-2A9C-44ED-8062-2B57E4B69F45}" destId="{70C98726-3FF5-4080-8EC2-A50FA6A4C789}" srcOrd="0" destOrd="0" parTransId="{C94E16A1-DEC8-4262-964C-F45671A43FA9}" sibTransId="{30D7123B-BB56-4AF2-8A41-C749C695EC5F}"/>
    <dgm:cxn modelId="{405478A2-D5B1-4837-B71D-265C551E84A6}" type="presOf" srcId="{70C98726-3FF5-4080-8EC2-A50FA6A4C789}" destId="{D98DD2CB-23E9-45DF-A5F8-88C4D5E25A06}" srcOrd="0" destOrd="0" presId="urn:microsoft.com/office/officeart/2005/8/layout/default"/>
    <dgm:cxn modelId="{E2CF29B3-6F6F-45E8-9D1C-8993791B5137}" srcId="{E31C9893-2A9C-44ED-8062-2B57E4B69F45}" destId="{1220181E-BF79-47CE-8362-9D4ABEDF3C09}" srcOrd="4" destOrd="0" parTransId="{27A17CDC-CBC9-4E3A-B9D4-CFC22224B2C0}" sibTransId="{EC32BC76-947A-430C-A6C1-46F367A9E5C2}"/>
    <dgm:cxn modelId="{458428DE-450C-4339-9984-5AB12180FAAF}" type="presOf" srcId="{8CF94402-3613-4D71-9CEF-C73D9C930836}" destId="{F46C3313-E6DA-4168-BACA-830A7D4E0F94}" srcOrd="0" destOrd="0" presId="urn:microsoft.com/office/officeart/2005/8/layout/default"/>
    <dgm:cxn modelId="{D7B8BBDE-5B11-42B1-9B0D-E195639F566D}" srcId="{E31C9893-2A9C-44ED-8062-2B57E4B69F45}" destId="{8CF94402-3613-4D71-9CEF-C73D9C930836}" srcOrd="1" destOrd="0" parTransId="{AF77627B-B173-4261-8586-597A496BD323}" sibTransId="{A876951F-DDFF-4E9C-8D38-E53CB3C0B54D}"/>
    <dgm:cxn modelId="{C7DDB1EC-0FFE-4927-8976-4C826A9BDCDD}" srcId="{E31C9893-2A9C-44ED-8062-2B57E4B69F45}" destId="{A0B42106-701E-4D3D-A7EF-37BA4D3F9BD4}" srcOrd="2" destOrd="0" parTransId="{47A2B7DD-74B1-4375-A462-01E6491D421D}" sibTransId="{A6F4E252-5CA1-42BE-ABDF-BCF1EC6AFD43}"/>
    <dgm:cxn modelId="{C0C07CF1-DC05-4408-A7D4-BE1E82539CE6}" srcId="{E31C9893-2A9C-44ED-8062-2B57E4B69F45}" destId="{A872439E-ED18-42D5-AB14-CAC256E3353D}" srcOrd="3" destOrd="0" parTransId="{CB6F8FA2-6A74-45FA-A21A-44A2E2E66528}" sibTransId="{FB369A5D-5D2D-4A31-AFE4-A3E526209531}"/>
    <dgm:cxn modelId="{0BED2AFE-9724-4537-8106-F062DE5DA661}" type="presOf" srcId="{A0B42106-701E-4D3D-A7EF-37BA4D3F9BD4}" destId="{2826DCA5-9AC1-49E2-AA25-BF5A9ADB28A9}" srcOrd="0" destOrd="0" presId="urn:microsoft.com/office/officeart/2005/8/layout/default"/>
    <dgm:cxn modelId="{A3ACBA25-4F08-4A73-87C6-E7F8E3C77563}" type="presParOf" srcId="{FBC4959E-D899-45C3-AE7A-175B4B693E84}" destId="{D98DD2CB-23E9-45DF-A5F8-88C4D5E25A06}" srcOrd="0" destOrd="0" presId="urn:microsoft.com/office/officeart/2005/8/layout/default"/>
    <dgm:cxn modelId="{7E04C01D-98F7-4DC5-A0D0-D2F5107B1E7A}" type="presParOf" srcId="{FBC4959E-D899-45C3-AE7A-175B4B693E84}" destId="{44ECC923-43EA-4DDA-9E34-E3A3C11503C2}" srcOrd="1" destOrd="0" presId="urn:microsoft.com/office/officeart/2005/8/layout/default"/>
    <dgm:cxn modelId="{CBB990C3-4CE4-4D99-896F-0FF89C0AF956}" type="presParOf" srcId="{FBC4959E-D899-45C3-AE7A-175B4B693E84}" destId="{F46C3313-E6DA-4168-BACA-830A7D4E0F94}" srcOrd="2" destOrd="0" presId="urn:microsoft.com/office/officeart/2005/8/layout/default"/>
    <dgm:cxn modelId="{FD1F1A69-6B66-4346-8F7F-A621B8E5C3B4}" type="presParOf" srcId="{FBC4959E-D899-45C3-AE7A-175B4B693E84}" destId="{6F906E4A-F6C2-43B3-86FC-6B90CD0A3CE2}" srcOrd="3" destOrd="0" presId="urn:microsoft.com/office/officeart/2005/8/layout/default"/>
    <dgm:cxn modelId="{1361E3EF-5D04-40A1-8D72-95E19441499B}" type="presParOf" srcId="{FBC4959E-D899-45C3-AE7A-175B4B693E84}" destId="{2826DCA5-9AC1-49E2-AA25-BF5A9ADB28A9}" srcOrd="4" destOrd="0" presId="urn:microsoft.com/office/officeart/2005/8/layout/default"/>
    <dgm:cxn modelId="{6AA005A3-5907-4B63-95E7-20FF7805E8DF}" type="presParOf" srcId="{FBC4959E-D899-45C3-AE7A-175B4B693E84}" destId="{19A9E91E-2614-48DD-A7D6-C1D8B773852C}" srcOrd="5" destOrd="0" presId="urn:microsoft.com/office/officeart/2005/8/layout/default"/>
    <dgm:cxn modelId="{8190B972-1C37-4B82-A870-819F40BA633D}" type="presParOf" srcId="{FBC4959E-D899-45C3-AE7A-175B4B693E84}" destId="{222B9E94-F6EF-47F3-9860-D49BAA96B528}" srcOrd="6" destOrd="0" presId="urn:microsoft.com/office/officeart/2005/8/layout/default"/>
    <dgm:cxn modelId="{CB9629CD-287E-4E88-BC5B-474F72019F97}" type="presParOf" srcId="{FBC4959E-D899-45C3-AE7A-175B4B693E84}" destId="{724104BE-7E62-4A46-82A4-ADEB533B910E}" srcOrd="7" destOrd="0" presId="urn:microsoft.com/office/officeart/2005/8/layout/default"/>
    <dgm:cxn modelId="{D6276F92-27C1-4D79-B3F7-08D7630CD08B}" type="presParOf" srcId="{FBC4959E-D899-45C3-AE7A-175B4B693E84}" destId="{033B1739-36B1-4155-B845-E3D3E121B4D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5A3D01-A14C-4475-BD7D-3A62405118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14F19C8-3114-4D87-AFF3-C01790BDF77F}">
      <dgm:prSet/>
      <dgm:spPr/>
      <dgm:t>
        <a:bodyPr/>
        <a:lstStyle/>
        <a:p>
          <a:r>
            <a:rPr lang="en-CA"/>
            <a:t>Care giver calls 911 and provides client detail including info that the missing person is a Project Lifesaver Client</a:t>
          </a:r>
          <a:endParaRPr lang="en-US"/>
        </a:p>
      </dgm:t>
    </dgm:pt>
    <dgm:pt modelId="{9BA73298-C153-418A-8DAB-15BE1C88FFD2}" type="parTrans" cxnId="{686A59BB-E855-46AE-8052-DC08C909B931}">
      <dgm:prSet/>
      <dgm:spPr/>
      <dgm:t>
        <a:bodyPr/>
        <a:lstStyle/>
        <a:p>
          <a:endParaRPr lang="en-US"/>
        </a:p>
      </dgm:t>
    </dgm:pt>
    <dgm:pt modelId="{8EA82BCF-1FAD-438C-9F21-925ECAFD6A5C}" type="sibTrans" cxnId="{686A59BB-E855-46AE-8052-DC08C909B931}">
      <dgm:prSet/>
      <dgm:spPr/>
      <dgm:t>
        <a:bodyPr/>
        <a:lstStyle/>
        <a:p>
          <a:endParaRPr lang="en-US"/>
        </a:p>
      </dgm:t>
    </dgm:pt>
    <dgm:pt modelId="{970F911A-463B-4670-B42D-C4475BB9CC6F}">
      <dgm:prSet/>
      <dgm:spPr/>
      <dgm:t>
        <a:bodyPr/>
        <a:lstStyle/>
        <a:p>
          <a:r>
            <a:rPr lang="en-CA"/>
            <a:t>RCMP or local Police Agencies dispatch calls Valley Communications to obtain client profile and frequency number.</a:t>
          </a:r>
          <a:endParaRPr lang="en-US"/>
        </a:p>
      </dgm:t>
    </dgm:pt>
    <dgm:pt modelId="{C47D9FB3-1DC6-47F6-B331-EDD8D1FF7E19}" type="parTrans" cxnId="{07CB7F6D-3206-4345-B5DE-19CF542CCC65}">
      <dgm:prSet/>
      <dgm:spPr/>
      <dgm:t>
        <a:bodyPr/>
        <a:lstStyle/>
        <a:p>
          <a:endParaRPr lang="en-US"/>
        </a:p>
      </dgm:t>
    </dgm:pt>
    <dgm:pt modelId="{6390D4DA-15EB-4ECA-8A61-0C054186F848}" type="sibTrans" cxnId="{07CB7F6D-3206-4345-B5DE-19CF542CCC65}">
      <dgm:prSet/>
      <dgm:spPr/>
      <dgm:t>
        <a:bodyPr/>
        <a:lstStyle/>
        <a:p>
          <a:endParaRPr lang="en-US"/>
        </a:p>
      </dgm:t>
    </dgm:pt>
    <dgm:pt modelId="{705D3AA2-D07F-4020-A65B-F3540C84F9E2}">
      <dgm:prSet/>
      <dgm:spPr/>
      <dgm:t>
        <a:bodyPr/>
        <a:lstStyle/>
        <a:p>
          <a:r>
            <a:rPr lang="en-CA"/>
            <a:t>Under direction of police on scene commander, Valley Communications activates local GSAR Electronic Search Specialist (ESS) team and places the full GSAR team on Standby</a:t>
          </a:r>
          <a:endParaRPr lang="en-US"/>
        </a:p>
      </dgm:t>
    </dgm:pt>
    <dgm:pt modelId="{CF1147EC-D934-4B48-BE48-11746BC7B4D3}" type="parTrans" cxnId="{11178E10-99F0-4849-9C37-00F8C76FCB97}">
      <dgm:prSet/>
      <dgm:spPr/>
      <dgm:t>
        <a:bodyPr/>
        <a:lstStyle/>
        <a:p>
          <a:endParaRPr lang="en-US"/>
        </a:p>
      </dgm:t>
    </dgm:pt>
    <dgm:pt modelId="{FC4DA9A3-8D8D-4EE5-A1F9-F56FBC4B4F1D}" type="sibTrans" cxnId="{11178E10-99F0-4849-9C37-00F8C76FCB97}">
      <dgm:prSet/>
      <dgm:spPr/>
      <dgm:t>
        <a:bodyPr/>
        <a:lstStyle/>
        <a:p>
          <a:endParaRPr lang="en-US"/>
        </a:p>
      </dgm:t>
    </dgm:pt>
    <dgm:pt modelId="{9774A4FB-7634-4310-A6EC-22970A912CEC}" type="pres">
      <dgm:prSet presAssocID="{865A3D01-A14C-4475-BD7D-3A62405118D4}" presName="linear" presStyleCnt="0">
        <dgm:presLayoutVars>
          <dgm:animLvl val="lvl"/>
          <dgm:resizeHandles val="exact"/>
        </dgm:presLayoutVars>
      </dgm:prSet>
      <dgm:spPr/>
    </dgm:pt>
    <dgm:pt modelId="{359BCB50-FE36-4B7C-BDE4-D54C0A6F2736}" type="pres">
      <dgm:prSet presAssocID="{A14F19C8-3114-4D87-AFF3-C01790BDF77F}" presName="parentText" presStyleLbl="node1" presStyleIdx="0" presStyleCnt="3">
        <dgm:presLayoutVars>
          <dgm:chMax val="0"/>
          <dgm:bulletEnabled val="1"/>
        </dgm:presLayoutVars>
      </dgm:prSet>
      <dgm:spPr/>
    </dgm:pt>
    <dgm:pt modelId="{68580CFF-5B0C-4D9C-A1E7-8FD1F05E2EC6}" type="pres">
      <dgm:prSet presAssocID="{8EA82BCF-1FAD-438C-9F21-925ECAFD6A5C}" presName="spacer" presStyleCnt="0"/>
      <dgm:spPr/>
    </dgm:pt>
    <dgm:pt modelId="{0D0CB71D-AE73-4A3A-B9BC-763AC50512B4}" type="pres">
      <dgm:prSet presAssocID="{970F911A-463B-4670-B42D-C4475BB9CC6F}" presName="parentText" presStyleLbl="node1" presStyleIdx="1" presStyleCnt="3">
        <dgm:presLayoutVars>
          <dgm:chMax val="0"/>
          <dgm:bulletEnabled val="1"/>
        </dgm:presLayoutVars>
      </dgm:prSet>
      <dgm:spPr/>
    </dgm:pt>
    <dgm:pt modelId="{A14E62C0-286B-4D57-A88B-06F2B43EFA6C}" type="pres">
      <dgm:prSet presAssocID="{6390D4DA-15EB-4ECA-8A61-0C054186F848}" presName="spacer" presStyleCnt="0"/>
      <dgm:spPr/>
    </dgm:pt>
    <dgm:pt modelId="{D843716D-9E99-4360-8707-7F0493C1B9B5}" type="pres">
      <dgm:prSet presAssocID="{705D3AA2-D07F-4020-A65B-F3540C84F9E2}" presName="parentText" presStyleLbl="node1" presStyleIdx="2" presStyleCnt="3">
        <dgm:presLayoutVars>
          <dgm:chMax val="0"/>
          <dgm:bulletEnabled val="1"/>
        </dgm:presLayoutVars>
      </dgm:prSet>
      <dgm:spPr/>
    </dgm:pt>
  </dgm:ptLst>
  <dgm:cxnLst>
    <dgm:cxn modelId="{11178E10-99F0-4849-9C37-00F8C76FCB97}" srcId="{865A3D01-A14C-4475-BD7D-3A62405118D4}" destId="{705D3AA2-D07F-4020-A65B-F3540C84F9E2}" srcOrd="2" destOrd="0" parTransId="{CF1147EC-D934-4B48-BE48-11746BC7B4D3}" sibTransId="{FC4DA9A3-8D8D-4EE5-A1F9-F56FBC4B4F1D}"/>
    <dgm:cxn modelId="{2A630B18-DDD9-4BBC-B6E1-4AE772CF26AE}" type="presOf" srcId="{865A3D01-A14C-4475-BD7D-3A62405118D4}" destId="{9774A4FB-7634-4310-A6EC-22970A912CEC}" srcOrd="0" destOrd="0" presId="urn:microsoft.com/office/officeart/2005/8/layout/vList2"/>
    <dgm:cxn modelId="{C9237A3B-F69F-4277-A7DB-5ACB3183ED84}" type="presOf" srcId="{A14F19C8-3114-4D87-AFF3-C01790BDF77F}" destId="{359BCB50-FE36-4B7C-BDE4-D54C0A6F2736}" srcOrd="0" destOrd="0" presId="urn:microsoft.com/office/officeart/2005/8/layout/vList2"/>
    <dgm:cxn modelId="{07CB7F6D-3206-4345-B5DE-19CF542CCC65}" srcId="{865A3D01-A14C-4475-BD7D-3A62405118D4}" destId="{970F911A-463B-4670-B42D-C4475BB9CC6F}" srcOrd="1" destOrd="0" parTransId="{C47D9FB3-1DC6-47F6-B331-EDD8D1FF7E19}" sibTransId="{6390D4DA-15EB-4ECA-8A61-0C054186F848}"/>
    <dgm:cxn modelId="{0EA88295-1049-4475-942B-8574851C955A}" type="presOf" srcId="{970F911A-463B-4670-B42D-C4475BB9CC6F}" destId="{0D0CB71D-AE73-4A3A-B9BC-763AC50512B4}" srcOrd="0" destOrd="0" presId="urn:microsoft.com/office/officeart/2005/8/layout/vList2"/>
    <dgm:cxn modelId="{686A59BB-E855-46AE-8052-DC08C909B931}" srcId="{865A3D01-A14C-4475-BD7D-3A62405118D4}" destId="{A14F19C8-3114-4D87-AFF3-C01790BDF77F}" srcOrd="0" destOrd="0" parTransId="{9BA73298-C153-418A-8DAB-15BE1C88FFD2}" sibTransId="{8EA82BCF-1FAD-438C-9F21-925ECAFD6A5C}"/>
    <dgm:cxn modelId="{1075DEFE-7F7A-4408-AE2B-17E0B484F784}" type="presOf" srcId="{705D3AA2-D07F-4020-A65B-F3540C84F9E2}" destId="{D843716D-9E99-4360-8707-7F0493C1B9B5}" srcOrd="0" destOrd="0" presId="urn:microsoft.com/office/officeart/2005/8/layout/vList2"/>
    <dgm:cxn modelId="{35AD9891-8ACD-4940-A232-B5C21EECAA5E}" type="presParOf" srcId="{9774A4FB-7634-4310-A6EC-22970A912CEC}" destId="{359BCB50-FE36-4B7C-BDE4-D54C0A6F2736}" srcOrd="0" destOrd="0" presId="urn:microsoft.com/office/officeart/2005/8/layout/vList2"/>
    <dgm:cxn modelId="{70A2C480-2885-49A0-8655-3D1EB750968B}" type="presParOf" srcId="{9774A4FB-7634-4310-A6EC-22970A912CEC}" destId="{68580CFF-5B0C-4D9C-A1E7-8FD1F05E2EC6}" srcOrd="1" destOrd="0" presId="urn:microsoft.com/office/officeart/2005/8/layout/vList2"/>
    <dgm:cxn modelId="{A073300A-9AF1-4DBD-BE34-76ADDD89E4A8}" type="presParOf" srcId="{9774A4FB-7634-4310-A6EC-22970A912CEC}" destId="{0D0CB71D-AE73-4A3A-B9BC-763AC50512B4}" srcOrd="2" destOrd="0" presId="urn:microsoft.com/office/officeart/2005/8/layout/vList2"/>
    <dgm:cxn modelId="{96590759-7B91-4142-B655-79537713F916}" type="presParOf" srcId="{9774A4FB-7634-4310-A6EC-22970A912CEC}" destId="{A14E62C0-286B-4D57-A88B-06F2B43EFA6C}" srcOrd="3" destOrd="0" presId="urn:microsoft.com/office/officeart/2005/8/layout/vList2"/>
    <dgm:cxn modelId="{E812DD9D-2A7E-4E77-9B2E-FF427C2959EF}" type="presParOf" srcId="{9774A4FB-7634-4310-A6EC-22970A912CEC}" destId="{D843716D-9E99-4360-8707-7F0493C1B9B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80E2EE-9105-48AB-80B2-D860CED8B9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4DD3375-B458-4A84-8DBF-C63DB48C6BAD}">
      <dgm:prSet/>
      <dgm:spPr/>
      <dgm:t>
        <a:bodyPr/>
        <a:lstStyle/>
        <a:p>
          <a:r>
            <a:rPr lang="en-CA"/>
            <a:t>GSAR ESS will use vehicle mounted receiver while on route to scene</a:t>
          </a:r>
          <a:endParaRPr lang="en-US"/>
        </a:p>
      </dgm:t>
    </dgm:pt>
    <dgm:pt modelId="{FA952217-ABB4-4306-B3D3-5E9E2E54C217}" type="parTrans" cxnId="{41934E07-EE91-4B59-B944-C4A0EA2B6258}">
      <dgm:prSet/>
      <dgm:spPr/>
      <dgm:t>
        <a:bodyPr/>
        <a:lstStyle/>
        <a:p>
          <a:endParaRPr lang="en-US"/>
        </a:p>
      </dgm:t>
    </dgm:pt>
    <dgm:pt modelId="{ABD04C52-1275-4726-B058-E4E1D4FBF1D3}" type="sibTrans" cxnId="{41934E07-EE91-4B59-B944-C4A0EA2B6258}">
      <dgm:prSet/>
      <dgm:spPr/>
      <dgm:t>
        <a:bodyPr/>
        <a:lstStyle/>
        <a:p>
          <a:endParaRPr lang="en-US"/>
        </a:p>
      </dgm:t>
    </dgm:pt>
    <dgm:pt modelId="{27261BE3-2602-4338-A088-209D5144510A}">
      <dgm:prSet/>
      <dgm:spPr/>
      <dgm:t>
        <a:bodyPr/>
        <a:lstStyle/>
        <a:p>
          <a:r>
            <a:rPr lang="en-CA"/>
            <a:t>Once on scene GSAR ESS will use handheld receiver to locate client.</a:t>
          </a:r>
          <a:endParaRPr lang="en-US"/>
        </a:p>
      </dgm:t>
    </dgm:pt>
    <dgm:pt modelId="{3BE61BB6-6219-410E-B7A6-1DFE1615506B}" type="parTrans" cxnId="{839A023F-5635-4C0C-960F-06E27E99E33A}">
      <dgm:prSet/>
      <dgm:spPr/>
      <dgm:t>
        <a:bodyPr/>
        <a:lstStyle/>
        <a:p>
          <a:endParaRPr lang="en-US"/>
        </a:p>
      </dgm:t>
    </dgm:pt>
    <dgm:pt modelId="{454249E8-47B0-4B38-B4A3-E8D99B5B91F0}" type="sibTrans" cxnId="{839A023F-5635-4C0C-960F-06E27E99E33A}">
      <dgm:prSet/>
      <dgm:spPr/>
      <dgm:t>
        <a:bodyPr/>
        <a:lstStyle/>
        <a:p>
          <a:endParaRPr lang="en-US"/>
        </a:p>
      </dgm:t>
    </dgm:pt>
    <dgm:pt modelId="{D16D9ED8-EA69-41E5-A662-9035BE840459}">
      <dgm:prSet/>
      <dgm:spPr/>
      <dgm:t>
        <a:bodyPr/>
        <a:lstStyle/>
        <a:p>
          <a:r>
            <a:rPr lang="en-CA"/>
            <a:t>Once 30 minutes elapses or no signal, full GSAR team is activated.</a:t>
          </a:r>
          <a:endParaRPr lang="en-US"/>
        </a:p>
      </dgm:t>
    </dgm:pt>
    <dgm:pt modelId="{9AD4025A-ED4E-473F-9CCB-3870261A0F75}" type="parTrans" cxnId="{1F361D79-64FD-4E6B-B1C9-7C5623BD49B8}">
      <dgm:prSet/>
      <dgm:spPr/>
      <dgm:t>
        <a:bodyPr/>
        <a:lstStyle/>
        <a:p>
          <a:endParaRPr lang="en-US"/>
        </a:p>
      </dgm:t>
    </dgm:pt>
    <dgm:pt modelId="{C4BA97C9-504A-46C0-9C91-3CC701779990}" type="sibTrans" cxnId="{1F361D79-64FD-4E6B-B1C9-7C5623BD49B8}">
      <dgm:prSet/>
      <dgm:spPr/>
      <dgm:t>
        <a:bodyPr/>
        <a:lstStyle/>
        <a:p>
          <a:endParaRPr lang="en-US"/>
        </a:p>
      </dgm:t>
    </dgm:pt>
    <dgm:pt modelId="{C8AD267E-DC97-4B0A-B1A6-3B23B1486047}" type="pres">
      <dgm:prSet presAssocID="{F280E2EE-9105-48AB-80B2-D860CED8B95E}" presName="linear" presStyleCnt="0">
        <dgm:presLayoutVars>
          <dgm:animLvl val="lvl"/>
          <dgm:resizeHandles val="exact"/>
        </dgm:presLayoutVars>
      </dgm:prSet>
      <dgm:spPr/>
    </dgm:pt>
    <dgm:pt modelId="{C5E0908E-B9CE-467E-B026-CA691885D546}" type="pres">
      <dgm:prSet presAssocID="{04DD3375-B458-4A84-8DBF-C63DB48C6BAD}" presName="parentText" presStyleLbl="node1" presStyleIdx="0" presStyleCnt="3">
        <dgm:presLayoutVars>
          <dgm:chMax val="0"/>
          <dgm:bulletEnabled val="1"/>
        </dgm:presLayoutVars>
      </dgm:prSet>
      <dgm:spPr/>
    </dgm:pt>
    <dgm:pt modelId="{313AFB4D-2363-4AED-B0B2-9FC2C4F00025}" type="pres">
      <dgm:prSet presAssocID="{ABD04C52-1275-4726-B058-E4E1D4FBF1D3}" presName="spacer" presStyleCnt="0"/>
      <dgm:spPr/>
    </dgm:pt>
    <dgm:pt modelId="{7DC7E7A4-B145-491A-B5B8-60DEBC905A8E}" type="pres">
      <dgm:prSet presAssocID="{27261BE3-2602-4338-A088-209D5144510A}" presName="parentText" presStyleLbl="node1" presStyleIdx="1" presStyleCnt="3">
        <dgm:presLayoutVars>
          <dgm:chMax val="0"/>
          <dgm:bulletEnabled val="1"/>
        </dgm:presLayoutVars>
      </dgm:prSet>
      <dgm:spPr/>
    </dgm:pt>
    <dgm:pt modelId="{5020B972-D85E-4EEC-AD77-C8139561338D}" type="pres">
      <dgm:prSet presAssocID="{454249E8-47B0-4B38-B4A3-E8D99B5B91F0}" presName="spacer" presStyleCnt="0"/>
      <dgm:spPr/>
    </dgm:pt>
    <dgm:pt modelId="{48598FF6-8EA3-4BC1-BAAF-78A2F3D36838}" type="pres">
      <dgm:prSet presAssocID="{D16D9ED8-EA69-41E5-A662-9035BE840459}" presName="parentText" presStyleLbl="node1" presStyleIdx="2" presStyleCnt="3">
        <dgm:presLayoutVars>
          <dgm:chMax val="0"/>
          <dgm:bulletEnabled val="1"/>
        </dgm:presLayoutVars>
      </dgm:prSet>
      <dgm:spPr/>
    </dgm:pt>
  </dgm:ptLst>
  <dgm:cxnLst>
    <dgm:cxn modelId="{41934E07-EE91-4B59-B944-C4A0EA2B6258}" srcId="{F280E2EE-9105-48AB-80B2-D860CED8B95E}" destId="{04DD3375-B458-4A84-8DBF-C63DB48C6BAD}" srcOrd="0" destOrd="0" parTransId="{FA952217-ABB4-4306-B3D3-5E9E2E54C217}" sibTransId="{ABD04C52-1275-4726-B058-E4E1D4FBF1D3}"/>
    <dgm:cxn modelId="{839A023F-5635-4C0C-960F-06E27E99E33A}" srcId="{F280E2EE-9105-48AB-80B2-D860CED8B95E}" destId="{27261BE3-2602-4338-A088-209D5144510A}" srcOrd="1" destOrd="0" parTransId="{3BE61BB6-6219-410E-B7A6-1DFE1615506B}" sibTransId="{454249E8-47B0-4B38-B4A3-E8D99B5B91F0}"/>
    <dgm:cxn modelId="{0449E041-6C67-4629-AAE7-86FFB052F67B}" type="presOf" srcId="{04DD3375-B458-4A84-8DBF-C63DB48C6BAD}" destId="{C5E0908E-B9CE-467E-B026-CA691885D546}" srcOrd="0" destOrd="0" presId="urn:microsoft.com/office/officeart/2005/8/layout/vList2"/>
    <dgm:cxn modelId="{1F361D79-64FD-4E6B-B1C9-7C5623BD49B8}" srcId="{F280E2EE-9105-48AB-80B2-D860CED8B95E}" destId="{D16D9ED8-EA69-41E5-A662-9035BE840459}" srcOrd="2" destOrd="0" parTransId="{9AD4025A-ED4E-473F-9CCB-3870261A0F75}" sibTransId="{C4BA97C9-504A-46C0-9C91-3CC701779990}"/>
    <dgm:cxn modelId="{7634ED80-8AD7-43ED-9A75-930920A6260C}" type="presOf" srcId="{27261BE3-2602-4338-A088-209D5144510A}" destId="{7DC7E7A4-B145-491A-B5B8-60DEBC905A8E}" srcOrd="0" destOrd="0" presId="urn:microsoft.com/office/officeart/2005/8/layout/vList2"/>
    <dgm:cxn modelId="{69AC6E9B-2FDE-47B0-9E2A-A03A3231946B}" type="presOf" srcId="{D16D9ED8-EA69-41E5-A662-9035BE840459}" destId="{48598FF6-8EA3-4BC1-BAAF-78A2F3D36838}" srcOrd="0" destOrd="0" presId="urn:microsoft.com/office/officeart/2005/8/layout/vList2"/>
    <dgm:cxn modelId="{53DF54ED-886F-4DE4-930E-B148A33E733C}" type="presOf" srcId="{F280E2EE-9105-48AB-80B2-D860CED8B95E}" destId="{C8AD267E-DC97-4B0A-B1A6-3B23B1486047}" srcOrd="0" destOrd="0" presId="urn:microsoft.com/office/officeart/2005/8/layout/vList2"/>
    <dgm:cxn modelId="{6B00E8BF-BD31-4C48-A426-BE87D96E10C5}" type="presParOf" srcId="{C8AD267E-DC97-4B0A-B1A6-3B23B1486047}" destId="{C5E0908E-B9CE-467E-B026-CA691885D546}" srcOrd="0" destOrd="0" presId="urn:microsoft.com/office/officeart/2005/8/layout/vList2"/>
    <dgm:cxn modelId="{E9A1552B-EE84-46B1-9419-FAB3E6AE5E0D}" type="presParOf" srcId="{C8AD267E-DC97-4B0A-B1A6-3B23B1486047}" destId="{313AFB4D-2363-4AED-B0B2-9FC2C4F00025}" srcOrd="1" destOrd="0" presId="urn:microsoft.com/office/officeart/2005/8/layout/vList2"/>
    <dgm:cxn modelId="{2B8CA7AE-653C-4E93-A663-E63C39102502}" type="presParOf" srcId="{C8AD267E-DC97-4B0A-B1A6-3B23B1486047}" destId="{7DC7E7A4-B145-491A-B5B8-60DEBC905A8E}" srcOrd="2" destOrd="0" presId="urn:microsoft.com/office/officeart/2005/8/layout/vList2"/>
    <dgm:cxn modelId="{FEF1C6ED-9EF4-4F43-9815-70E0D632F151}" type="presParOf" srcId="{C8AD267E-DC97-4B0A-B1A6-3B23B1486047}" destId="{5020B972-D85E-4EEC-AD77-C8139561338D}" srcOrd="3" destOrd="0" presId="urn:microsoft.com/office/officeart/2005/8/layout/vList2"/>
    <dgm:cxn modelId="{A3A396C4-3626-487E-A1E9-1E36CD18C14C}" type="presParOf" srcId="{C8AD267E-DC97-4B0A-B1A6-3B23B1486047}" destId="{48598FF6-8EA3-4BC1-BAAF-78A2F3D3683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DD2CB-23E9-45DF-A5F8-88C4D5E25A06}">
      <dsp:nvSpPr>
        <dsp:cNvPr id="0" name=""/>
        <dsp:cNvSpPr/>
      </dsp:nvSpPr>
      <dsp:spPr>
        <a:xfrm>
          <a:off x="402550" y="1992"/>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The caregiver enrolls their loved one in the program</a:t>
          </a:r>
          <a:endParaRPr lang="en-US" sz="2100" kern="1200"/>
        </a:p>
      </dsp:txBody>
      <dsp:txXfrm>
        <a:off x="402550" y="1992"/>
        <a:ext cx="3034531" cy="1820718"/>
      </dsp:txXfrm>
    </dsp:sp>
    <dsp:sp modelId="{F46C3313-E6DA-4168-BACA-830A7D4E0F94}">
      <dsp:nvSpPr>
        <dsp:cNvPr id="0" name=""/>
        <dsp:cNvSpPr/>
      </dsp:nvSpPr>
      <dsp:spPr>
        <a:xfrm>
          <a:off x="3740534" y="1992"/>
          <a:ext cx="3034531" cy="1820718"/>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Once the client is enrolled the client profile is  created</a:t>
          </a:r>
          <a:endParaRPr lang="en-US" sz="2100" kern="1200"/>
        </a:p>
      </dsp:txBody>
      <dsp:txXfrm>
        <a:off x="3740534" y="1992"/>
        <a:ext cx="3034531" cy="1820718"/>
      </dsp:txXfrm>
    </dsp:sp>
    <dsp:sp modelId="{2826DCA5-9AC1-49E2-AA25-BF5A9ADB28A9}">
      <dsp:nvSpPr>
        <dsp:cNvPr id="0" name=""/>
        <dsp:cNvSpPr/>
      </dsp:nvSpPr>
      <dsp:spPr>
        <a:xfrm>
          <a:off x="7078518" y="1992"/>
          <a:ext cx="3034531" cy="1820718"/>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The client is assigned a 1 ounce battery operated transmitter which has a unique radio frequency.</a:t>
          </a:r>
          <a:endParaRPr lang="en-US" sz="2100" kern="1200"/>
        </a:p>
      </dsp:txBody>
      <dsp:txXfrm>
        <a:off x="7078518" y="1992"/>
        <a:ext cx="3034531" cy="1820718"/>
      </dsp:txXfrm>
    </dsp:sp>
    <dsp:sp modelId="{222B9E94-F6EF-47F3-9860-D49BAA96B528}">
      <dsp:nvSpPr>
        <dsp:cNvPr id="0" name=""/>
        <dsp:cNvSpPr/>
      </dsp:nvSpPr>
      <dsp:spPr>
        <a:xfrm>
          <a:off x="2071542" y="2126164"/>
          <a:ext cx="3034531" cy="1820718"/>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Batteries are tested daily by the caregiver and replaced monthly by Project Lifesaver GSAR volunteers / caregivers.</a:t>
          </a:r>
          <a:endParaRPr lang="en-US" sz="2100" kern="1200"/>
        </a:p>
      </dsp:txBody>
      <dsp:txXfrm>
        <a:off x="2071542" y="2126164"/>
        <a:ext cx="3034531" cy="1820718"/>
      </dsp:txXfrm>
    </dsp:sp>
    <dsp:sp modelId="{033B1739-36B1-4155-B845-E3D3E121B4D6}">
      <dsp:nvSpPr>
        <dsp:cNvPr id="0" name=""/>
        <dsp:cNvSpPr/>
      </dsp:nvSpPr>
      <dsp:spPr>
        <a:xfrm>
          <a:off x="5409526" y="2126164"/>
          <a:ext cx="3034531" cy="1820718"/>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CA" sz="2100" kern="1200"/>
            <a:t>The transmitter emits a signal every second, 24 hrs a day</a:t>
          </a:r>
          <a:endParaRPr lang="en-US" sz="2100" kern="1200"/>
        </a:p>
      </dsp:txBody>
      <dsp:txXfrm>
        <a:off x="5409526" y="2126164"/>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BCB50-FE36-4B7C-BDE4-D54C0A6F2736}">
      <dsp:nvSpPr>
        <dsp:cNvPr id="0" name=""/>
        <dsp:cNvSpPr/>
      </dsp:nvSpPr>
      <dsp:spPr>
        <a:xfrm>
          <a:off x="0" y="5895"/>
          <a:ext cx="10515600" cy="13985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CA" sz="2500" kern="1200"/>
            <a:t>Care giver calls 911 and provides client detail including info that the missing person is a Project Lifesaver Client</a:t>
          </a:r>
          <a:endParaRPr lang="en-US" sz="2500" kern="1200"/>
        </a:p>
      </dsp:txBody>
      <dsp:txXfrm>
        <a:off x="68270" y="74165"/>
        <a:ext cx="10379060" cy="1261975"/>
      </dsp:txXfrm>
    </dsp:sp>
    <dsp:sp modelId="{0D0CB71D-AE73-4A3A-B9BC-763AC50512B4}">
      <dsp:nvSpPr>
        <dsp:cNvPr id="0" name=""/>
        <dsp:cNvSpPr/>
      </dsp:nvSpPr>
      <dsp:spPr>
        <a:xfrm>
          <a:off x="0" y="1476411"/>
          <a:ext cx="10515600" cy="13985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CA" sz="2500" kern="1200"/>
            <a:t>RCMP or local Police Agencies dispatch calls Valley Communications to obtain client profile and frequency number.</a:t>
          </a:r>
          <a:endParaRPr lang="en-US" sz="2500" kern="1200"/>
        </a:p>
      </dsp:txBody>
      <dsp:txXfrm>
        <a:off x="68270" y="1544681"/>
        <a:ext cx="10379060" cy="1261975"/>
      </dsp:txXfrm>
    </dsp:sp>
    <dsp:sp modelId="{D843716D-9E99-4360-8707-7F0493C1B9B5}">
      <dsp:nvSpPr>
        <dsp:cNvPr id="0" name=""/>
        <dsp:cNvSpPr/>
      </dsp:nvSpPr>
      <dsp:spPr>
        <a:xfrm>
          <a:off x="0" y="2946926"/>
          <a:ext cx="10515600" cy="13985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CA" sz="2500" kern="1200"/>
            <a:t>Under direction of police on scene commander, Valley Communications activates local GSAR Electronic Search Specialist (ESS) team and places the full GSAR team on Standby</a:t>
          </a:r>
          <a:endParaRPr lang="en-US" sz="2500" kern="1200"/>
        </a:p>
      </dsp:txBody>
      <dsp:txXfrm>
        <a:off x="68270" y="3015196"/>
        <a:ext cx="10379060" cy="12619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0908E-B9CE-467E-B026-CA691885D546}">
      <dsp:nvSpPr>
        <dsp:cNvPr id="0" name=""/>
        <dsp:cNvSpPr/>
      </dsp:nvSpPr>
      <dsp:spPr>
        <a:xfrm>
          <a:off x="0" y="48969"/>
          <a:ext cx="10515600" cy="1352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CA" sz="3400" kern="1200"/>
            <a:t>GSAR ESS will use vehicle mounted receiver while on route to scene</a:t>
          </a:r>
          <a:endParaRPr lang="en-US" sz="3400" kern="1200"/>
        </a:p>
      </dsp:txBody>
      <dsp:txXfrm>
        <a:off x="66025" y="114994"/>
        <a:ext cx="10383550" cy="1220470"/>
      </dsp:txXfrm>
    </dsp:sp>
    <dsp:sp modelId="{7DC7E7A4-B145-491A-B5B8-60DEBC905A8E}">
      <dsp:nvSpPr>
        <dsp:cNvPr id="0" name=""/>
        <dsp:cNvSpPr/>
      </dsp:nvSpPr>
      <dsp:spPr>
        <a:xfrm>
          <a:off x="0" y="1499409"/>
          <a:ext cx="10515600" cy="1352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CA" sz="3400" kern="1200"/>
            <a:t>Once on scene GSAR ESS will use handheld receiver to locate client.</a:t>
          </a:r>
          <a:endParaRPr lang="en-US" sz="3400" kern="1200"/>
        </a:p>
      </dsp:txBody>
      <dsp:txXfrm>
        <a:off x="66025" y="1565434"/>
        <a:ext cx="10383550" cy="1220470"/>
      </dsp:txXfrm>
    </dsp:sp>
    <dsp:sp modelId="{48598FF6-8EA3-4BC1-BAAF-78A2F3D36838}">
      <dsp:nvSpPr>
        <dsp:cNvPr id="0" name=""/>
        <dsp:cNvSpPr/>
      </dsp:nvSpPr>
      <dsp:spPr>
        <a:xfrm>
          <a:off x="0" y="2949848"/>
          <a:ext cx="10515600" cy="1352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CA" sz="3400" kern="1200"/>
            <a:t>Once 30 minutes elapses or no signal, full GSAR team is activated.</a:t>
          </a:r>
          <a:endParaRPr lang="en-US" sz="3400" kern="1200"/>
        </a:p>
      </dsp:txBody>
      <dsp:txXfrm>
        <a:off x="66025" y="3015873"/>
        <a:ext cx="10383550" cy="12204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780F4EA-25F1-40BD-9CA0-D41D72F329F8}" type="datetimeFigureOut">
              <a:rPr lang="en-CA" smtClean="0"/>
              <a:t>2025-01-06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B973279-7088-44BE-BE0E-151F4C49526D}" type="slidenum">
              <a:rPr lang="en-CA" smtClean="0"/>
              <a:t>‹#›</a:t>
            </a:fld>
            <a:endParaRPr lang="en-CA"/>
          </a:p>
        </p:txBody>
      </p:sp>
    </p:spTree>
    <p:extLst>
      <p:ext uri="{BB962C8B-B14F-4D97-AF65-F5344CB8AC3E}">
        <p14:creationId xmlns:p14="http://schemas.microsoft.com/office/powerpoint/2010/main" val="704442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1</a:t>
            </a:fld>
            <a:endParaRPr lang="en-CA"/>
          </a:p>
        </p:txBody>
      </p:sp>
    </p:spTree>
    <p:extLst>
      <p:ext uri="{BB962C8B-B14F-4D97-AF65-F5344CB8AC3E}">
        <p14:creationId xmlns:p14="http://schemas.microsoft.com/office/powerpoint/2010/main" val="1154002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10</a:t>
            </a:fld>
            <a:endParaRPr lang="en-CA"/>
          </a:p>
        </p:txBody>
      </p:sp>
    </p:spTree>
    <p:extLst>
      <p:ext uri="{BB962C8B-B14F-4D97-AF65-F5344CB8AC3E}">
        <p14:creationId xmlns:p14="http://schemas.microsoft.com/office/powerpoint/2010/main" val="109887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11</a:t>
            </a:fld>
            <a:endParaRPr lang="en-CA"/>
          </a:p>
        </p:txBody>
      </p:sp>
    </p:spTree>
    <p:extLst>
      <p:ext uri="{BB962C8B-B14F-4D97-AF65-F5344CB8AC3E}">
        <p14:creationId xmlns:p14="http://schemas.microsoft.com/office/powerpoint/2010/main" val="2946721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12</a:t>
            </a:fld>
            <a:endParaRPr lang="en-CA"/>
          </a:p>
        </p:txBody>
      </p:sp>
    </p:spTree>
    <p:extLst>
      <p:ext uri="{BB962C8B-B14F-4D97-AF65-F5344CB8AC3E}">
        <p14:creationId xmlns:p14="http://schemas.microsoft.com/office/powerpoint/2010/main" val="2913411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13</a:t>
            </a:fld>
            <a:endParaRPr lang="en-CA"/>
          </a:p>
        </p:txBody>
      </p:sp>
    </p:spTree>
    <p:extLst>
      <p:ext uri="{BB962C8B-B14F-4D97-AF65-F5344CB8AC3E}">
        <p14:creationId xmlns:p14="http://schemas.microsoft.com/office/powerpoint/2010/main" val="1801532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2</a:t>
            </a:fld>
            <a:endParaRPr lang="en-CA"/>
          </a:p>
        </p:txBody>
      </p:sp>
    </p:spTree>
    <p:extLst>
      <p:ext uri="{BB962C8B-B14F-4D97-AF65-F5344CB8AC3E}">
        <p14:creationId xmlns:p14="http://schemas.microsoft.com/office/powerpoint/2010/main" val="222106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3</a:t>
            </a:fld>
            <a:endParaRPr lang="en-CA"/>
          </a:p>
        </p:txBody>
      </p:sp>
    </p:spTree>
    <p:extLst>
      <p:ext uri="{BB962C8B-B14F-4D97-AF65-F5344CB8AC3E}">
        <p14:creationId xmlns:p14="http://schemas.microsoft.com/office/powerpoint/2010/main" val="335735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4</a:t>
            </a:fld>
            <a:endParaRPr lang="en-CA"/>
          </a:p>
        </p:txBody>
      </p:sp>
    </p:spTree>
    <p:extLst>
      <p:ext uri="{BB962C8B-B14F-4D97-AF65-F5344CB8AC3E}">
        <p14:creationId xmlns:p14="http://schemas.microsoft.com/office/powerpoint/2010/main" val="665617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5</a:t>
            </a:fld>
            <a:endParaRPr lang="en-CA"/>
          </a:p>
        </p:txBody>
      </p:sp>
    </p:spTree>
    <p:extLst>
      <p:ext uri="{BB962C8B-B14F-4D97-AF65-F5344CB8AC3E}">
        <p14:creationId xmlns:p14="http://schemas.microsoft.com/office/powerpoint/2010/main" val="1266696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6</a:t>
            </a:fld>
            <a:endParaRPr lang="en-CA"/>
          </a:p>
        </p:txBody>
      </p:sp>
    </p:spTree>
    <p:extLst>
      <p:ext uri="{BB962C8B-B14F-4D97-AF65-F5344CB8AC3E}">
        <p14:creationId xmlns:p14="http://schemas.microsoft.com/office/powerpoint/2010/main" val="3382512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7</a:t>
            </a:fld>
            <a:endParaRPr lang="en-CA"/>
          </a:p>
        </p:txBody>
      </p:sp>
    </p:spTree>
    <p:extLst>
      <p:ext uri="{BB962C8B-B14F-4D97-AF65-F5344CB8AC3E}">
        <p14:creationId xmlns:p14="http://schemas.microsoft.com/office/powerpoint/2010/main" val="2554067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8</a:t>
            </a:fld>
            <a:endParaRPr lang="en-CA"/>
          </a:p>
        </p:txBody>
      </p:sp>
    </p:spTree>
    <p:extLst>
      <p:ext uri="{BB962C8B-B14F-4D97-AF65-F5344CB8AC3E}">
        <p14:creationId xmlns:p14="http://schemas.microsoft.com/office/powerpoint/2010/main" val="1727984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B973279-7088-44BE-BE0E-151F4C49526D}" type="slidenum">
              <a:rPr lang="en-CA" smtClean="0"/>
              <a:t>9</a:t>
            </a:fld>
            <a:endParaRPr lang="en-CA"/>
          </a:p>
        </p:txBody>
      </p:sp>
    </p:spTree>
    <p:extLst>
      <p:ext uri="{BB962C8B-B14F-4D97-AF65-F5344CB8AC3E}">
        <p14:creationId xmlns:p14="http://schemas.microsoft.com/office/powerpoint/2010/main" val="2333981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D19A5-4CDF-652C-9EA3-DA6DA1680E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43EFDA07-7E06-9B21-1BED-7ED03DCFEF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183BBD02-0CD4-0472-8899-1C15C53D3DAD}"/>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96C648D5-2266-A835-0BBA-B281D4E6B1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4772C57-BB37-B450-67A2-849513D57EEF}"/>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1813976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CDFFC-D6AA-FA8A-6FC5-C5D56C61BFB6}"/>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7B53521-084B-402E-D220-A2B20FF94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BF19701-833D-C150-1BCF-18246434A299}"/>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CD6E576E-A697-7BA0-C729-C340540B425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4DB9BAF-0588-9EA9-0F70-3F5616240CD9}"/>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3409000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352C05-C553-9A56-0B6C-0F34C50A9D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ACB7C3A-B740-4E46-EF1A-23D45277C6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78EC195-9F39-AAC3-C00B-2FCE8CE353B7}"/>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67AB5CA5-4973-8090-29B6-5E66C3748FD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EFA8A2A-30D6-4691-F9A3-AFC2BDC17541}"/>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4225275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0B02-7412-E213-B0FF-31280C7D9B7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B24D0C3-BD15-7C33-9B0A-8FD8BD2591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FEF4AEF-CC52-A1CF-5D4A-FE7CF44FFE31}"/>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AED934D8-2917-F459-8942-12878AA4C2B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B0DB168-8D30-6315-13B1-BABD4378308B}"/>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3179748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29F39-6E2F-520B-0F85-5D1271F8D9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767B91E-BDAE-78DD-A963-41CEC96A55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4C9719-9A8E-3C4B-DA77-1F2A0686F1A9}"/>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B6BB7C1D-8634-9E00-D704-5BEA3D5D6F9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9A522E9-DF5A-B345-A8A5-F37475B3078C}"/>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195309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FD73B-E179-33D0-CFFB-0C92356DD6A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4CEB5DF-B201-C448-04D3-6143BA0F43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E75EB95-7491-3138-6C8C-E63508260E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24565E0-53CD-B56A-58BA-7940BFE206F1}"/>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6" name="Footer Placeholder 5">
            <a:extLst>
              <a:ext uri="{FF2B5EF4-FFF2-40B4-BE49-F238E27FC236}">
                <a16:creationId xmlns:a16="http://schemas.microsoft.com/office/drawing/2014/main" id="{F706C7EE-3B3A-5A82-FAA1-9EE4C914748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E73B7BD-8775-AD1F-AAFE-8575E51717ED}"/>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541467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99EA1-98D7-E094-320D-F7997ED6B55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745B694-A1FC-6B44-5AAA-A96C02A006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D5B2-EFF3-D57C-0EE9-B7041CCA37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47743C78-61F6-5746-A390-5BB9A824D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A6F0CA-A881-45F1-83BA-2426A95CEA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6D76509-D561-F14F-9F59-38C7EE6102B4}"/>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8" name="Footer Placeholder 7">
            <a:extLst>
              <a:ext uri="{FF2B5EF4-FFF2-40B4-BE49-F238E27FC236}">
                <a16:creationId xmlns:a16="http://schemas.microsoft.com/office/drawing/2014/main" id="{DB40E695-9532-D0EC-7397-B31D90282AF4}"/>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AEA1AB68-FA25-73CF-930F-C03BEF77F851}"/>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261717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A6D90-4CFA-E971-EB79-FC31C3705FFB}"/>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EC64B83-DA66-72FF-AE98-6D147F6F3BFF}"/>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4" name="Footer Placeholder 3">
            <a:extLst>
              <a:ext uri="{FF2B5EF4-FFF2-40B4-BE49-F238E27FC236}">
                <a16:creationId xmlns:a16="http://schemas.microsoft.com/office/drawing/2014/main" id="{292C13FA-9FA1-AF8A-AAEC-ED6F3DF33A9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E30D9812-B6BB-0E0E-3528-573BB6CA6AD8}"/>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454722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FE6864-E933-0CA1-BB17-B3BB387A99DD}"/>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3" name="Footer Placeholder 2">
            <a:extLst>
              <a:ext uri="{FF2B5EF4-FFF2-40B4-BE49-F238E27FC236}">
                <a16:creationId xmlns:a16="http://schemas.microsoft.com/office/drawing/2014/main" id="{F0C5E652-7E33-64BC-828F-49438AE7E2CC}"/>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60482A45-7523-53BB-DAE7-23940ED8D145}"/>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1978047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C5FA8-DA66-33DC-939B-EF28C49654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083A54D-8A49-C768-0146-9611D883B4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ADE51D9-B42B-DB84-1814-3F8645809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6A08ED-7A11-2F94-4B9B-42872B8640C0}"/>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6" name="Footer Placeholder 5">
            <a:extLst>
              <a:ext uri="{FF2B5EF4-FFF2-40B4-BE49-F238E27FC236}">
                <a16:creationId xmlns:a16="http://schemas.microsoft.com/office/drawing/2014/main" id="{11E19422-C3FF-E5A7-F233-CFF46473446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2B79843-6451-A876-FDB9-17D34027A17D}"/>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4237759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40600-11E8-A1C3-3BD6-BE7A27236D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D887BC8-84FF-39CB-2B97-E39B40D7A2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6A108931-4EF7-C1BD-5273-4D408B5A2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F5B94-ACF3-D631-B8CD-F597616E7995}"/>
              </a:ext>
            </a:extLst>
          </p:cNvPr>
          <p:cNvSpPr>
            <a:spLocks noGrp="1"/>
          </p:cNvSpPr>
          <p:nvPr>
            <p:ph type="dt" sz="half" idx="10"/>
          </p:nvPr>
        </p:nvSpPr>
        <p:spPr/>
        <p:txBody>
          <a:bodyPr/>
          <a:lstStyle/>
          <a:p>
            <a:fld id="{D7885781-E9EB-4793-8E84-CEA83FBDDCCC}" type="datetimeFigureOut">
              <a:rPr lang="en-CA" smtClean="0"/>
              <a:t>2025-01-06</a:t>
            </a:fld>
            <a:endParaRPr lang="en-CA"/>
          </a:p>
        </p:txBody>
      </p:sp>
      <p:sp>
        <p:nvSpPr>
          <p:cNvPr id="6" name="Footer Placeholder 5">
            <a:extLst>
              <a:ext uri="{FF2B5EF4-FFF2-40B4-BE49-F238E27FC236}">
                <a16:creationId xmlns:a16="http://schemas.microsoft.com/office/drawing/2014/main" id="{0BE45C97-85C0-3D8F-0718-9961B5ABAD2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56DFCE3-F30D-3862-9559-55241AB64C4F}"/>
              </a:ext>
            </a:extLst>
          </p:cNvPr>
          <p:cNvSpPr>
            <a:spLocks noGrp="1"/>
          </p:cNvSpPr>
          <p:nvPr>
            <p:ph type="sldNum" sz="quarter" idx="12"/>
          </p:nvPr>
        </p:nvSpPr>
        <p:spPr/>
        <p:txBody>
          <a:bodyPr/>
          <a:lstStyle/>
          <a:p>
            <a:fld id="{5E9238D1-216A-495F-AB4D-8109CCB9AF1F}" type="slidenum">
              <a:rPr lang="en-CA" smtClean="0"/>
              <a:t>‹#›</a:t>
            </a:fld>
            <a:endParaRPr lang="en-CA"/>
          </a:p>
        </p:txBody>
      </p:sp>
    </p:spTree>
    <p:extLst>
      <p:ext uri="{BB962C8B-B14F-4D97-AF65-F5344CB8AC3E}">
        <p14:creationId xmlns:p14="http://schemas.microsoft.com/office/powerpoint/2010/main" val="397455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27DC8D-B876-4E3B-0736-09330596E0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998E3DF-3449-8F67-B01B-5B2EC07512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59ED5DC-04E3-70FF-5FD1-75FB071F80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885781-E9EB-4793-8E84-CEA83FBDDCCC}" type="datetimeFigureOut">
              <a:rPr lang="en-CA" smtClean="0"/>
              <a:t>2025-01-06</a:t>
            </a:fld>
            <a:endParaRPr lang="en-CA"/>
          </a:p>
        </p:txBody>
      </p:sp>
      <p:sp>
        <p:nvSpPr>
          <p:cNvPr id="5" name="Footer Placeholder 4">
            <a:extLst>
              <a:ext uri="{FF2B5EF4-FFF2-40B4-BE49-F238E27FC236}">
                <a16:creationId xmlns:a16="http://schemas.microsoft.com/office/drawing/2014/main" id="{D2BE2768-5BA3-1E8F-B565-58B0D39F5A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7B8876A2-1D44-D8EA-4034-3993621C65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9238D1-216A-495F-AB4D-8109CCB9AF1F}" type="slidenum">
              <a:rPr lang="en-CA" smtClean="0"/>
              <a:t>‹#›</a:t>
            </a:fld>
            <a:endParaRPr lang="en-CA"/>
          </a:p>
        </p:txBody>
      </p:sp>
    </p:spTree>
    <p:extLst>
      <p:ext uri="{BB962C8B-B14F-4D97-AF65-F5344CB8AC3E}">
        <p14:creationId xmlns:p14="http://schemas.microsoft.com/office/powerpoint/2010/main" val="183244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2B5F21-E3F7-A42A-A5A9-CDF2EF1467EF}"/>
              </a:ext>
            </a:extLst>
          </p:cNvPr>
          <p:cNvSpPr>
            <a:spLocks noGrp="1"/>
          </p:cNvSpPr>
          <p:nvPr>
            <p:ph type="ctrTitle"/>
          </p:nvPr>
        </p:nvSpPr>
        <p:spPr>
          <a:xfrm>
            <a:off x="788844" y="2221992"/>
            <a:ext cx="3734014" cy="1572769"/>
          </a:xfrm>
        </p:spPr>
        <p:txBody>
          <a:bodyPr anchor="b">
            <a:normAutofit/>
          </a:bodyPr>
          <a:lstStyle/>
          <a:p>
            <a:pPr algn="l"/>
            <a:r>
              <a:rPr lang="en-US" sz="5000" dirty="0">
                <a:latin typeface="Baskerville Old Face" panose="02020602080505020303" pitchFamily="18" charset="0"/>
              </a:rPr>
              <a:t>PROJECT LIFESAVER</a:t>
            </a:r>
            <a:endParaRPr lang="en-CA" sz="5000" dirty="0"/>
          </a:p>
        </p:txBody>
      </p:sp>
      <p:sp>
        <p:nvSpPr>
          <p:cNvPr id="3" name="Subtitle 2">
            <a:extLst>
              <a:ext uri="{FF2B5EF4-FFF2-40B4-BE49-F238E27FC236}">
                <a16:creationId xmlns:a16="http://schemas.microsoft.com/office/drawing/2014/main" id="{B181D5A0-CEFD-4EEC-2B77-714B81BE5EC9}"/>
              </a:ext>
            </a:extLst>
          </p:cNvPr>
          <p:cNvSpPr>
            <a:spLocks noGrp="1"/>
          </p:cNvSpPr>
          <p:nvPr>
            <p:ph type="subTitle" idx="1"/>
          </p:nvPr>
        </p:nvSpPr>
        <p:spPr>
          <a:xfrm>
            <a:off x="890339" y="4636008"/>
            <a:ext cx="3734014" cy="1572768"/>
          </a:xfrm>
        </p:spPr>
        <p:txBody>
          <a:bodyPr>
            <a:normAutofit/>
          </a:bodyPr>
          <a:lstStyle/>
          <a:p>
            <a:pPr algn="l"/>
            <a:r>
              <a:rPr lang="en-CA" i="1" dirty="0"/>
              <a:t>“Bringing Loved Ones Home”</a:t>
            </a:r>
            <a:endParaRPr lang="en-CA" i="1"/>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76855478-108E-DCFC-C8A6-805E1CA15F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6" r="2251"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714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33A56C-321E-4772-6AE8-3074B0C844D6}"/>
              </a:ext>
            </a:extLst>
          </p:cNvPr>
          <p:cNvSpPr>
            <a:spLocks noGrp="1"/>
          </p:cNvSpPr>
          <p:nvPr>
            <p:ph type="title"/>
          </p:nvPr>
        </p:nvSpPr>
        <p:spPr>
          <a:xfrm>
            <a:off x="838200" y="365125"/>
            <a:ext cx="10515600" cy="1325563"/>
          </a:xfrm>
        </p:spPr>
        <p:txBody>
          <a:bodyPr>
            <a:normAutofit/>
          </a:bodyPr>
          <a:lstStyle/>
          <a:p>
            <a:r>
              <a:rPr lang="en-CA" sz="5400"/>
              <a:t>	How Does It Work?</a:t>
            </a:r>
          </a:p>
        </p:txBody>
      </p:sp>
      <p:sp>
        <p:nvSpPr>
          <p:cNvPr id="27"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Content Placeholder 2">
            <a:extLst>
              <a:ext uri="{FF2B5EF4-FFF2-40B4-BE49-F238E27FC236}">
                <a16:creationId xmlns:a16="http://schemas.microsoft.com/office/drawing/2014/main" id="{06ADD564-C24E-C52C-6A84-DB31A7E6157F}"/>
              </a:ext>
            </a:extLst>
          </p:cNvPr>
          <p:cNvGraphicFramePr>
            <a:graphicFrameLocks noGrp="1"/>
          </p:cNvGraphicFramePr>
          <p:nvPr>
            <p:ph idx="1"/>
            <p:extLst>
              <p:ext uri="{D42A27DB-BD31-4B8C-83A1-F6EECF244321}">
                <p14:modId xmlns:p14="http://schemas.microsoft.com/office/powerpoint/2010/main" val="1324323400"/>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1860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DB320-0909-DA3D-7E7B-8DFBEFB574EB}"/>
              </a:ext>
            </a:extLst>
          </p:cNvPr>
          <p:cNvSpPr>
            <a:spLocks noGrp="1"/>
          </p:cNvSpPr>
          <p:nvPr>
            <p:ph type="title"/>
          </p:nvPr>
        </p:nvSpPr>
        <p:spPr/>
        <p:txBody>
          <a:bodyPr/>
          <a:lstStyle/>
          <a:p>
            <a:r>
              <a:rPr lang="en-CA" dirty="0"/>
              <a:t>Call Out Procedure</a:t>
            </a:r>
          </a:p>
        </p:txBody>
      </p:sp>
      <p:graphicFrame>
        <p:nvGraphicFramePr>
          <p:cNvPr id="5" name="Content Placeholder 2">
            <a:extLst>
              <a:ext uri="{FF2B5EF4-FFF2-40B4-BE49-F238E27FC236}">
                <a16:creationId xmlns:a16="http://schemas.microsoft.com/office/drawing/2014/main" id="{8D26E771-2BC9-1A4B-403E-24EF33D4516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7501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A3393-E06D-8F2E-B739-EC75034DF5B5}"/>
              </a:ext>
            </a:extLst>
          </p:cNvPr>
          <p:cNvSpPr>
            <a:spLocks noGrp="1"/>
          </p:cNvSpPr>
          <p:nvPr>
            <p:ph type="title"/>
          </p:nvPr>
        </p:nvSpPr>
        <p:spPr/>
        <p:txBody>
          <a:bodyPr/>
          <a:lstStyle/>
          <a:p>
            <a:r>
              <a:rPr lang="en-CA" dirty="0"/>
              <a:t>Call Out Procedure</a:t>
            </a:r>
          </a:p>
        </p:txBody>
      </p:sp>
      <p:graphicFrame>
        <p:nvGraphicFramePr>
          <p:cNvPr id="5" name="Content Placeholder 2">
            <a:extLst>
              <a:ext uri="{FF2B5EF4-FFF2-40B4-BE49-F238E27FC236}">
                <a16:creationId xmlns:a16="http://schemas.microsoft.com/office/drawing/2014/main" id="{ED9541DA-0313-4EA5-DCB9-FCEACF886A4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90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FD06AB-5789-C0A3-AB27-D84485B0289F}"/>
              </a:ext>
            </a:extLst>
          </p:cNvPr>
          <p:cNvSpPr>
            <a:spLocks noGrp="1"/>
          </p:cNvSpPr>
          <p:nvPr>
            <p:ph type="ctrTitle"/>
          </p:nvPr>
        </p:nvSpPr>
        <p:spPr>
          <a:xfrm>
            <a:off x="838200" y="451381"/>
            <a:ext cx="10512552" cy="4066540"/>
          </a:xfrm>
        </p:spPr>
        <p:txBody>
          <a:bodyPr anchor="b">
            <a:normAutofit/>
          </a:bodyPr>
          <a:lstStyle/>
          <a:p>
            <a:pPr algn="l"/>
            <a:r>
              <a:rPr lang="en-CA" sz="6600" dirty="0"/>
              <a:t>Questions?</a:t>
            </a:r>
          </a:p>
        </p:txBody>
      </p:sp>
      <p:sp>
        <p:nvSpPr>
          <p:cNvPr id="3" name="Subtitle 2">
            <a:extLst>
              <a:ext uri="{FF2B5EF4-FFF2-40B4-BE49-F238E27FC236}">
                <a16:creationId xmlns:a16="http://schemas.microsoft.com/office/drawing/2014/main" id="{AD4FB498-1899-CEEC-96E8-05C493AD7037}"/>
              </a:ext>
            </a:extLst>
          </p:cNvPr>
          <p:cNvSpPr>
            <a:spLocks noGrp="1"/>
          </p:cNvSpPr>
          <p:nvPr>
            <p:ph type="subTitle" idx="1"/>
          </p:nvPr>
        </p:nvSpPr>
        <p:spPr>
          <a:xfrm>
            <a:off x="838199" y="4983276"/>
            <a:ext cx="10512552" cy="1126680"/>
          </a:xfrm>
        </p:spPr>
        <p:txBody>
          <a:bodyPr>
            <a:normAutofit/>
          </a:bodyPr>
          <a:lstStyle/>
          <a:p>
            <a:pPr algn="l"/>
            <a:endParaRPr lang="en-CA"/>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04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DB347-9F6B-1699-A274-8EA040E4C838}"/>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436CB600-F590-A6AA-8E68-7A674384929D}"/>
              </a:ext>
            </a:extLst>
          </p:cNvPr>
          <p:cNvSpPr>
            <a:spLocks noGrp="1"/>
          </p:cNvSpPr>
          <p:nvPr>
            <p:ph idx="1"/>
          </p:nvPr>
        </p:nvSpPr>
        <p:spPr/>
        <p:txBody>
          <a:bodyPr/>
          <a:lstStyle/>
          <a:p>
            <a:endParaRPr lang="en-CA"/>
          </a:p>
        </p:txBody>
      </p:sp>
      <p:pic>
        <p:nvPicPr>
          <p:cNvPr id="5" name="Picture 4">
            <a:extLst>
              <a:ext uri="{FF2B5EF4-FFF2-40B4-BE49-F238E27FC236}">
                <a16:creationId xmlns:a16="http://schemas.microsoft.com/office/drawing/2014/main" id="{70310396-EC64-E5A4-324E-A5DCD7027429}"/>
              </a:ext>
            </a:extLst>
          </p:cNvPr>
          <p:cNvPicPr>
            <a:picLocks noChangeAspect="1"/>
          </p:cNvPicPr>
          <p:nvPr/>
        </p:nvPicPr>
        <p:blipFill>
          <a:blip r:embed="rId3"/>
          <a:stretch>
            <a:fillRect/>
          </a:stretch>
        </p:blipFill>
        <p:spPr>
          <a:xfrm>
            <a:off x="251209" y="113908"/>
            <a:ext cx="11696281" cy="6633984"/>
          </a:xfrm>
          <a:prstGeom prst="rect">
            <a:avLst/>
          </a:prstGeom>
        </p:spPr>
      </p:pic>
    </p:spTree>
    <p:extLst>
      <p:ext uri="{BB962C8B-B14F-4D97-AF65-F5344CB8AC3E}">
        <p14:creationId xmlns:p14="http://schemas.microsoft.com/office/powerpoint/2010/main" val="10035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E2EA760D-E533-DB35-5BC4-38C7E0954833}"/>
              </a:ext>
            </a:extLst>
          </p:cNvPr>
          <p:cNvSpPr txBox="1"/>
          <p:nvPr/>
        </p:nvSpPr>
        <p:spPr>
          <a:xfrm>
            <a:off x="773408" y="992094"/>
            <a:ext cx="3616913" cy="279516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400" kern="1200" dirty="0">
                <a:solidFill>
                  <a:schemeClr val="accent1"/>
                </a:solidFill>
                <a:latin typeface="+mj-lt"/>
                <a:ea typeface="+mj-ea"/>
                <a:cs typeface="+mj-cs"/>
              </a:rPr>
              <a:t>Project Lifesaver Association of Nova Scotia</a:t>
            </a:r>
          </a:p>
        </p:txBody>
      </p:sp>
      <p:pic>
        <p:nvPicPr>
          <p:cNvPr id="5" name="Picture 4" descr="A screenshot of a website&#10;&#10;Description automatically generated">
            <a:extLst>
              <a:ext uri="{FF2B5EF4-FFF2-40B4-BE49-F238E27FC236}">
                <a16:creationId xmlns:a16="http://schemas.microsoft.com/office/drawing/2014/main" id="{DDE06D37-4DB8-435C-6D10-7B943D238517}"/>
              </a:ext>
            </a:extLst>
          </p:cNvPr>
          <p:cNvPicPr>
            <a:picLocks noChangeAspect="1"/>
          </p:cNvPicPr>
          <p:nvPr/>
        </p:nvPicPr>
        <p:blipFill>
          <a:blip r:embed="rId3"/>
          <a:stretch>
            <a:fillRect/>
          </a:stretch>
        </p:blipFill>
        <p:spPr>
          <a:xfrm>
            <a:off x="6304651" y="578738"/>
            <a:ext cx="4890849" cy="5670549"/>
          </a:xfrm>
          <a:prstGeom prst="rect">
            <a:avLst/>
          </a:prstGeom>
        </p:spPr>
      </p:pic>
    </p:spTree>
    <p:extLst>
      <p:ext uri="{BB962C8B-B14F-4D97-AF65-F5344CB8AC3E}">
        <p14:creationId xmlns:p14="http://schemas.microsoft.com/office/powerpoint/2010/main" val="3789863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an orange jumpsuit holding an object&#10;&#10;Description automatically generated">
            <a:extLst>
              <a:ext uri="{FF2B5EF4-FFF2-40B4-BE49-F238E27FC236}">
                <a16:creationId xmlns:a16="http://schemas.microsoft.com/office/drawing/2014/main" id="{CA2E7DA2-D2E4-B31F-9B38-C6DD64CB28D1}"/>
              </a:ext>
            </a:extLst>
          </p:cNvPr>
          <p:cNvPicPr>
            <a:picLocks noChangeAspect="1"/>
          </p:cNvPicPr>
          <p:nvPr/>
        </p:nvPicPr>
        <p:blipFill>
          <a:blip r:embed="rId3">
            <a:extLst>
              <a:ext uri="{28A0092B-C50C-407E-A947-70E740481C1C}">
                <a14:useLocalDpi xmlns:a14="http://schemas.microsoft.com/office/drawing/2010/main" val="0"/>
              </a:ext>
            </a:extLst>
          </a:blip>
          <a:srcRect l="706" r="3807"/>
          <a:stretch/>
        </p:blipFill>
        <p:spPr>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81EAD2A6-598D-9ECF-B205-33AC79209DA1}"/>
              </a:ext>
            </a:extLst>
          </p:cNvPr>
          <p:cNvSpPr>
            <a:spLocks noGrp="1"/>
          </p:cNvSpPr>
          <p:nvPr>
            <p:ph type="title"/>
          </p:nvPr>
        </p:nvSpPr>
        <p:spPr>
          <a:xfrm>
            <a:off x="1137034" y="609600"/>
            <a:ext cx="6831188" cy="1322887"/>
          </a:xfrm>
        </p:spPr>
        <p:txBody>
          <a:bodyPr>
            <a:normAutofit/>
          </a:bodyPr>
          <a:lstStyle/>
          <a:p>
            <a:r>
              <a:rPr lang="en-CA" dirty="0">
                <a:latin typeface="Baskerville Old Face" panose="02020602080505020303" pitchFamily="18" charset="0"/>
              </a:rPr>
              <a:t>About Us</a:t>
            </a:r>
          </a:p>
        </p:txBody>
      </p:sp>
      <p:sp>
        <p:nvSpPr>
          <p:cNvPr id="3" name="Content Placeholder 2">
            <a:extLst>
              <a:ext uri="{FF2B5EF4-FFF2-40B4-BE49-F238E27FC236}">
                <a16:creationId xmlns:a16="http://schemas.microsoft.com/office/drawing/2014/main" id="{1854BF8F-7104-7AED-678C-9EEE0243E85C}"/>
              </a:ext>
            </a:extLst>
          </p:cNvPr>
          <p:cNvSpPr>
            <a:spLocks noGrp="1"/>
          </p:cNvSpPr>
          <p:nvPr>
            <p:ph idx="1"/>
          </p:nvPr>
        </p:nvSpPr>
        <p:spPr>
          <a:xfrm>
            <a:off x="1137035" y="2194102"/>
            <a:ext cx="6516216" cy="3908585"/>
          </a:xfrm>
        </p:spPr>
        <p:txBody>
          <a:bodyPr>
            <a:normAutofit/>
          </a:bodyPr>
          <a:lstStyle/>
          <a:p>
            <a:r>
              <a:rPr lang="en-US" sz="3200" b="0" i="0" dirty="0">
                <a:effectLst/>
              </a:rPr>
              <a:t>Project Lifesaver is a non-profit organization dedicated to assisting and responding to the challenge to caregivers of finding wandering or bolting loved ones who may suffer from Alzheimer's Disease, Autism or any other special needs requirements.</a:t>
            </a:r>
            <a:endParaRPr lang="en-CA" sz="3200" dirty="0"/>
          </a:p>
        </p:txBody>
      </p:sp>
    </p:spTree>
    <p:extLst>
      <p:ext uri="{BB962C8B-B14F-4D97-AF65-F5344CB8AC3E}">
        <p14:creationId xmlns:p14="http://schemas.microsoft.com/office/powerpoint/2010/main" val="2934281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strap with a plastic object on it&#10;&#10;Description automatically generated with medium confidence">
            <a:extLst>
              <a:ext uri="{FF2B5EF4-FFF2-40B4-BE49-F238E27FC236}">
                <a16:creationId xmlns:a16="http://schemas.microsoft.com/office/drawing/2014/main" id="{C2E5F57A-443A-513B-F051-D97AF053C307}"/>
              </a:ext>
            </a:extLst>
          </p:cNvPr>
          <p:cNvPicPr>
            <a:picLocks noChangeAspect="1"/>
          </p:cNvPicPr>
          <p:nvPr/>
        </p:nvPicPr>
        <p:blipFill>
          <a:blip r:embed="rId3">
            <a:extLst>
              <a:ext uri="{28A0092B-C50C-407E-A947-70E740481C1C}">
                <a14:useLocalDpi xmlns:a14="http://schemas.microsoft.com/office/drawing/2010/main" val="0"/>
              </a:ext>
            </a:extLst>
          </a:blip>
          <a:srcRect l="5884" r="-1" b="-1"/>
          <a:stretch/>
        </p:blipFill>
        <p:spPr>
          <a:xfrm>
            <a:off x="3808545"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38ECE32-A99A-B654-29F0-1EDF20B807E0}"/>
              </a:ext>
            </a:extLst>
          </p:cNvPr>
          <p:cNvSpPr>
            <a:spLocks noGrp="1"/>
          </p:cNvSpPr>
          <p:nvPr>
            <p:ph type="title"/>
          </p:nvPr>
        </p:nvSpPr>
        <p:spPr>
          <a:xfrm>
            <a:off x="838200" y="365125"/>
            <a:ext cx="3822189" cy="1899912"/>
          </a:xfrm>
        </p:spPr>
        <p:txBody>
          <a:bodyPr>
            <a:normAutofit/>
          </a:bodyPr>
          <a:lstStyle/>
          <a:p>
            <a:r>
              <a:rPr lang="en-CA" sz="4000" dirty="0">
                <a:solidFill>
                  <a:schemeClr val="accent1"/>
                </a:solidFill>
                <a:latin typeface="Baskerville Old Face" panose="02020602080505020303" pitchFamily="18" charset="0"/>
              </a:rPr>
              <a:t>The Equipment</a:t>
            </a:r>
          </a:p>
        </p:txBody>
      </p:sp>
      <p:sp>
        <p:nvSpPr>
          <p:cNvPr id="3" name="Content Placeholder 2">
            <a:extLst>
              <a:ext uri="{FF2B5EF4-FFF2-40B4-BE49-F238E27FC236}">
                <a16:creationId xmlns:a16="http://schemas.microsoft.com/office/drawing/2014/main" id="{CA722463-B02B-57F7-7C18-61AC2D4962D1}"/>
              </a:ext>
            </a:extLst>
          </p:cNvPr>
          <p:cNvSpPr>
            <a:spLocks noGrp="1"/>
          </p:cNvSpPr>
          <p:nvPr>
            <p:ph idx="1"/>
          </p:nvPr>
        </p:nvSpPr>
        <p:spPr>
          <a:xfrm>
            <a:off x="838200" y="2434201"/>
            <a:ext cx="3822189" cy="3742762"/>
          </a:xfrm>
        </p:spPr>
        <p:txBody>
          <a:bodyPr>
            <a:normAutofit/>
          </a:bodyPr>
          <a:lstStyle/>
          <a:p>
            <a:r>
              <a:rPr lang="en-US" sz="2000" b="0" i="0">
                <a:effectLst/>
              </a:rPr>
              <a:t>Clients registered with Project Lifesaver wear a personalized bracelet. It is a one-ounce battery operated radio wrist transmitter that emits a unique automatic tracking signal every second, 24 hours a day.</a:t>
            </a:r>
            <a:endParaRPr lang="en-CA" sz="2000"/>
          </a:p>
        </p:txBody>
      </p:sp>
    </p:spTree>
    <p:extLst>
      <p:ext uri="{BB962C8B-B14F-4D97-AF65-F5344CB8AC3E}">
        <p14:creationId xmlns:p14="http://schemas.microsoft.com/office/powerpoint/2010/main" val="3115728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892C4-1B15-936C-7BC4-8704DE85F93F}"/>
              </a:ext>
            </a:extLst>
          </p:cNvPr>
          <p:cNvSpPr>
            <a:spLocks noGrp="1"/>
          </p:cNvSpPr>
          <p:nvPr>
            <p:ph type="title"/>
          </p:nvPr>
        </p:nvSpPr>
        <p:spPr>
          <a:xfrm>
            <a:off x="640080" y="325369"/>
            <a:ext cx="4368602" cy="1956841"/>
          </a:xfrm>
        </p:spPr>
        <p:txBody>
          <a:bodyPr anchor="b">
            <a:normAutofit/>
          </a:bodyPr>
          <a:lstStyle/>
          <a:p>
            <a:r>
              <a:rPr lang="en-CA" sz="5400" dirty="0">
                <a:solidFill>
                  <a:schemeClr val="accent1"/>
                </a:solidFill>
                <a:latin typeface="Baskerville Old Face" panose="02020602080505020303" pitchFamily="18" charset="0"/>
              </a:rPr>
              <a:t>Response Teams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8C9E57-2215-6501-AE04-A1E333B2485F}"/>
              </a:ext>
            </a:extLst>
          </p:cNvPr>
          <p:cNvSpPr>
            <a:spLocks noGrp="1"/>
          </p:cNvSpPr>
          <p:nvPr>
            <p:ph idx="1"/>
          </p:nvPr>
        </p:nvSpPr>
        <p:spPr>
          <a:xfrm>
            <a:off x="640080" y="2872899"/>
            <a:ext cx="4243589" cy="3320668"/>
          </a:xfrm>
        </p:spPr>
        <p:txBody>
          <a:bodyPr>
            <a:normAutofit/>
          </a:bodyPr>
          <a:lstStyle/>
          <a:p>
            <a:r>
              <a:rPr lang="en-US" sz="2200" b="0" i="0">
                <a:effectLst/>
              </a:rPr>
              <a:t>Project Lifesaver equips and trains search &amp; rescue agencies in an active response system to help with the increasing problem of locating wandering patients before they fall victim to the elements, accidents or predators.</a:t>
            </a:r>
            <a:endParaRPr lang="en-CA" sz="2200"/>
          </a:p>
        </p:txBody>
      </p:sp>
      <p:pic>
        <p:nvPicPr>
          <p:cNvPr id="5" name="Picture 4" descr="A person holding a child&#10;&#10;Description automatically generated">
            <a:extLst>
              <a:ext uri="{FF2B5EF4-FFF2-40B4-BE49-F238E27FC236}">
                <a16:creationId xmlns:a16="http://schemas.microsoft.com/office/drawing/2014/main" id="{4579A2BD-C961-E738-A323-44939F5FA0ED}"/>
              </a:ext>
            </a:extLst>
          </p:cNvPr>
          <p:cNvPicPr>
            <a:picLocks noChangeAspect="1"/>
          </p:cNvPicPr>
          <p:nvPr/>
        </p:nvPicPr>
        <p:blipFill>
          <a:blip r:embed="rId3">
            <a:extLst>
              <a:ext uri="{28A0092B-C50C-407E-A947-70E740481C1C}">
                <a14:useLocalDpi xmlns:a14="http://schemas.microsoft.com/office/drawing/2010/main" val="0"/>
              </a:ext>
            </a:extLst>
          </a:blip>
          <a:srcRect b="3544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193659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 object in a case&#10;&#10;Description automatically generated">
            <a:extLst>
              <a:ext uri="{FF2B5EF4-FFF2-40B4-BE49-F238E27FC236}">
                <a16:creationId xmlns:a16="http://schemas.microsoft.com/office/drawing/2014/main" id="{1486B901-20EC-A936-F6C5-98A084E2C3B7}"/>
              </a:ext>
            </a:extLst>
          </p:cNvPr>
          <p:cNvPicPr>
            <a:picLocks noChangeAspect="1"/>
          </p:cNvPicPr>
          <p:nvPr/>
        </p:nvPicPr>
        <p:blipFill>
          <a:blip r:embed="rId3">
            <a:extLst>
              <a:ext uri="{28A0092B-C50C-407E-A947-70E740481C1C}">
                <a14:useLocalDpi xmlns:a14="http://schemas.microsoft.com/office/drawing/2010/main" val="0"/>
              </a:ext>
            </a:extLst>
          </a:blip>
          <a:srcRect l="3093" r="3144"/>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8CF02B-4D2D-8F88-0759-5DD0BC3FF419}"/>
              </a:ext>
            </a:extLst>
          </p:cNvPr>
          <p:cNvSpPr>
            <a:spLocks noGrp="1"/>
          </p:cNvSpPr>
          <p:nvPr>
            <p:ph type="title"/>
          </p:nvPr>
        </p:nvSpPr>
        <p:spPr>
          <a:xfrm>
            <a:off x="838200" y="365125"/>
            <a:ext cx="3822189" cy="1899912"/>
          </a:xfrm>
        </p:spPr>
        <p:txBody>
          <a:bodyPr>
            <a:normAutofit/>
          </a:bodyPr>
          <a:lstStyle/>
          <a:p>
            <a:r>
              <a:rPr lang="en-CA" sz="4000" dirty="0">
                <a:solidFill>
                  <a:schemeClr val="accent1"/>
                </a:solidFill>
                <a:latin typeface="Baskerville Old Face" panose="02020602080505020303" pitchFamily="18" charset="0"/>
              </a:rPr>
              <a:t>Why Radio Frequency?</a:t>
            </a:r>
          </a:p>
        </p:txBody>
      </p:sp>
      <p:sp>
        <p:nvSpPr>
          <p:cNvPr id="3" name="Content Placeholder 2">
            <a:extLst>
              <a:ext uri="{FF2B5EF4-FFF2-40B4-BE49-F238E27FC236}">
                <a16:creationId xmlns:a16="http://schemas.microsoft.com/office/drawing/2014/main" id="{E92588EA-9F62-D946-3B35-35BD861AB321}"/>
              </a:ext>
            </a:extLst>
          </p:cNvPr>
          <p:cNvSpPr>
            <a:spLocks noGrp="1"/>
          </p:cNvSpPr>
          <p:nvPr>
            <p:ph idx="1"/>
          </p:nvPr>
        </p:nvSpPr>
        <p:spPr>
          <a:xfrm>
            <a:off x="838200" y="2434201"/>
            <a:ext cx="3822189" cy="3742762"/>
          </a:xfrm>
        </p:spPr>
        <p:txBody>
          <a:bodyPr>
            <a:normAutofit/>
          </a:bodyPr>
          <a:lstStyle/>
          <a:p>
            <a:r>
              <a:rPr lang="en-US" sz="2400" b="0" i="0" dirty="0">
                <a:effectLst/>
              </a:rPr>
              <a:t>It is the opinion of Project Lifesaver that radio frequency tracking equipment, in the hands of trained public safety personnel, represents the most reliable and effective technology available to locate wandering loved ones.</a:t>
            </a:r>
            <a:endParaRPr lang="en-CA" sz="2400" dirty="0"/>
          </a:p>
        </p:txBody>
      </p:sp>
    </p:spTree>
    <p:extLst>
      <p:ext uri="{BB962C8B-B14F-4D97-AF65-F5344CB8AC3E}">
        <p14:creationId xmlns:p14="http://schemas.microsoft.com/office/powerpoint/2010/main" val="2214973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0C4CF1-0B72-3499-F3D9-1DCF144A6411}"/>
              </a:ext>
            </a:extLst>
          </p:cNvPr>
          <p:cNvSpPr>
            <a:spLocks noGrp="1"/>
          </p:cNvSpPr>
          <p:nvPr>
            <p:ph type="title"/>
          </p:nvPr>
        </p:nvSpPr>
        <p:spPr>
          <a:xfrm>
            <a:off x="640080" y="325369"/>
            <a:ext cx="4368602" cy="1956841"/>
          </a:xfrm>
        </p:spPr>
        <p:txBody>
          <a:bodyPr anchor="b">
            <a:normAutofit/>
          </a:bodyPr>
          <a:lstStyle/>
          <a:p>
            <a:r>
              <a:rPr lang="en-CA" sz="4600"/>
              <a:t>Project Lifesaver Saves Lives</a:t>
            </a: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B1A6AA-9D30-33BA-4DDC-78F32D4A7114}"/>
              </a:ext>
            </a:extLst>
          </p:cNvPr>
          <p:cNvSpPr>
            <a:spLocks noGrp="1"/>
          </p:cNvSpPr>
          <p:nvPr>
            <p:ph idx="1"/>
          </p:nvPr>
        </p:nvSpPr>
        <p:spPr>
          <a:xfrm>
            <a:off x="640080" y="2872899"/>
            <a:ext cx="4243589" cy="3320668"/>
          </a:xfrm>
        </p:spPr>
        <p:txBody>
          <a:bodyPr>
            <a:normAutofit/>
          </a:bodyPr>
          <a:lstStyle/>
          <a:p>
            <a:r>
              <a:rPr lang="en-US" sz="2200" b="0" i="0">
                <a:effectLst/>
              </a:rPr>
              <a:t>Project Lifesaver saves lives and further serves the community by significantly reducing the need for extensive search and rescue operations that are often extremely costly in human and financial terms.</a:t>
            </a:r>
            <a:endParaRPr lang="en-CA" sz="2200"/>
          </a:p>
        </p:txBody>
      </p:sp>
      <p:pic>
        <p:nvPicPr>
          <p:cNvPr id="5" name="Picture 4" descr="A person in an orange vest aiming an object in the woods&#10;&#10;Description automatically generated">
            <a:extLst>
              <a:ext uri="{FF2B5EF4-FFF2-40B4-BE49-F238E27FC236}">
                <a16:creationId xmlns:a16="http://schemas.microsoft.com/office/drawing/2014/main" id="{3026C4FB-F8C7-A7E0-D823-C03F413DB13C}"/>
              </a:ext>
            </a:extLst>
          </p:cNvPr>
          <p:cNvPicPr>
            <a:picLocks noChangeAspect="1"/>
          </p:cNvPicPr>
          <p:nvPr/>
        </p:nvPicPr>
        <p:blipFill>
          <a:blip r:embed="rId3">
            <a:extLst>
              <a:ext uri="{28A0092B-C50C-407E-A947-70E740481C1C}">
                <a14:useLocalDpi xmlns:a14="http://schemas.microsoft.com/office/drawing/2010/main" val="0"/>
              </a:ext>
            </a:extLst>
          </a:blip>
          <a:srcRect l="19767" r="1353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71404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2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019446-C05F-D2B5-41F8-11832A86F608}"/>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4500" kern="1200" dirty="0">
                <a:solidFill>
                  <a:schemeClr val="tx1"/>
                </a:solidFill>
                <a:latin typeface="Baskerville Old Face" panose="02020602080505020303" pitchFamily="18" charset="0"/>
              </a:rPr>
              <a:t>Since 2010</a:t>
            </a:r>
            <a:br>
              <a:rPr lang="en-US" sz="4500" kern="1200" dirty="0">
                <a:solidFill>
                  <a:schemeClr val="tx1"/>
                </a:solidFill>
                <a:latin typeface="Baskerville Old Face" panose="02020602080505020303" pitchFamily="18" charset="0"/>
              </a:rPr>
            </a:br>
            <a:r>
              <a:rPr lang="en-US" sz="4500" dirty="0">
                <a:latin typeface="Baskerville Old Face" panose="02020602080505020303" pitchFamily="18" charset="0"/>
              </a:rPr>
              <a:t>          </a:t>
            </a:r>
            <a:r>
              <a:rPr lang="en-US" sz="4500" b="1" kern="1200" dirty="0">
                <a:solidFill>
                  <a:schemeClr val="accent1"/>
                </a:solidFill>
                <a:latin typeface="Baskerville Old Face" panose="02020602080505020303" pitchFamily="18" charset="0"/>
              </a:rPr>
              <a:t>PLANS</a:t>
            </a:r>
            <a:r>
              <a:rPr lang="en-US" sz="4500" kern="1200" dirty="0">
                <a:solidFill>
                  <a:schemeClr val="tx1"/>
                </a:solidFill>
                <a:latin typeface="Baskerville Old Face" panose="02020602080505020303" pitchFamily="18" charset="0"/>
              </a:rPr>
              <a:t> Clients have  been safely located </a:t>
            </a:r>
            <a:r>
              <a:rPr lang="en-US" sz="4500" b="1" u="sng" kern="1200" dirty="0">
                <a:solidFill>
                  <a:schemeClr val="accent1"/>
                </a:solidFill>
                <a:latin typeface="Baskerville Old Face" panose="02020602080505020303" pitchFamily="18" charset="0"/>
              </a:rPr>
              <a:t>in less than 30 minutes</a:t>
            </a:r>
          </a:p>
        </p:txBody>
      </p:sp>
      <p:sp>
        <p:nvSpPr>
          <p:cNvPr id="23" name="Rectangle 2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AF1BF1F-AAFC-0A28-2EA4-697383B5CF01}"/>
              </a:ext>
            </a:extLst>
          </p:cNvPr>
          <p:cNvSpPr/>
          <p:nvPr/>
        </p:nvSpPr>
        <p:spPr>
          <a:xfrm>
            <a:off x="1592827" y="2919964"/>
            <a:ext cx="1955734" cy="923330"/>
          </a:xfrm>
          <a:prstGeom prst="rect">
            <a:avLst/>
          </a:prstGeom>
          <a:noFill/>
        </p:spPr>
        <p:txBody>
          <a:bodyPr wrap="square" lIns="91440" tIns="45720" rIns="91440" bIns="45720">
            <a:spAutoFit/>
          </a:bodyPr>
          <a:lstStyle/>
          <a:p>
            <a:pPr algn="ctr"/>
            <a:r>
              <a:rPr lang="en-US" sz="5400" b="1" kern="12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j-lt"/>
                <a:ea typeface="+mj-ea"/>
                <a:cs typeface="+mj-cs"/>
              </a:rPr>
              <a:t>28</a:t>
            </a:r>
            <a:r>
              <a:rPr lang="en-US" sz="5400" b="0" kern="1200" cap="none" spc="0" dirty="0">
                <a:ln w="0"/>
                <a:solidFill>
                  <a:schemeClr val="accent1"/>
                </a:solidFill>
                <a:effectLst>
                  <a:outerShdw blurRad="38100" dist="25400" dir="5400000" algn="ctr" rotWithShape="0">
                    <a:srgbClr val="6E747A">
                      <a:alpha val="43000"/>
                    </a:srgbClr>
                  </a:outerShdw>
                </a:effectLst>
                <a:latin typeface="+mj-lt"/>
                <a:ea typeface="+mj-ea"/>
                <a:cs typeface="+mj-cs"/>
              </a:rPr>
              <a:t>  </a:t>
            </a:r>
            <a:endParaRPr lang="en-CA"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70664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TotalTime>
  <Words>415</Words>
  <Application>Microsoft Office PowerPoint</Application>
  <PresentationFormat>Widescreen</PresentationFormat>
  <Paragraphs>43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Baskerville Old Face</vt:lpstr>
      <vt:lpstr>Calibri</vt:lpstr>
      <vt:lpstr>Office Theme</vt:lpstr>
      <vt:lpstr>PROJECT LIFESAVER</vt:lpstr>
      <vt:lpstr>PowerPoint Presentation</vt:lpstr>
      <vt:lpstr>PowerPoint Presentation</vt:lpstr>
      <vt:lpstr>About Us</vt:lpstr>
      <vt:lpstr>The Equipment</vt:lpstr>
      <vt:lpstr>Response Teams</vt:lpstr>
      <vt:lpstr>Why Radio Frequency?</vt:lpstr>
      <vt:lpstr>Project Lifesaver Saves Lives</vt:lpstr>
      <vt:lpstr>Since 2010           PLANS Clients have  been safely located in less than 30 minutes</vt:lpstr>
      <vt:lpstr> How Does It Work?</vt:lpstr>
      <vt:lpstr>Call Out Procedure</vt:lpstr>
      <vt:lpstr>Call Out Procedure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Whitney Hughes</dc:creator>
  <cp:lastModifiedBy>Whitney Hughes</cp:lastModifiedBy>
  <cp:revision>2</cp:revision>
  <cp:lastPrinted>2025-01-06T20:35:27Z</cp:lastPrinted>
  <dcterms:created xsi:type="dcterms:W3CDTF">2025-01-06T16:51:35Z</dcterms:created>
  <dcterms:modified xsi:type="dcterms:W3CDTF">2025-01-06T20:54:40Z</dcterms:modified>
</cp:coreProperties>
</file>