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5"/>
  </p:notesMasterIdLst>
  <p:sldIdLst>
    <p:sldId id="420" r:id="rId2"/>
    <p:sldId id="873" r:id="rId3"/>
    <p:sldId id="717" r:id="rId4"/>
    <p:sldId id="514" r:id="rId5"/>
    <p:sldId id="859" r:id="rId6"/>
    <p:sldId id="860" r:id="rId7"/>
    <p:sldId id="498" r:id="rId8"/>
    <p:sldId id="893" r:id="rId9"/>
    <p:sldId id="858" r:id="rId10"/>
    <p:sldId id="516" r:id="rId11"/>
    <p:sldId id="890" r:id="rId12"/>
    <p:sldId id="511" r:id="rId13"/>
    <p:sldId id="510" r:id="rId14"/>
    <p:sldId id="863" r:id="rId15"/>
    <p:sldId id="871" r:id="rId16"/>
    <p:sldId id="872" r:id="rId17"/>
    <p:sldId id="749" r:id="rId18"/>
    <p:sldId id="700" r:id="rId19"/>
    <p:sldId id="710" r:id="rId20"/>
    <p:sldId id="711" r:id="rId21"/>
    <p:sldId id="862" r:id="rId22"/>
    <p:sldId id="870" r:id="rId23"/>
    <p:sldId id="894" r:id="rId24"/>
  </p:sldIdLst>
  <p:sldSz cx="12192000" cy="6858000"/>
  <p:notesSz cx="6858000" cy="9144000"/>
  <p:embeddedFontLst>
    <p:embeddedFont>
      <p:font typeface="Arial Black" panose="020B0A04020102020204" pitchFamily="34" charset="0"/>
      <p:bold r:id="rId26"/>
    </p:embeddedFont>
    <p:embeddedFont>
      <p:font typeface="Calibri" panose="020F0502020204030204" pitchFamily="34" charset="0"/>
      <p:regular r:id="rId27"/>
      <p:bold r:id="rId28"/>
      <p:italic r:id="rId29"/>
      <p:boldItalic r:id="rId30"/>
    </p:embeddedFont>
    <p:embeddedFont>
      <p:font typeface="Calibri Light" panose="020F0302020204030204" pitchFamily="34" charset="0"/>
      <p:regular r:id="rId31"/>
      <p:italic r:id="rId3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DDDD"/>
    <a:srgbClr val="FF9900"/>
    <a:srgbClr val="F4EE00"/>
    <a:srgbClr val="F2B800"/>
    <a:srgbClr val="E1EBFF"/>
    <a:srgbClr val="E8F3E1"/>
    <a:srgbClr val="FFFE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397" autoAdjust="0"/>
    <p:restoredTop sz="94249" autoAdjust="0"/>
  </p:normalViewPr>
  <p:slideViewPr>
    <p:cSldViewPr snapToGrid="0">
      <p:cViewPr varScale="1">
        <p:scale>
          <a:sx n="107" d="100"/>
          <a:sy n="107" d="100"/>
        </p:scale>
        <p:origin x="300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3662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7.fntdata"/><Relationship Id="rId37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n Stovel" userId="10ce39e3-f71d-4822-992d-5b3be0117aa5" providerId="ADAL" clId="{D6B3C3FF-3500-4ECE-B156-A4FCFFA3D5EC}"/>
    <pc:docChg chg="custSel modSld">
      <pc:chgData name="Dan Stovel" userId="10ce39e3-f71d-4822-992d-5b3be0117aa5" providerId="ADAL" clId="{D6B3C3FF-3500-4ECE-B156-A4FCFFA3D5EC}" dt="2023-05-23T11:42:46.109" v="39" actId="20577"/>
      <pc:docMkLst>
        <pc:docMk/>
      </pc:docMkLst>
      <pc:sldChg chg="modSp modAnim">
        <pc:chgData name="Dan Stovel" userId="10ce39e3-f71d-4822-992d-5b3be0117aa5" providerId="ADAL" clId="{D6B3C3FF-3500-4ECE-B156-A4FCFFA3D5EC}" dt="2023-05-23T11:42:08.245" v="30" actId="6549"/>
        <pc:sldMkLst>
          <pc:docMk/>
          <pc:sldMk cId="2321013487" sldId="700"/>
        </pc:sldMkLst>
        <pc:spChg chg="mod">
          <ac:chgData name="Dan Stovel" userId="10ce39e3-f71d-4822-992d-5b3be0117aa5" providerId="ADAL" clId="{D6B3C3FF-3500-4ECE-B156-A4FCFFA3D5EC}" dt="2023-05-23T11:42:08.245" v="30" actId="6549"/>
          <ac:spMkLst>
            <pc:docMk/>
            <pc:sldMk cId="2321013487" sldId="700"/>
            <ac:spMk id="5" creationId="{5BBFC97F-E00E-408B-AFE5-37D5826C73B0}"/>
          </ac:spMkLst>
        </pc:spChg>
      </pc:sldChg>
      <pc:sldChg chg="modSp modAnim">
        <pc:chgData name="Dan Stovel" userId="10ce39e3-f71d-4822-992d-5b3be0117aa5" providerId="ADAL" clId="{D6B3C3FF-3500-4ECE-B156-A4FCFFA3D5EC}" dt="2023-05-23T11:41:43.992" v="23" actId="20577"/>
        <pc:sldMkLst>
          <pc:docMk/>
          <pc:sldMk cId="2679461127" sldId="710"/>
        </pc:sldMkLst>
        <pc:spChg chg="mod">
          <ac:chgData name="Dan Stovel" userId="10ce39e3-f71d-4822-992d-5b3be0117aa5" providerId="ADAL" clId="{D6B3C3FF-3500-4ECE-B156-A4FCFFA3D5EC}" dt="2023-05-23T11:41:43.992" v="23" actId="20577"/>
          <ac:spMkLst>
            <pc:docMk/>
            <pc:sldMk cId="2679461127" sldId="710"/>
            <ac:spMk id="5" creationId="{5BBFC97F-E00E-408B-AFE5-37D5826C73B0}"/>
          </ac:spMkLst>
        </pc:spChg>
      </pc:sldChg>
      <pc:sldChg chg="modSp mod">
        <pc:chgData name="Dan Stovel" userId="10ce39e3-f71d-4822-992d-5b3be0117aa5" providerId="ADAL" clId="{D6B3C3FF-3500-4ECE-B156-A4FCFFA3D5EC}" dt="2023-05-23T11:41:56.120" v="26" actId="6549"/>
        <pc:sldMkLst>
          <pc:docMk/>
          <pc:sldMk cId="310012993" sldId="711"/>
        </pc:sldMkLst>
        <pc:spChg chg="mod">
          <ac:chgData name="Dan Stovel" userId="10ce39e3-f71d-4822-992d-5b3be0117aa5" providerId="ADAL" clId="{D6B3C3FF-3500-4ECE-B156-A4FCFFA3D5EC}" dt="2023-05-23T11:41:56.120" v="26" actId="6549"/>
          <ac:spMkLst>
            <pc:docMk/>
            <pc:sldMk cId="310012993" sldId="711"/>
            <ac:spMk id="5" creationId="{5BBFC97F-E00E-408B-AFE5-37D5826C73B0}"/>
          </ac:spMkLst>
        </pc:spChg>
      </pc:sldChg>
      <pc:sldChg chg="modSp mod">
        <pc:chgData name="Dan Stovel" userId="10ce39e3-f71d-4822-992d-5b3be0117aa5" providerId="ADAL" clId="{D6B3C3FF-3500-4ECE-B156-A4FCFFA3D5EC}" dt="2023-05-23T11:42:46.109" v="39" actId="20577"/>
        <pc:sldMkLst>
          <pc:docMk/>
          <pc:sldMk cId="158823870" sldId="870"/>
        </pc:sldMkLst>
        <pc:spChg chg="mod">
          <ac:chgData name="Dan Stovel" userId="10ce39e3-f71d-4822-992d-5b3be0117aa5" providerId="ADAL" clId="{D6B3C3FF-3500-4ECE-B156-A4FCFFA3D5EC}" dt="2023-05-23T11:42:46.109" v="39" actId="20577"/>
          <ac:spMkLst>
            <pc:docMk/>
            <pc:sldMk cId="158823870" sldId="870"/>
            <ac:spMk id="5" creationId="{5BBFC97F-E00E-408B-AFE5-37D5826C73B0}"/>
          </ac:spMkLst>
        </pc:spChg>
      </pc:sldChg>
      <pc:sldChg chg="delSp modSp mod">
        <pc:chgData name="Dan Stovel" userId="10ce39e3-f71d-4822-992d-5b3be0117aa5" providerId="ADAL" clId="{D6B3C3FF-3500-4ECE-B156-A4FCFFA3D5EC}" dt="2023-05-23T11:40:07.893" v="16" actId="6549"/>
        <pc:sldMkLst>
          <pc:docMk/>
          <pc:sldMk cId="2765557589" sldId="890"/>
        </pc:sldMkLst>
        <pc:spChg chg="mod">
          <ac:chgData name="Dan Stovel" userId="10ce39e3-f71d-4822-992d-5b3be0117aa5" providerId="ADAL" clId="{D6B3C3FF-3500-4ECE-B156-A4FCFFA3D5EC}" dt="2023-05-23T11:40:07.893" v="16" actId="6549"/>
          <ac:spMkLst>
            <pc:docMk/>
            <pc:sldMk cId="2765557589" sldId="890"/>
            <ac:spMk id="5" creationId="{5BBFC97F-E00E-408B-AFE5-37D5826C73B0}"/>
          </ac:spMkLst>
        </pc:spChg>
        <pc:picChg chg="del">
          <ac:chgData name="Dan Stovel" userId="10ce39e3-f71d-4822-992d-5b3be0117aa5" providerId="ADAL" clId="{D6B3C3FF-3500-4ECE-B156-A4FCFFA3D5EC}" dt="2023-05-23T11:40:06.803" v="15" actId="478"/>
          <ac:picMkLst>
            <pc:docMk/>
            <pc:sldMk cId="2765557589" sldId="890"/>
            <ac:picMk id="6" creationId="{98769620-A523-56F5-6BF4-C435A4897F67}"/>
          </ac:picMkLst>
        </pc:picChg>
      </pc:sldChg>
    </pc:docChg>
  </pc:docChgLst>
  <pc:docChgLst>
    <pc:chgData name="Dan Stovel" userId="10ce39e3-f71d-4822-992d-5b3be0117aa5" providerId="ADAL" clId="{8E0A8771-AFD9-41B6-940C-95BE7A4E2DEE}"/>
    <pc:docChg chg="custSel delSld modSld">
      <pc:chgData name="Dan Stovel" userId="10ce39e3-f71d-4822-992d-5b3be0117aa5" providerId="ADAL" clId="{8E0A8771-AFD9-41B6-940C-95BE7A4E2DEE}" dt="2023-03-09T18:59:56.081" v="38" actId="20577"/>
      <pc:docMkLst>
        <pc:docMk/>
      </pc:docMkLst>
      <pc:sldChg chg="del">
        <pc:chgData name="Dan Stovel" userId="10ce39e3-f71d-4822-992d-5b3be0117aa5" providerId="ADAL" clId="{8E0A8771-AFD9-41B6-940C-95BE7A4E2DEE}" dt="2023-03-09T18:59:27.318" v="5" actId="47"/>
        <pc:sldMkLst>
          <pc:docMk/>
          <pc:sldMk cId="1318728322" sldId="364"/>
        </pc:sldMkLst>
      </pc:sldChg>
      <pc:sldChg chg="del">
        <pc:chgData name="Dan Stovel" userId="10ce39e3-f71d-4822-992d-5b3be0117aa5" providerId="ADAL" clId="{8E0A8771-AFD9-41B6-940C-95BE7A4E2DEE}" dt="2023-03-09T18:58:28.878" v="3" actId="47"/>
        <pc:sldMkLst>
          <pc:docMk/>
          <pc:sldMk cId="3108534097" sldId="419"/>
        </pc:sldMkLst>
      </pc:sldChg>
      <pc:sldChg chg="modSp mod">
        <pc:chgData name="Dan Stovel" userId="10ce39e3-f71d-4822-992d-5b3be0117aa5" providerId="ADAL" clId="{8E0A8771-AFD9-41B6-940C-95BE7A4E2DEE}" dt="2023-03-09T18:59:56.081" v="38" actId="20577"/>
        <pc:sldMkLst>
          <pc:docMk/>
          <pc:sldMk cId="3807165654" sldId="420"/>
        </pc:sldMkLst>
        <pc:spChg chg="mod">
          <ac:chgData name="Dan Stovel" userId="10ce39e3-f71d-4822-992d-5b3be0117aa5" providerId="ADAL" clId="{8E0A8771-AFD9-41B6-940C-95BE7A4E2DEE}" dt="2023-03-09T18:59:56.081" v="38" actId="20577"/>
          <ac:spMkLst>
            <pc:docMk/>
            <pc:sldMk cId="3807165654" sldId="420"/>
            <ac:spMk id="11" creationId="{A17F5432-D004-42BC-ACA9-A9A3F211ADED}"/>
          </ac:spMkLst>
        </pc:spChg>
        <pc:spChg chg="mod">
          <ac:chgData name="Dan Stovel" userId="10ce39e3-f71d-4822-992d-5b3be0117aa5" providerId="ADAL" clId="{8E0A8771-AFD9-41B6-940C-95BE7A4E2DEE}" dt="2023-03-09T18:59:50.305" v="35" actId="20577"/>
          <ac:spMkLst>
            <pc:docMk/>
            <pc:sldMk cId="3807165654" sldId="420"/>
            <ac:spMk id="12" creationId="{9E1B8AA0-7205-46E9-86EE-F066649D14D9}"/>
          </ac:spMkLst>
        </pc:spChg>
      </pc:sldChg>
      <pc:sldChg chg="del">
        <pc:chgData name="Dan Stovel" userId="10ce39e3-f71d-4822-992d-5b3be0117aa5" providerId="ADAL" clId="{8E0A8771-AFD9-41B6-940C-95BE7A4E2DEE}" dt="2023-03-09T18:59:27.318" v="5" actId="47"/>
        <pc:sldMkLst>
          <pc:docMk/>
          <pc:sldMk cId="1382162733" sldId="431"/>
        </pc:sldMkLst>
      </pc:sldChg>
      <pc:sldChg chg="modSp del mod">
        <pc:chgData name="Dan Stovel" userId="10ce39e3-f71d-4822-992d-5b3be0117aa5" providerId="ADAL" clId="{8E0A8771-AFD9-41B6-940C-95BE7A4E2DEE}" dt="2023-03-09T18:58:41.771" v="4" actId="47"/>
        <pc:sldMkLst>
          <pc:docMk/>
          <pc:sldMk cId="2244422437" sldId="470"/>
        </pc:sldMkLst>
        <pc:spChg chg="mod">
          <ac:chgData name="Dan Stovel" userId="10ce39e3-f71d-4822-992d-5b3be0117aa5" providerId="ADAL" clId="{8E0A8771-AFD9-41B6-940C-95BE7A4E2DEE}" dt="2023-03-09T18:58:05.313" v="2" actId="15"/>
          <ac:spMkLst>
            <pc:docMk/>
            <pc:sldMk cId="2244422437" sldId="470"/>
            <ac:spMk id="3" creationId="{00000000-0000-0000-0000-000000000000}"/>
          </ac:spMkLst>
        </pc:spChg>
      </pc:sldChg>
      <pc:sldChg chg="del">
        <pc:chgData name="Dan Stovel" userId="10ce39e3-f71d-4822-992d-5b3be0117aa5" providerId="ADAL" clId="{8E0A8771-AFD9-41B6-940C-95BE7A4E2DEE}" dt="2023-03-09T18:58:28.878" v="3" actId="47"/>
        <pc:sldMkLst>
          <pc:docMk/>
          <pc:sldMk cId="4070083570" sldId="483"/>
        </pc:sldMkLst>
      </pc:sldChg>
      <pc:sldChg chg="del">
        <pc:chgData name="Dan Stovel" userId="10ce39e3-f71d-4822-992d-5b3be0117aa5" providerId="ADAL" clId="{8E0A8771-AFD9-41B6-940C-95BE7A4E2DEE}" dt="2023-03-09T18:58:28.878" v="3" actId="47"/>
        <pc:sldMkLst>
          <pc:docMk/>
          <pc:sldMk cId="1977650182" sldId="484"/>
        </pc:sldMkLst>
      </pc:sldChg>
      <pc:sldChg chg="del">
        <pc:chgData name="Dan Stovel" userId="10ce39e3-f71d-4822-992d-5b3be0117aa5" providerId="ADAL" clId="{8E0A8771-AFD9-41B6-940C-95BE7A4E2DEE}" dt="2023-03-09T18:58:28.878" v="3" actId="47"/>
        <pc:sldMkLst>
          <pc:docMk/>
          <pc:sldMk cId="2653966188" sldId="485"/>
        </pc:sldMkLst>
      </pc:sldChg>
      <pc:sldChg chg="del">
        <pc:chgData name="Dan Stovel" userId="10ce39e3-f71d-4822-992d-5b3be0117aa5" providerId="ADAL" clId="{8E0A8771-AFD9-41B6-940C-95BE7A4E2DEE}" dt="2023-03-09T18:58:28.878" v="3" actId="47"/>
        <pc:sldMkLst>
          <pc:docMk/>
          <pc:sldMk cId="798159624" sldId="486"/>
        </pc:sldMkLst>
      </pc:sldChg>
      <pc:sldChg chg="del">
        <pc:chgData name="Dan Stovel" userId="10ce39e3-f71d-4822-992d-5b3be0117aa5" providerId="ADAL" clId="{8E0A8771-AFD9-41B6-940C-95BE7A4E2DEE}" dt="2023-03-09T18:58:28.878" v="3" actId="47"/>
        <pc:sldMkLst>
          <pc:docMk/>
          <pc:sldMk cId="3671727642" sldId="488"/>
        </pc:sldMkLst>
      </pc:sldChg>
      <pc:sldChg chg="del">
        <pc:chgData name="Dan Stovel" userId="10ce39e3-f71d-4822-992d-5b3be0117aa5" providerId="ADAL" clId="{8E0A8771-AFD9-41B6-940C-95BE7A4E2DEE}" dt="2023-03-09T18:58:28.878" v="3" actId="47"/>
        <pc:sldMkLst>
          <pc:docMk/>
          <pc:sldMk cId="2808711526" sldId="489"/>
        </pc:sldMkLst>
      </pc:sldChg>
      <pc:sldChg chg="del">
        <pc:chgData name="Dan Stovel" userId="10ce39e3-f71d-4822-992d-5b3be0117aa5" providerId="ADAL" clId="{8E0A8771-AFD9-41B6-940C-95BE7A4E2DEE}" dt="2023-03-09T18:58:28.878" v="3" actId="47"/>
        <pc:sldMkLst>
          <pc:docMk/>
          <pc:sldMk cId="2997830336" sldId="490"/>
        </pc:sldMkLst>
      </pc:sldChg>
      <pc:sldChg chg="del">
        <pc:chgData name="Dan Stovel" userId="10ce39e3-f71d-4822-992d-5b3be0117aa5" providerId="ADAL" clId="{8E0A8771-AFD9-41B6-940C-95BE7A4E2DEE}" dt="2023-03-09T18:58:28.878" v="3" actId="47"/>
        <pc:sldMkLst>
          <pc:docMk/>
          <pc:sldMk cId="2788470731" sldId="492"/>
        </pc:sldMkLst>
      </pc:sldChg>
      <pc:sldChg chg="del">
        <pc:chgData name="Dan Stovel" userId="10ce39e3-f71d-4822-992d-5b3be0117aa5" providerId="ADAL" clId="{8E0A8771-AFD9-41B6-940C-95BE7A4E2DEE}" dt="2023-03-09T18:58:28.878" v="3" actId="47"/>
        <pc:sldMkLst>
          <pc:docMk/>
          <pc:sldMk cId="3630810698" sldId="493"/>
        </pc:sldMkLst>
      </pc:sldChg>
      <pc:sldChg chg="del">
        <pc:chgData name="Dan Stovel" userId="10ce39e3-f71d-4822-992d-5b3be0117aa5" providerId="ADAL" clId="{8E0A8771-AFD9-41B6-940C-95BE7A4E2DEE}" dt="2023-03-09T18:58:28.878" v="3" actId="47"/>
        <pc:sldMkLst>
          <pc:docMk/>
          <pc:sldMk cId="1101043762" sldId="494"/>
        </pc:sldMkLst>
      </pc:sldChg>
      <pc:sldChg chg="del">
        <pc:chgData name="Dan Stovel" userId="10ce39e3-f71d-4822-992d-5b3be0117aa5" providerId="ADAL" clId="{8E0A8771-AFD9-41B6-940C-95BE7A4E2DEE}" dt="2023-03-09T18:58:28.878" v="3" actId="47"/>
        <pc:sldMkLst>
          <pc:docMk/>
          <pc:sldMk cId="2276712119" sldId="495"/>
        </pc:sldMkLst>
      </pc:sldChg>
      <pc:sldChg chg="del">
        <pc:chgData name="Dan Stovel" userId="10ce39e3-f71d-4822-992d-5b3be0117aa5" providerId="ADAL" clId="{8E0A8771-AFD9-41B6-940C-95BE7A4E2DEE}" dt="2023-03-09T18:58:28.878" v="3" actId="47"/>
        <pc:sldMkLst>
          <pc:docMk/>
          <pc:sldMk cId="170444039" sldId="501"/>
        </pc:sldMkLst>
      </pc:sldChg>
      <pc:sldChg chg="del">
        <pc:chgData name="Dan Stovel" userId="10ce39e3-f71d-4822-992d-5b3be0117aa5" providerId="ADAL" clId="{8E0A8771-AFD9-41B6-940C-95BE7A4E2DEE}" dt="2023-03-09T18:58:28.878" v="3" actId="47"/>
        <pc:sldMkLst>
          <pc:docMk/>
          <pc:sldMk cId="4280394573" sldId="506"/>
        </pc:sldMkLst>
      </pc:sldChg>
      <pc:sldChg chg="del">
        <pc:chgData name="Dan Stovel" userId="10ce39e3-f71d-4822-992d-5b3be0117aa5" providerId="ADAL" clId="{8E0A8771-AFD9-41B6-940C-95BE7A4E2DEE}" dt="2023-03-09T18:59:28.629" v="6" actId="47"/>
        <pc:sldMkLst>
          <pc:docMk/>
          <pc:sldMk cId="1407519225" sldId="507"/>
        </pc:sldMkLst>
      </pc:sldChg>
      <pc:sldChg chg="del">
        <pc:chgData name="Dan Stovel" userId="10ce39e3-f71d-4822-992d-5b3be0117aa5" providerId="ADAL" clId="{8E0A8771-AFD9-41B6-940C-95BE7A4E2DEE}" dt="2023-03-09T18:58:28.878" v="3" actId="47"/>
        <pc:sldMkLst>
          <pc:docMk/>
          <pc:sldMk cId="3651819537" sldId="509"/>
        </pc:sldMkLst>
      </pc:sldChg>
      <pc:sldChg chg="del">
        <pc:chgData name="Dan Stovel" userId="10ce39e3-f71d-4822-992d-5b3be0117aa5" providerId="ADAL" clId="{8E0A8771-AFD9-41B6-940C-95BE7A4E2DEE}" dt="2023-03-09T18:58:28.878" v="3" actId="47"/>
        <pc:sldMkLst>
          <pc:docMk/>
          <pc:sldMk cId="2269264189" sldId="513"/>
        </pc:sldMkLst>
      </pc:sldChg>
      <pc:sldChg chg="del">
        <pc:chgData name="Dan Stovel" userId="10ce39e3-f71d-4822-992d-5b3be0117aa5" providerId="ADAL" clId="{8E0A8771-AFD9-41B6-940C-95BE7A4E2DEE}" dt="2023-03-09T18:58:28.878" v="3" actId="47"/>
        <pc:sldMkLst>
          <pc:docMk/>
          <pc:sldMk cId="1145153780" sldId="518"/>
        </pc:sldMkLst>
      </pc:sldChg>
      <pc:sldChg chg="del">
        <pc:chgData name="Dan Stovel" userId="10ce39e3-f71d-4822-992d-5b3be0117aa5" providerId="ADAL" clId="{8E0A8771-AFD9-41B6-940C-95BE7A4E2DEE}" dt="2023-03-09T18:58:28.878" v="3" actId="47"/>
        <pc:sldMkLst>
          <pc:docMk/>
          <pc:sldMk cId="1861473576" sldId="519"/>
        </pc:sldMkLst>
      </pc:sldChg>
      <pc:sldChg chg="del">
        <pc:chgData name="Dan Stovel" userId="10ce39e3-f71d-4822-992d-5b3be0117aa5" providerId="ADAL" clId="{8E0A8771-AFD9-41B6-940C-95BE7A4E2DEE}" dt="2023-03-09T18:58:28.878" v="3" actId="47"/>
        <pc:sldMkLst>
          <pc:docMk/>
          <pc:sldMk cId="2269745304" sldId="865"/>
        </pc:sldMkLst>
      </pc:sldChg>
      <pc:sldChg chg="del">
        <pc:chgData name="Dan Stovel" userId="10ce39e3-f71d-4822-992d-5b3be0117aa5" providerId="ADAL" clId="{8E0A8771-AFD9-41B6-940C-95BE7A4E2DEE}" dt="2023-03-09T18:58:28.878" v="3" actId="47"/>
        <pc:sldMkLst>
          <pc:docMk/>
          <pc:sldMk cId="2614439209" sldId="866"/>
        </pc:sldMkLst>
      </pc:sldChg>
      <pc:sldChg chg="del">
        <pc:chgData name="Dan Stovel" userId="10ce39e3-f71d-4822-992d-5b3be0117aa5" providerId="ADAL" clId="{8E0A8771-AFD9-41B6-940C-95BE7A4E2DEE}" dt="2023-03-09T18:58:28.878" v="3" actId="47"/>
        <pc:sldMkLst>
          <pc:docMk/>
          <pc:sldMk cId="3669168507" sldId="868"/>
        </pc:sldMkLst>
      </pc:sldChg>
      <pc:sldChg chg="del">
        <pc:chgData name="Dan Stovel" userId="10ce39e3-f71d-4822-992d-5b3be0117aa5" providerId="ADAL" clId="{8E0A8771-AFD9-41B6-940C-95BE7A4E2DEE}" dt="2023-03-09T18:58:28.878" v="3" actId="47"/>
        <pc:sldMkLst>
          <pc:docMk/>
          <pc:sldMk cId="576308813" sldId="869"/>
        </pc:sldMkLst>
      </pc:sldChg>
      <pc:sldChg chg="del">
        <pc:chgData name="Dan Stovel" userId="10ce39e3-f71d-4822-992d-5b3be0117aa5" providerId="ADAL" clId="{8E0A8771-AFD9-41B6-940C-95BE7A4E2DEE}" dt="2023-03-09T18:59:27.318" v="5" actId="47"/>
        <pc:sldMkLst>
          <pc:docMk/>
          <pc:sldMk cId="3197927878" sldId="891"/>
        </pc:sldMkLst>
      </pc:sldChg>
      <pc:sldChg chg="del">
        <pc:chgData name="Dan Stovel" userId="10ce39e3-f71d-4822-992d-5b3be0117aa5" providerId="ADAL" clId="{8E0A8771-AFD9-41B6-940C-95BE7A4E2DEE}" dt="2023-03-09T18:58:28.878" v="3" actId="47"/>
        <pc:sldMkLst>
          <pc:docMk/>
          <pc:sldMk cId="2105895649" sldId="892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A6323A-BD1E-4EA1-A85A-03D414B2397C}" type="datetimeFigureOut">
              <a:rPr lang="en-CA" smtClean="0"/>
              <a:t>2023-05-23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D8366D-2DF3-446F-B6AD-B65DD724B5F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578911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D8366D-2DF3-446F-B6AD-B65DD724B5FA}" type="slidenum">
              <a:rPr lang="en-CA" smtClean="0"/>
              <a:t>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237481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D8366D-2DF3-446F-B6AD-B65DD724B5FA}" type="slidenum">
              <a:rPr lang="en-CA" smtClean="0"/>
              <a:t>11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3380826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D8366D-2DF3-446F-B6AD-B65DD724B5FA}" type="slidenum">
              <a:rPr lang="en-CA" smtClean="0"/>
              <a:t>12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83648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D8366D-2DF3-446F-B6AD-B65DD724B5FA}" type="slidenum">
              <a:rPr lang="en-CA" smtClean="0"/>
              <a:t>13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7675472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D8366D-2DF3-446F-B6AD-B65DD724B5FA}" type="slidenum">
              <a:rPr lang="en-CA" smtClean="0"/>
              <a:t>14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4074838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D8366D-2DF3-446F-B6AD-B65DD724B5FA}" type="slidenum">
              <a:rPr lang="en-CA" smtClean="0"/>
              <a:t>15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6139436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D8366D-2DF3-446F-B6AD-B65DD724B5FA}" type="slidenum">
              <a:rPr lang="en-CA" smtClean="0"/>
              <a:t>16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9676418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D8366D-2DF3-446F-B6AD-B65DD724B5FA}" type="slidenum">
              <a:rPr lang="en-CA" smtClean="0"/>
              <a:t>17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3297033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D8366D-2DF3-446F-B6AD-B65DD724B5FA}" type="slidenum">
              <a:rPr lang="en-CA" smtClean="0"/>
              <a:t>18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2250627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D8366D-2DF3-446F-B6AD-B65DD724B5FA}" type="slidenum">
              <a:rPr lang="en-CA" smtClean="0"/>
              <a:t>19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1442934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D8366D-2DF3-446F-B6AD-B65DD724B5FA}" type="slidenum">
              <a:rPr lang="en-CA" smtClean="0"/>
              <a:t>20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488137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D8366D-2DF3-446F-B6AD-B65DD724B5FA}" type="slidenum">
              <a:rPr lang="en-CA" smtClean="0"/>
              <a:t>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1674030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D8366D-2DF3-446F-B6AD-B65DD724B5FA}" type="slidenum">
              <a:rPr lang="en-CA" smtClean="0"/>
              <a:t>21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2261941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D8366D-2DF3-446F-B6AD-B65DD724B5FA}" type="slidenum">
              <a:rPr lang="en-CA" smtClean="0"/>
              <a:t>22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5966767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D8366D-2DF3-446F-B6AD-B65DD724B5FA}" type="slidenum">
              <a:rPr lang="en-CA" smtClean="0"/>
              <a:t>23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798179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D8366D-2DF3-446F-B6AD-B65DD724B5FA}" type="slidenum">
              <a:rPr lang="en-CA" smtClean="0"/>
              <a:t>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495095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D8366D-2DF3-446F-B6AD-B65DD724B5FA}" type="slidenum">
              <a:rPr lang="en-CA" smtClean="0"/>
              <a:t>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928021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D8366D-2DF3-446F-B6AD-B65DD724B5FA}" type="slidenum">
              <a:rPr lang="en-CA" smtClean="0"/>
              <a:t>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896888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D8366D-2DF3-446F-B6AD-B65DD724B5FA}" type="slidenum">
              <a:rPr lang="en-CA" smtClean="0"/>
              <a:t>6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988367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D8366D-2DF3-446F-B6AD-B65DD724B5FA}" type="slidenum">
              <a:rPr lang="en-CA" smtClean="0"/>
              <a:t>7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241344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D8366D-2DF3-446F-B6AD-B65DD724B5FA}" type="slidenum">
              <a:rPr lang="en-CA" smtClean="0"/>
              <a:t>8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329002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D8366D-2DF3-446F-B6AD-B65DD724B5FA}" type="slidenum">
              <a:rPr lang="en-CA" smtClean="0"/>
              <a:t>9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878458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6257581"/>
            <a:ext cx="10515600" cy="0"/>
          </a:xfrm>
          <a:prstGeom prst="line">
            <a:avLst/>
          </a:prstGeom>
          <a:ln w="76200">
            <a:solidFill>
              <a:srgbClr val="C000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2023-05-29</a:t>
            </a:r>
            <a:endParaRPr lang="en-CA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Kings REMO – Town of Kentville Rotary Club</a:t>
            </a:r>
            <a:endParaRPr lang="en-CA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DF24C-7DFE-4591-91F3-F44F09C992E2}" type="slidenum">
              <a:rPr lang="en-CA" smtClean="0"/>
              <a:pPr/>
              <a:t>‹#›</a:t>
            </a:fld>
            <a:r>
              <a:rPr lang="en-CA"/>
              <a:t> of 86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6646940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2023-05-29</a:t>
            </a:r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Kings REMO – Town of Kentville Rotary Club</a:t>
            </a: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DF24C-7DFE-4591-91F3-F44F09C992E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197944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2023-05-29</a:t>
            </a:r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Kings REMO – Town of Kentville Rotary Club</a:t>
            </a: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DF24C-7DFE-4591-91F3-F44F09C992E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427912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 b="1">
                <a:solidFill>
                  <a:srgbClr val="C00000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2023-05-29</a:t>
            </a:r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Kings REMO – Town of Kentville Rotary Club</a:t>
            </a:r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DF24C-7DFE-4591-91F3-F44F09C992E2}" type="slidenum">
              <a:rPr lang="en-CA" smtClean="0"/>
              <a:pPr/>
              <a:t>‹#›</a:t>
            </a:fld>
            <a:r>
              <a:rPr lang="en-CA" dirty="0"/>
              <a:t> of 86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838200" y="6257581"/>
            <a:ext cx="10515600" cy="0"/>
          </a:xfrm>
          <a:prstGeom prst="line">
            <a:avLst/>
          </a:prstGeom>
          <a:ln w="76200">
            <a:solidFill>
              <a:srgbClr val="C000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 userDrawn="1"/>
        </p:nvCxnSpPr>
        <p:spPr>
          <a:xfrm>
            <a:off x="838200" y="1751682"/>
            <a:ext cx="10515600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 descr="A picture containing logo&#10;&#10;Description automatically generated">
            <a:extLst>
              <a:ext uri="{FF2B5EF4-FFF2-40B4-BE49-F238E27FC236}">
                <a16:creationId xmlns:a16="http://schemas.microsoft.com/office/drawing/2014/main" id="{327164E0-F2FD-DB7C-2C50-35443859AB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2944" y="419767"/>
            <a:ext cx="1550857" cy="123314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105427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2023-05-29</a:t>
            </a:r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Kings REMO – Town of Kentville Rotary Club</a:t>
            </a:r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DF24C-7DFE-4591-91F3-F44F09C992E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6472846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2023-05-29</a:t>
            </a:r>
            <a:endParaRPr lang="en-C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Kings REMO – Town of Kentville Rotary Club</a:t>
            </a:r>
            <a:endParaRPr lang="en-C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DF24C-7DFE-4591-91F3-F44F09C992E2}" type="slidenum">
              <a:rPr lang="en-CA" smtClean="0"/>
              <a:t>‹#›</a:t>
            </a:fld>
            <a:endParaRPr lang="en-CA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838200" y="6257581"/>
            <a:ext cx="10515600" cy="0"/>
          </a:xfrm>
          <a:prstGeom prst="line">
            <a:avLst/>
          </a:prstGeom>
          <a:ln w="76200">
            <a:solidFill>
              <a:srgbClr val="C000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 userDrawn="1"/>
        </p:nvCxnSpPr>
        <p:spPr>
          <a:xfrm>
            <a:off x="838200" y="1751682"/>
            <a:ext cx="10515600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DBB5B72E-A8D4-442E-A92D-06F26A966EB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62615" y="141536"/>
            <a:ext cx="1713078" cy="1480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36473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2023-05-29</a:t>
            </a:r>
            <a:endParaRPr lang="en-CA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Kings REMO – Town of Kentville Rotary Club</a:t>
            </a:r>
            <a:endParaRPr lang="en-CA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DF24C-7DFE-4591-91F3-F44F09C992E2}" type="slidenum">
              <a:rPr lang="en-CA" smtClean="0"/>
              <a:t>‹#›</a:t>
            </a:fld>
            <a:endParaRPr lang="en-CA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838200" y="6257581"/>
            <a:ext cx="10515600" cy="0"/>
          </a:xfrm>
          <a:prstGeom prst="line">
            <a:avLst/>
          </a:prstGeom>
          <a:ln w="76200">
            <a:solidFill>
              <a:srgbClr val="C000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 userDrawn="1"/>
        </p:nvCxnSpPr>
        <p:spPr>
          <a:xfrm>
            <a:off x="838200" y="1751682"/>
            <a:ext cx="10515600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51E1E74B-B746-43D4-8DCE-B53F1DFEB91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62615" y="141536"/>
            <a:ext cx="1713078" cy="1480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1508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2023-05-29</a:t>
            </a:r>
            <a:endParaRPr lang="en-C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Kings REMO – Town of Kentville Rotary Club</a:t>
            </a:r>
            <a:endParaRPr lang="en-C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DF24C-7DFE-4591-91F3-F44F09C992E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726259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2023-05-29</a:t>
            </a:r>
            <a:endParaRPr lang="en-CA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Kings REMO – Town of Kentville Rotary Club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DF24C-7DFE-4591-91F3-F44F09C992E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877677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2023-05-29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Kings REMO – Town of Kentville Rotary Club</a:t>
            </a:r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DF24C-7DFE-4591-91F3-F44F09C992E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466179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2023-05-29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Kings REMO – Town of Kentville Rotary Club</a:t>
            </a:r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DF24C-7DFE-4591-91F3-F44F09C992E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944450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2023-05-29</a:t>
            </a:r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Kings REMO – Town of Kentville Rotary Club</a:t>
            </a:r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3DF24C-7DFE-4591-91F3-F44F09C992E2}" type="slidenum">
              <a:rPr lang="en-CA" smtClean="0"/>
              <a:pPr/>
              <a:t>‹#›</a:t>
            </a:fld>
            <a:r>
              <a:rPr lang="en-CA" dirty="0"/>
              <a:t> of 86</a:t>
            </a:r>
          </a:p>
        </p:txBody>
      </p:sp>
    </p:spTree>
    <p:extLst>
      <p:ext uri="{BB962C8B-B14F-4D97-AF65-F5344CB8AC3E}">
        <p14:creationId xmlns:p14="http://schemas.microsoft.com/office/powerpoint/2010/main" val="1533830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tm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tmp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tmp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tmp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tm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://www.kingsremo.ca/plan.aspx" TargetMode="External"/><Relationship Id="rId13" Type="http://schemas.openxmlformats.org/officeDocument/2006/relationships/hyperlink" Target="http://www.kingsremo.ca/vpr/" TargetMode="External"/><Relationship Id="rId3" Type="http://schemas.openxmlformats.org/officeDocument/2006/relationships/image" Target="../media/image5.JPG"/><Relationship Id="rId7" Type="http://schemas.openxmlformats.org/officeDocument/2006/relationships/hyperlink" Target="http://www.kingsremo.ca/risks.aspx" TargetMode="External"/><Relationship Id="rId12" Type="http://schemas.openxmlformats.org/officeDocument/2006/relationships/hyperlink" Target="http://www.kingsremo.ca/faq.aspx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kingsremo.ca/preparedness.aspx" TargetMode="External"/><Relationship Id="rId11" Type="http://schemas.openxmlformats.org/officeDocument/2006/relationships/hyperlink" Target="http://www.kingsremo.ca/contacts.aspx" TargetMode="External"/><Relationship Id="rId5" Type="http://schemas.openxmlformats.org/officeDocument/2006/relationships/hyperlink" Target="http://www.kingsremo.ca/committees.aspx" TargetMode="External"/><Relationship Id="rId10" Type="http://schemas.openxmlformats.org/officeDocument/2006/relationships/hyperlink" Target="http://www.kingsremo.ca/resources.aspx" TargetMode="External"/><Relationship Id="rId4" Type="http://schemas.openxmlformats.org/officeDocument/2006/relationships/hyperlink" Target="http://www.kingsremo.ca/comfort.aspx" TargetMode="External"/><Relationship Id="rId9" Type="http://schemas.openxmlformats.org/officeDocument/2006/relationships/hyperlink" Target="http://www.kingsremo.ca/kit.aspx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9.tm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</p:spPr>
        <p:txBody>
          <a:bodyPr/>
          <a:lstStyle/>
          <a:p>
            <a:fld id="{C13DF24C-7DFE-4591-91F3-F44F09C992E2}" type="slidenum">
              <a:rPr lang="en-CA" smtClean="0"/>
              <a:t>1</a:t>
            </a:fld>
            <a:endParaRPr lang="en-CA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1524000" y="5095557"/>
            <a:ext cx="9144000" cy="1066800"/>
          </a:xfrm>
        </p:spPr>
        <p:txBody>
          <a:bodyPr>
            <a:normAutofit/>
          </a:bodyPr>
          <a:lstStyle/>
          <a:p>
            <a:r>
              <a:rPr lang="en-CA" dirty="0"/>
              <a:t>Dan Stovel</a:t>
            </a:r>
          </a:p>
          <a:p>
            <a:r>
              <a:rPr lang="en-CA" dirty="0"/>
              <a:t>Regional Emergency Management Coordinator</a:t>
            </a:r>
          </a:p>
          <a:p>
            <a:endParaRPr lang="en-CA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09EF0D56-CCDF-4EB1-9396-EEF53758B1F8}"/>
              </a:ext>
            </a:extLst>
          </p:cNvPr>
          <p:cNvSpPr txBox="1">
            <a:spLocks/>
          </p:cNvSpPr>
          <p:nvPr/>
        </p:nvSpPr>
        <p:spPr>
          <a:xfrm>
            <a:off x="503900" y="554050"/>
            <a:ext cx="6935613" cy="397033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CA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Regional Emergency Management</a:t>
            </a:r>
            <a:br>
              <a:rPr lang="en-CA" sz="4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en-CA" sz="4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CA" sz="4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Emergency Preparedness </a:t>
            </a:r>
            <a:br>
              <a:rPr lang="en-CA" sz="4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CA" sz="4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&amp; You</a:t>
            </a:r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A17F5432-D004-42BC-ACA9-A9A3F211ADE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</p:spPr>
        <p:txBody>
          <a:bodyPr/>
          <a:lstStyle/>
          <a:p>
            <a:r>
              <a:rPr lang="en-US"/>
              <a:t>2023-05-29</a:t>
            </a:r>
            <a:endParaRPr lang="en-CA" dirty="0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9E1B8AA0-7205-46E9-86EE-F066649D14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</p:spPr>
        <p:txBody>
          <a:bodyPr/>
          <a:lstStyle/>
          <a:p>
            <a:r>
              <a:rPr lang="en-CA" dirty="0"/>
              <a:t>Kings REMO – Town of Kentville Rotary Club</a:t>
            </a:r>
          </a:p>
        </p:txBody>
      </p:sp>
      <p:pic>
        <p:nvPicPr>
          <p:cNvPr id="4" name="Picture 3" descr="A picture containing logo&#10;&#10;Description automatically generated">
            <a:extLst>
              <a:ext uri="{FF2B5EF4-FFF2-40B4-BE49-F238E27FC236}">
                <a16:creationId xmlns:a16="http://schemas.microsoft.com/office/drawing/2014/main" id="{5659D2E8-49A6-7607-BF61-5417344496C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8865" y="695643"/>
            <a:ext cx="4363569" cy="346962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07165654"/>
      </p:ext>
    </p:extLst>
  </p:cSld>
  <p:clrMapOvr>
    <a:masterClrMapping/>
  </p:clrMapOvr>
  <p:transition spd="slow">
    <p:wipe dir="r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E62303-3963-42EF-B3EF-0029DBA0DE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Emergency Email</a:t>
            </a:r>
            <a:br>
              <a:rPr lang="en-CA" dirty="0"/>
            </a:br>
            <a:r>
              <a:rPr lang="en-CA" dirty="0"/>
              <a:t>Notification System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53051F-29B7-445B-BE17-366D5DD448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462010" cy="4351338"/>
          </a:xfrm>
        </p:spPr>
        <p:txBody>
          <a:bodyPr>
            <a:normAutofit/>
          </a:bodyPr>
          <a:lstStyle/>
          <a:p>
            <a:r>
              <a:rPr lang="en-CA" dirty="0"/>
              <a:t>Subscription based service</a:t>
            </a:r>
          </a:p>
          <a:p>
            <a:r>
              <a:rPr lang="en-CA" dirty="0"/>
              <a:t>Emails sent to all subscribers ‘</a:t>
            </a:r>
            <a:r>
              <a:rPr lang="en-CA" b="1" dirty="0"/>
              <a:t>bcc</a:t>
            </a:r>
            <a:r>
              <a:rPr lang="en-CA" dirty="0"/>
              <a:t>’</a:t>
            </a:r>
            <a:br>
              <a:rPr lang="en-CA" dirty="0"/>
            </a:br>
            <a:endParaRPr lang="en-CA" dirty="0"/>
          </a:p>
          <a:p>
            <a:r>
              <a:rPr lang="en-CA" dirty="0"/>
              <a:t>Advance notification of significant weather conditions and Alerts that may impact Kings County</a:t>
            </a:r>
          </a:p>
          <a:p>
            <a:endParaRPr lang="en-CA" dirty="0"/>
          </a:p>
          <a:p>
            <a:r>
              <a:rPr lang="en-CA" dirty="0"/>
              <a:t>General Emergency Preparedness information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444DD3-81BA-40BA-99BD-FDE25E57D3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2023-05-29</a:t>
            </a:r>
            <a:endParaRPr lang="en-CA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651D2B-1D28-4913-91BC-1EDCA01E79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Kings REMO – Town of Kentville Rotary Club</a:t>
            </a:r>
            <a:endParaRPr lang="en-CA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435D8B-25BE-4D56-8A1F-3EC4DB41C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DF24C-7DFE-4591-91F3-F44F09C992E2}" type="slidenum">
              <a:rPr lang="en-CA" smtClean="0"/>
              <a:pPr/>
              <a:t>10</a:t>
            </a:fld>
            <a:r>
              <a:rPr lang="en-CA"/>
              <a:t> of 86</a:t>
            </a:r>
            <a:endParaRPr lang="en-CA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EAFE722-7EAD-4361-BA93-77BACD5594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24846" y="1920459"/>
            <a:ext cx="2466975" cy="18478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4E0F905-7F22-49B8-AB2D-980EE98DF93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10656"/>
          <a:stretch/>
        </p:blipFill>
        <p:spPr>
          <a:xfrm>
            <a:off x="6776178" y="3743401"/>
            <a:ext cx="2057400" cy="198284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8C5263B-925C-4D1A-B5BB-DFCD1A4ABA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20071" y="4060538"/>
            <a:ext cx="2676525" cy="170497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A920CF8-B9CC-4232-802E-DB43CC2F9FE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60279" y="1852923"/>
            <a:ext cx="2619375" cy="17430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313FAA93-E374-B611-1A98-76E50973EDB6}"/>
              </a:ext>
            </a:extLst>
          </p:cNvPr>
          <p:cNvSpPr/>
          <p:nvPr/>
        </p:nvSpPr>
        <p:spPr>
          <a:xfrm>
            <a:off x="208606" y="6289040"/>
            <a:ext cx="1304925" cy="497840"/>
          </a:xfrm>
          <a:prstGeom prst="rect">
            <a:avLst/>
          </a:prstGeom>
          <a:solidFill>
            <a:srgbClr val="FFDDD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Website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4D064DC-7B69-07D4-645E-DDDF3703124B}"/>
              </a:ext>
            </a:extLst>
          </p:cNvPr>
          <p:cNvSpPr/>
          <p:nvPr/>
        </p:nvSpPr>
        <p:spPr>
          <a:xfrm>
            <a:off x="1516706" y="6289040"/>
            <a:ext cx="1304925" cy="497840"/>
          </a:xfrm>
          <a:prstGeom prst="rect">
            <a:avLst/>
          </a:prstGeom>
          <a:solidFill>
            <a:srgbClr val="FFDDD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MOUs</a:t>
            </a:r>
            <a:br>
              <a:rPr lang="en-CA" sz="1600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Agreements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A3CBB5A-5811-5458-3768-2183F95F2219}"/>
              </a:ext>
            </a:extLst>
          </p:cNvPr>
          <p:cNvSpPr/>
          <p:nvPr/>
        </p:nvSpPr>
        <p:spPr>
          <a:xfrm>
            <a:off x="2829039" y="6289040"/>
            <a:ext cx="1304925" cy="497840"/>
          </a:xfrm>
          <a:prstGeom prst="rect">
            <a:avLst/>
          </a:prstGeom>
          <a:solidFill>
            <a:srgbClr val="FFDDD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Comfort</a:t>
            </a:r>
            <a:br>
              <a:rPr lang="en-CA" sz="1600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Centres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8DB38A7-CA51-3A8C-8E91-A783548C8F29}"/>
              </a:ext>
            </a:extLst>
          </p:cNvPr>
          <p:cNvSpPr/>
          <p:nvPr/>
        </p:nvSpPr>
        <p:spPr>
          <a:xfrm>
            <a:off x="4135023" y="6289040"/>
            <a:ext cx="1304925" cy="497840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b="1" dirty="0">
                <a:solidFill>
                  <a:schemeClr val="bg1"/>
                </a:solidFill>
              </a:rPr>
              <a:t>Emergency</a:t>
            </a:r>
            <a:br>
              <a:rPr lang="en-CA" sz="1600" b="1" dirty="0">
                <a:solidFill>
                  <a:schemeClr val="bg1"/>
                </a:solidFill>
              </a:rPr>
            </a:br>
            <a:r>
              <a:rPr lang="en-CA" sz="1600" b="1" dirty="0">
                <a:solidFill>
                  <a:schemeClr val="bg1"/>
                </a:solidFill>
              </a:rPr>
              <a:t>Emails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6417288-19AB-4B4B-5B9C-DF61C25FAFDA}"/>
              </a:ext>
            </a:extLst>
          </p:cNvPr>
          <p:cNvSpPr/>
          <p:nvPr/>
        </p:nvSpPr>
        <p:spPr>
          <a:xfrm>
            <a:off x="6757996" y="6289040"/>
            <a:ext cx="1304925" cy="497840"/>
          </a:xfrm>
          <a:prstGeom prst="rect">
            <a:avLst/>
          </a:prstGeom>
          <a:solidFill>
            <a:srgbClr val="FFDDD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Alert Ready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5241A04-0D49-D187-2BF6-4E6443EEA384}"/>
              </a:ext>
            </a:extLst>
          </p:cNvPr>
          <p:cNvSpPr/>
          <p:nvPr/>
        </p:nvSpPr>
        <p:spPr>
          <a:xfrm>
            <a:off x="8078593" y="6289040"/>
            <a:ext cx="1304925" cy="497840"/>
          </a:xfrm>
          <a:prstGeom prst="rect">
            <a:avLst/>
          </a:prstGeom>
          <a:solidFill>
            <a:srgbClr val="FFDDD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VPR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FEB1783-BA90-8886-8D8A-C85C50F5CDC4}"/>
              </a:ext>
            </a:extLst>
          </p:cNvPr>
          <p:cNvSpPr/>
          <p:nvPr/>
        </p:nvSpPr>
        <p:spPr>
          <a:xfrm>
            <a:off x="9393043" y="6289040"/>
            <a:ext cx="1304925" cy="497840"/>
          </a:xfrm>
          <a:prstGeom prst="rect">
            <a:avLst/>
          </a:prstGeom>
          <a:solidFill>
            <a:srgbClr val="FFDDD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Social Media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7EDC079-2550-05C5-5C5F-61A0DE0CCE52}"/>
              </a:ext>
            </a:extLst>
          </p:cNvPr>
          <p:cNvSpPr/>
          <p:nvPr/>
        </p:nvSpPr>
        <p:spPr>
          <a:xfrm>
            <a:off x="10701337" y="6289040"/>
            <a:ext cx="1304925" cy="497840"/>
          </a:xfrm>
          <a:prstGeom prst="rect">
            <a:avLst/>
          </a:prstGeom>
          <a:solidFill>
            <a:srgbClr val="FFDDD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Community</a:t>
            </a:r>
            <a:br>
              <a:rPr lang="en-CA" sz="1600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Outreach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3BEAB0A1-1D0C-9C4C-5F11-0B06AA1DDB1C}"/>
              </a:ext>
            </a:extLst>
          </p:cNvPr>
          <p:cNvSpPr/>
          <p:nvPr/>
        </p:nvSpPr>
        <p:spPr>
          <a:xfrm>
            <a:off x="5445663" y="6289040"/>
            <a:ext cx="1304925" cy="497840"/>
          </a:xfrm>
          <a:prstGeom prst="rect">
            <a:avLst/>
          </a:prstGeom>
          <a:solidFill>
            <a:srgbClr val="FFDDD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Brochures</a:t>
            </a:r>
          </a:p>
        </p:txBody>
      </p:sp>
    </p:spTree>
    <p:extLst>
      <p:ext uri="{BB962C8B-B14F-4D97-AF65-F5344CB8AC3E}">
        <p14:creationId xmlns:p14="http://schemas.microsoft.com/office/powerpoint/2010/main" val="995999636"/>
      </p:ext>
    </p:extLst>
  </p:cSld>
  <p:clrMapOvr>
    <a:masterClrMapping/>
  </p:clrMapOvr>
  <p:transition spd="slow">
    <p:wipe dir="r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3C2203-F497-407C-B54B-F8FECEB199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dirty="0"/>
              <a:t>Kings REMO Brochures</a:t>
            </a:r>
          </a:p>
        </p:txBody>
      </p:sp>
      <p:sp>
        <p:nvSpPr>
          <p:cNvPr id="11" name="Slide Number Placeholder 6">
            <a:extLst>
              <a:ext uri="{FF2B5EF4-FFF2-40B4-BE49-F238E27FC236}">
                <a16:creationId xmlns:a16="http://schemas.microsoft.com/office/drawing/2014/main" id="{43D1F172-FEA0-4309-B776-982FEE5328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</p:spPr>
        <p:txBody>
          <a:bodyPr/>
          <a:lstStyle/>
          <a:p>
            <a:fld id="{C13DF24C-7DFE-4591-91F3-F44F09C992E2}" type="slidenum">
              <a:rPr lang="en-CA" smtClean="0"/>
              <a:t>11</a:t>
            </a:fld>
            <a:endParaRPr lang="en-CA" dirty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883BB833-8EA9-40C4-8D5C-D74E30425BD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</p:spPr>
        <p:txBody>
          <a:bodyPr/>
          <a:lstStyle/>
          <a:p>
            <a:r>
              <a:rPr lang="en-US"/>
              <a:t>2023-05-29</a:t>
            </a:r>
            <a:endParaRPr lang="en-CA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01D6C15C-FCE0-47A3-A54B-CEFA1C408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</p:spPr>
        <p:txBody>
          <a:bodyPr/>
          <a:lstStyle/>
          <a:p>
            <a:r>
              <a:rPr lang="en-US"/>
              <a:t>Kings REMO – Town of Kentville Rotary Club</a:t>
            </a:r>
            <a:endParaRPr lang="en-CA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BBFC97F-E00E-408B-AFE5-37D5826C73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725160" cy="4351338"/>
          </a:xfrm>
        </p:spPr>
        <p:txBody>
          <a:bodyPr>
            <a:normAutofit/>
          </a:bodyPr>
          <a:lstStyle/>
          <a:p>
            <a:pPr>
              <a:tabLst>
                <a:tab pos="2509838" algn="l"/>
                <a:tab pos="8251825" algn="l"/>
              </a:tabLst>
            </a:pPr>
            <a:r>
              <a:rPr lang="en-CA" b="1" dirty="0"/>
              <a:t>Emergency Preparedness Checklists</a:t>
            </a:r>
          </a:p>
          <a:p>
            <a:pPr>
              <a:tabLst>
                <a:tab pos="2509838" algn="l"/>
                <a:tab pos="8251825" algn="l"/>
              </a:tabLst>
            </a:pPr>
            <a:r>
              <a:rPr lang="en-CA" b="1" dirty="0"/>
              <a:t>Know the Risks</a:t>
            </a:r>
            <a:br>
              <a:rPr lang="en-US" b="1" dirty="0"/>
            </a:br>
            <a:r>
              <a:rPr lang="en-US" b="1" dirty="0"/>
              <a:t>Make a Plan</a:t>
            </a:r>
            <a:br>
              <a:rPr lang="en-US" b="1" dirty="0"/>
            </a:br>
            <a:r>
              <a:rPr lang="en-US" b="1" dirty="0"/>
              <a:t>Get a Kit</a:t>
            </a:r>
          </a:p>
          <a:p>
            <a:pPr>
              <a:tabLst>
                <a:tab pos="2509838" algn="l"/>
                <a:tab pos="8251825" algn="l"/>
              </a:tabLst>
            </a:pPr>
            <a:r>
              <a:rPr lang="en-US" b="1" dirty="0"/>
              <a:t>Vulnerable Persons Registry (VPR)</a:t>
            </a:r>
          </a:p>
          <a:p>
            <a:pPr>
              <a:tabLst>
                <a:tab pos="2509838" algn="l"/>
                <a:tab pos="8251825" algn="l"/>
              </a:tabLst>
            </a:pPr>
            <a:r>
              <a:rPr lang="en-US" b="1" dirty="0"/>
              <a:t>Comfort Centres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2340F42-646D-AB0B-3C41-0CB9145399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8312" y="1806893"/>
            <a:ext cx="4875488" cy="275971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8F691E5-696B-868E-192E-FCF14C0CF0AE}"/>
              </a:ext>
            </a:extLst>
          </p:cNvPr>
          <p:cNvSpPr/>
          <p:nvPr/>
        </p:nvSpPr>
        <p:spPr>
          <a:xfrm>
            <a:off x="208606" y="6289040"/>
            <a:ext cx="1304925" cy="497840"/>
          </a:xfrm>
          <a:prstGeom prst="rect">
            <a:avLst/>
          </a:prstGeom>
          <a:solidFill>
            <a:srgbClr val="FFDDD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Website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B39943-1469-D278-65D2-F3A8BB55777B}"/>
              </a:ext>
            </a:extLst>
          </p:cNvPr>
          <p:cNvSpPr/>
          <p:nvPr/>
        </p:nvSpPr>
        <p:spPr>
          <a:xfrm>
            <a:off x="1516706" y="6289040"/>
            <a:ext cx="1304925" cy="497840"/>
          </a:xfrm>
          <a:prstGeom prst="rect">
            <a:avLst/>
          </a:prstGeom>
          <a:solidFill>
            <a:srgbClr val="FFDDD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MOUs</a:t>
            </a:r>
            <a:br>
              <a:rPr lang="en-CA" sz="1600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Agreements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4CBBCFD-D374-7856-4B99-A09C2679A511}"/>
              </a:ext>
            </a:extLst>
          </p:cNvPr>
          <p:cNvSpPr/>
          <p:nvPr/>
        </p:nvSpPr>
        <p:spPr>
          <a:xfrm>
            <a:off x="2829039" y="6289040"/>
            <a:ext cx="1304925" cy="497840"/>
          </a:xfrm>
          <a:prstGeom prst="rect">
            <a:avLst/>
          </a:prstGeom>
          <a:solidFill>
            <a:srgbClr val="FFDDD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Comfort</a:t>
            </a:r>
            <a:br>
              <a:rPr lang="en-CA" sz="1600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Centres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BE9E708-7FC0-1926-B843-AAFA23643B83}"/>
              </a:ext>
            </a:extLst>
          </p:cNvPr>
          <p:cNvSpPr/>
          <p:nvPr/>
        </p:nvSpPr>
        <p:spPr>
          <a:xfrm>
            <a:off x="4135023" y="6289040"/>
            <a:ext cx="1304925" cy="497840"/>
          </a:xfrm>
          <a:prstGeom prst="rect">
            <a:avLst/>
          </a:prstGeom>
          <a:solidFill>
            <a:srgbClr val="FFDDD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Emergency</a:t>
            </a:r>
            <a:br>
              <a:rPr lang="en-CA" sz="1600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Emails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1351831-C128-E86B-FD25-934F04A96787}"/>
              </a:ext>
            </a:extLst>
          </p:cNvPr>
          <p:cNvSpPr/>
          <p:nvPr/>
        </p:nvSpPr>
        <p:spPr>
          <a:xfrm>
            <a:off x="6757996" y="6289040"/>
            <a:ext cx="1304925" cy="497840"/>
          </a:xfrm>
          <a:prstGeom prst="rect">
            <a:avLst/>
          </a:prstGeom>
          <a:solidFill>
            <a:srgbClr val="FFDDD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Alert Ready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A1B6413-FA25-34ED-7E21-E55E22AEA21C}"/>
              </a:ext>
            </a:extLst>
          </p:cNvPr>
          <p:cNvSpPr/>
          <p:nvPr/>
        </p:nvSpPr>
        <p:spPr>
          <a:xfrm>
            <a:off x="8078593" y="6289040"/>
            <a:ext cx="1304925" cy="497840"/>
          </a:xfrm>
          <a:prstGeom prst="rect">
            <a:avLst/>
          </a:prstGeom>
          <a:solidFill>
            <a:srgbClr val="FFDDD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VPR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FB4778C-E8E6-F1BD-7C83-93C05C62AAEF}"/>
              </a:ext>
            </a:extLst>
          </p:cNvPr>
          <p:cNvSpPr/>
          <p:nvPr/>
        </p:nvSpPr>
        <p:spPr>
          <a:xfrm>
            <a:off x="9393043" y="6289040"/>
            <a:ext cx="1304925" cy="497840"/>
          </a:xfrm>
          <a:prstGeom prst="rect">
            <a:avLst/>
          </a:prstGeom>
          <a:solidFill>
            <a:srgbClr val="FFDDD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Social Media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3CD4503-A517-03E0-2DAD-EEBD9CB38B90}"/>
              </a:ext>
            </a:extLst>
          </p:cNvPr>
          <p:cNvSpPr/>
          <p:nvPr/>
        </p:nvSpPr>
        <p:spPr>
          <a:xfrm>
            <a:off x="10701337" y="6289040"/>
            <a:ext cx="1304925" cy="497840"/>
          </a:xfrm>
          <a:prstGeom prst="rect">
            <a:avLst/>
          </a:prstGeom>
          <a:solidFill>
            <a:srgbClr val="FFDDD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Community</a:t>
            </a:r>
            <a:br>
              <a:rPr lang="en-CA" sz="1600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Outreach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41F7B22-013F-71AE-FEFD-B98CC65C8A66}"/>
              </a:ext>
            </a:extLst>
          </p:cNvPr>
          <p:cNvSpPr/>
          <p:nvPr/>
        </p:nvSpPr>
        <p:spPr>
          <a:xfrm>
            <a:off x="5445663" y="6289040"/>
            <a:ext cx="1304925" cy="497840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b="1" dirty="0">
                <a:solidFill>
                  <a:schemeClr val="bg1"/>
                </a:solidFill>
              </a:rPr>
              <a:t>Brochures</a:t>
            </a:r>
          </a:p>
        </p:txBody>
      </p:sp>
    </p:spTree>
    <p:extLst>
      <p:ext uri="{BB962C8B-B14F-4D97-AF65-F5344CB8AC3E}">
        <p14:creationId xmlns:p14="http://schemas.microsoft.com/office/powerpoint/2010/main" val="2765557589"/>
      </p:ext>
    </p:extLst>
  </p:cSld>
  <p:clrMapOvr>
    <a:masterClrMapping/>
  </p:clrMapOvr>
  <p:transition spd="slow">
    <p:wipe dir="r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9206345" cy="1325563"/>
          </a:xfrm>
        </p:spPr>
        <p:txBody>
          <a:bodyPr/>
          <a:lstStyle/>
          <a:p>
            <a:pPr>
              <a:tabLst>
                <a:tab pos="8964613" algn="r"/>
              </a:tabLst>
            </a:pPr>
            <a:r>
              <a:rPr lang="en-CA" dirty="0"/>
              <a:t>Alert Ready  www.alertready.ca</a:t>
            </a:r>
          </a:p>
        </p:txBody>
      </p:sp>
      <p:pic>
        <p:nvPicPr>
          <p:cNvPr id="14" name="Content Placeholder 7">
            <a:extLst>
              <a:ext uri="{FF2B5EF4-FFF2-40B4-BE49-F238E27FC236}">
                <a16:creationId xmlns:a16="http://schemas.microsoft.com/office/drawing/2014/main" id="{1F8A87F8-7395-4429-A307-15779D983B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91736" y="1881481"/>
            <a:ext cx="7728707" cy="3410651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073BEE01-C62F-4D04-9764-2FC36DD4E0E1}"/>
              </a:ext>
            </a:extLst>
          </p:cNvPr>
          <p:cNvSpPr txBox="1"/>
          <p:nvPr/>
        </p:nvSpPr>
        <p:spPr>
          <a:xfrm>
            <a:off x="7659491" y="2321218"/>
            <a:ext cx="3825021" cy="263149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tabLst>
                <a:tab pos="2566988" algn="l"/>
              </a:tabLst>
              <a:defRPr/>
            </a:pPr>
            <a:r>
              <a:rPr lang="en-CA" sz="3300" b="1" dirty="0">
                <a:solidFill>
                  <a:srgbClr val="C00000"/>
                </a:solidFill>
                <a:latin typeface="Calibri" panose="020F0502020204030204"/>
                <a:ea typeface="+mn-ea"/>
              </a:rPr>
              <a:t>Testing in NS:</a:t>
            </a:r>
          </a:p>
          <a:p>
            <a:pPr marL="457200" indent="-457200" defTabSz="6858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63550" algn="l"/>
              </a:tabLst>
              <a:defRPr/>
            </a:pPr>
            <a:r>
              <a:rPr lang="en-CA" sz="3300" b="1" dirty="0">
                <a:solidFill>
                  <a:srgbClr val="C00000"/>
                </a:solidFill>
                <a:latin typeface="Calibri" panose="020F0502020204030204"/>
              </a:rPr>
              <a:t>2 mandatory tests</a:t>
            </a:r>
            <a:br>
              <a:rPr lang="en-CA" sz="3300" b="1" dirty="0">
                <a:solidFill>
                  <a:srgbClr val="C00000"/>
                </a:solidFill>
                <a:latin typeface="Calibri" panose="020F0502020204030204"/>
              </a:rPr>
            </a:br>
            <a:r>
              <a:rPr lang="en-CA" sz="3300" b="1" dirty="0">
                <a:solidFill>
                  <a:srgbClr val="C00000"/>
                </a:solidFill>
                <a:latin typeface="Calibri" panose="020F0502020204030204"/>
              </a:rPr>
              <a:t>per year</a:t>
            </a:r>
          </a:p>
          <a:p>
            <a:pPr marL="914400" lvl="1" indent="-457200" defTabSz="685800">
              <a:buFont typeface="Arial" panose="020B0604020202020204" pitchFamily="34" charset="0"/>
              <a:buChar char="•"/>
              <a:tabLst>
                <a:tab pos="463550" algn="l"/>
              </a:tabLst>
              <a:defRPr/>
            </a:pPr>
            <a:r>
              <a:rPr lang="en-CA" sz="3300" b="1" dirty="0">
                <a:solidFill>
                  <a:srgbClr val="C00000"/>
                </a:solidFill>
                <a:latin typeface="Calibri" panose="020F0502020204030204"/>
                <a:ea typeface="+mn-ea"/>
              </a:rPr>
              <a:t>May</a:t>
            </a:r>
          </a:p>
          <a:p>
            <a:pPr marL="914400" lvl="1" indent="-457200" defTabSz="685800">
              <a:buFont typeface="Arial" panose="020B0604020202020204" pitchFamily="34" charset="0"/>
              <a:buChar char="•"/>
              <a:tabLst>
                <a:tab pos="463550" algn="l"/>
              </a:tabLst>
              <a:defRPr/>
            </a:pPr>
            <a:r>
              <a:rPr lang="en-CA" sz="3300" b="1" dirty="0">
                <a:solidFill>
                  <a:srgbClr val="C00000"/>
                </a:solidFill>
                <a:latin typeface="Calibri" panose="020F0502020204030204"/>
                <a:ea typeface="+mn-ea"/>
              </a:rPr>
              <a:t>Nov</a:t>
            </a:r>
          </a:p>
        </p:txBody>
      </p:sp>
      <p:sp>
        <p:nvSpPr>
          <p:cNvPr id="20" name="Slide Number Placeholder 6">
            <a:extLst>
              <a:ext uri="{FF2B5EF4-FFF2-40B4-BE49-F238E27FC236}">
                <a16:creationId xmlns:a16="http://schemas.microsoft.com/office/drawing/2014/main" id="{D2DA12A8-825F-4AD8-A424-8689B8CBB7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</p:spPr>
        <p:txBody>
          <a:bodyPr/>
          <a:lstStyle/>
          <a:p>
            <a:fld id="{C13DF24C-7DFE-4591-91F3-F44F09C992E2}" type="slidenum">
              <a:rPr lang="en-CA" smtClean="0"/>
              <a:t>12</a:t>
            </a:fld>
            <a:endParaRPr lang="en-CA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188A95C-BA29-4545-A2F1-C085BDBBA53A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E1E1E1"/>
              </a:clrFrom>
              <a:clrTo>
                <a:srgbClr val="E1E1E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7631" y="5169845"/>
            <a:ext cx="2665471" cy="991804"/>
          </a:xfrm>
          <a:prstGeom prst="rect">
            <a:avLst/>
          </a:prstGeom>
        </p:spPr>
      </p:pic>
      <p:sp>
        <p:nvSpPr>
          <p:cNvPr id="21" name="Date Placeholder 3">
            <a:extLst>
              <a:ext uri="{FF2B5EF4-FFF2-40B4-BE49-F238E27FC236}">
                <a16:creationId xmlns:a16="http://schemas.microsoft.com/office/drawing/2014/main" id="{AC08C2AF-EA64-44C0-AB63-8A84B0A4D90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</p:spPr>
        <p:txBody>
          <a:bodyPr/>
          <a:lstStyle/>
          <a:p>
            <a:r>
              <a:rPr lang="en-US"/>
              <a:t>2023-05-29</a:t>
            </a:r>
            <a:endParaRPr lang="en-CA" dirty="0"/>
          </a:p>
        </p:txBody>
      </p:sp>
      <p:sp>
        <p:nvSpPr>
          <p:cNvPr id="22" name="Footer Placeholder 4">
            <a:extLst>
              <a:ext uri="{FF2B5EF4-FFF2-40B4-BE49-F238E27FC236}">
                <a16:creationId xmlns:a16="http://schemas.microsoft.com/office/drawing/2014/main" id="{8CB00859-784E-49C0-A6BF-9256A9DD35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</p:spPr>
        <p:txBody>
          <a:bodyPr/>
          <a:lstStyle/>
          <a:p>
            <a:r>
              <a:rPr lang="en-US"/>
              <a:t>Kings REMO – Town of Kentville Rotary Club</a:t>
            </a:r>
            <a:endParaRPr lang="en-CA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38EB475-8063-2A6A-332B-844D00A4689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1896" y="1758000"/>
            <a:ext cx="3862774" cy="4465635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F68BB612-2F27-991B-B85A-3263264CB511}"/>
              </a:ext>
            </a:extLst>
          </p:cNvPr>
          <p:cNvSpPr/>
          <p:nvPr/>
        </p:nvSpPr>
        <p:spPr>
          <a:xfrm>
            <a:off x="208606" y="6289040"/>
            <a:ext cx="1304925" cy="497840"/>
          </a:xfrm>
          <a:prstGeom prst="rect">
            <a:avLst/>
          </a:prstGeom>
          <a:solidFill>
            <a:srgbClr val="FFDDD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Website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3B02B72-DDC4-466F-E9B7-E597C46A5FC6}"/>
              </a:ext>
            </a:extLst>
          </p:cNvPr>
          <p:cNvSpPr/>
          <p:nvPr/>
        </p:nvSpPr>
        <p:spPr>
          <a:xfrm>
            <a:off x="1516706" y="6289040"/>
            <a:ext cx="1304925" cy="497840"/>
          </a:xfrm>
          <a:prstGeom prst="rect">
            <a:avLst/>
          </a:prstGeom>
          <a:solidFill>
            <a:srgbClr val="FFDDD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MOUs</a:t>
            </a:r>
            <a:br>
              <a:rPr lang="en-CA" sz="1600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Agreements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D0CBBDE-8A27-8D6F-7714-92F8A5D5BD35}"/>
              </a:ext>
            </a:extLst>
          </p:cNvPr>
          <p:cNvSpPr/>
          <p:nvPr/>
        </p:nvSpPr>
        <p:spPr>
          <a:xfrm>
            <a:off x="2829039" y="6289040"/>
            <a:ext cx="1304925" cy="497840"/>
          </a:xfrm>
          <a:prstGeom prst="rect">
            <a:avLst/>
          </a:prstGeom>
          <a:solidFill>
            <a:srgbClr val="FFDDD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Comfort</a:t>
            </a:r>
            <a:br>
              <a:rPr lang="en-CA" sz="1600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Centres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E634453-8700-AC17-A666-1DC03BFAFA3F}"/>
              </a:ext>
            </a:extLst>
          </p:cNvPr>
          <p:cNvSpPr/>
          <p:nvPr/>
        </p:nvSpPr>
        <p:spPr>
          <a:xfrm>
            <a:off x="4135023" y="6289040"/>
            <a:ext cx="1304925" cy="497840"/>
          </a:xfrm>
          <a:prstGeom prst="rect">
            <a:avLst/>
          </a:prstGeom>
          <a:solidFill>
            <a:srgbClr val="FFDDD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Emergency</a:t>
            </a:r>
            <a:br>
              <a:rPr lang="en-CA" sz="1600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Emails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82B11B0-96B8-4240-5BC5-4E3AE3AAB1BB}"/>
              </a:ext>
            </a:extLst>
          </p:cNvPr>
          <p:cNvSpPr/>
          <p:nvPr/>
        </p:nvSpPr>
        <p:spPr>
          <a:xfrm>
            <a:off x="6757996" y="6289040"/>
            <a:ext cx="1304925" cy="497840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b="1" dirty="0">
                <a:solidFill>
                  <a:schemeClr val="bg1"/>
                </a:solidFill>
              </a:rPr>
              <a:t>Alert Ready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4043916-95C6-D14E-433C-C5C316507D18}"/>
              </a:ext>
            </a:extLst>
          </p:cNvPr>
          <p:cNvSpPr/>
          <p:nvPr/>
        </p:nvSpPr>
        <p:spPr>
          <a:xfrm>
            <a:off x="8078593" y="6289040"/>
            <a:ext cx="1304925" cy="497840"/>
          </a:xfrm>
          <a:prstGeom prst="rect">
            <a:avLst/>
          </a:prstGeom>
          <a:solidFill>
            <a:srgbClr val="FFDDD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VPR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FCA35EB-6D8F-A405-A6AF-E8A891C8F25A}"/>
              </a:ext>
            </a:extLst>
          </p:cNvPr>
          <p:cNvSpPr/>
          <p:nvPr/>
        </p:nvSpPr>
        <p:spPr>
          <a:xfrm>
            <a:off x="9393043" y="6289040"/>
            <a:ext cx="1304925" cy="497840"/>
          </a:xfrm>
          <a:prstGeom prst="rect">
            <a:avLst/>
          </a:prstGeom>
          <a:solidFill>
            <a:srgbClr val="FFDDD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Social Media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8E2523D-BA59-89EC-75C2-E72D1E353C72}"/>
              </a:ext>
            </a:extLst>
          </p:cNvPr>
          <p:cNvSpPr/>
          <p:nvPr/>
        </p:nvSpPr>
        <p:spPr>
          <a:xfrm>
            <a:off x="10701337" y="6289040"/>
            <a:ext cx="1304925" cy="497840"/>
          </a:xfrm>
          <a:prstGeom prst="rect">
            <a:avLst/>
          </a:prstGeom>
          <a:solidFill>
            <a:srgbClr val="FFDDD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Community</a:t>
            </a:r>
            <a:br>
              <a:rPr lang="en-CA" sz="1600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Outreach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C817C6E-46C0-9602-91BC-6C98B5C2C32A}"/>
              </a:ext>
            </a:extLst>
          </p:cNvPr>
          <p:cNvSpPr/>
          <p:nvPr/>
        </p:nvSpPr>
        <p:spPr>
          <a:xfrm>
            <a:off x="5445663" y="6289040"/>
            <a:ext cx="1304925" cy="497840"/>
          </a:xfrm>
          <a:prstGeom prst="rect">
            <a:avLst/>
          </a:prstGeom>
          <a:solidFill>
            <a:srgbClr val="FFDDD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Brochures</a:t>
            </a:r>
          </a:p>
        </p:txBody>
      </p:sp>
    </p:spTree>
    <p:extLst>
      <p:ext uri="{BB962C8B-B14F-4D97-AF65-F5344CB8AC3E}">
        <p14:creationId xmlns:p14="http://schemas.microsoft.com/office/powerpoint/2010/main" val="3667425064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3C2203-F497-407C-B54B-F8FECEB199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Vulnerable Persons Registry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EAA53A-98A4-4FE7-89FB-E3336AC934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967334" cy="4351338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CA" sz="3200" b="1" i="1" dirty="0"/>
              <a:t>“To increase the </a:t>
            </a:r>
            <a:r>
              <a:rPr lang="en-CA" sz="3200" b="1" i="1" dirty="0">
                <a:solidFill>
                  <a:srgbClr val="C00000"/>
                </a:solidFill>
              </a:rPr>
              <a:t>safety of residents living within their own homes </a:t>
            </a:r>
            <a:r>
              <a:rPr lang="en-CA" sz="3200" b="1" i="1" dirty="0"/>
              <a:t>who would be at greater risk during an emergency or disaster. To offer a </a:t>
            </a:r>
            <a:r>
              <a:rPr lang="en-CA" sz="3200" b="1" i="1" dirty="0">
                <a:solidFill>
                  <a:srgbClr val="C00000"/>
                </a:solidFill>
              </a:rPr>
              <a:t>beneficial public service </a:t>
            </a:r>
            <a:r>
              <a:rPr lang="en-CA" sz="3200" b="1" i="1" dirty="0"/>
              <a:t>that will continue our community’s commitment to increasing the safety of residents”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en-CA" sz="3200" dirty="0"/>
          </a:p>
        </p:txBody>
      </p:sp>
      <p:sp>
        <p:nvSpPr>
          <p:cNvPr id="11" name="Slide Number Placeholder 6">
            <a:extLst>
              <a:ext uri="{FF2B5EF4-FFF2-40B4-BE49-F238E27FC236}">
                <a16:creationId xmlns:a16="http://schemas.microsoft.com/office/drawing/2014/main" id="{43D1F172-FEA0-4309-B776-982FEE5328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</p:spPr>
        <p:txBody>
          <a:bodyPr/>
          <a:lstStyle/>
          <a:p>
            <a:fld id="{C13DF24C-7DFE-4591-91F3-F44F09C992E2}" type="slidenum">
              <a:rPr lang="en-CA" smtClean="0"/>
              <a:t>13</a:t>
            </a:fld>
            <a:endParaRPr lang="en-CA" dirty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883BB833-8EA9-40C4-8D5C-D74E30425BD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</p:spPr>
        <p:txBody>
          <a:bodyPr/>
          <a:lstStyle/>
          <a:p>
            <a:r>
              <a:rPr lang="en-US"/>
              <a:t>2023-05-29</a:t>
            </a:r>
            <a:endParaRPr lang="en-CA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01D6C15C-FCE0-47A3-A54B-CEFA1C408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</p:spPr>
        <p:txBody>
          <a:bodyPr/>
          <a:lstStyle/>
          <a:p>
            <a:r>
              <a:rPr lang="en-US"/>
              <a:t>Kings REMO – Town of Kentville Rotary Club</a:t>
            </a:r>
            <a:endParaRPr lang="en-CA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F4979074-4E76-42D2-AF9D-9D678DE4CE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8569" y="2223618"/>
            <a:ext cx="3764171" cy="332072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0152C36A-F3B5-54FF-4DE8-D096FBD81C5D}"/>
              </a:ext>
            </a:extLst>
          </p:cNvPr>
          <p:cNvSpPr/>
          <p:nvPr/>
        </p:nvSpPr>
        <p:spPr>
          <a:xfrm>
            <a:off x="208606" y="6289040"/>
            <a:ext cx="1304925" cy="497840"/>
          </a:xfrm>
          <a:prstGeom prst="rect">
            <a:avLst/>
          </a:prstGeom>
          <a:solidFill>
            <a:srgbClr val="FFDDD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Website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25E7DCC-4FAD-D3E9-8AE3-B7A6459FA9E5}"/>
              </a:ext>
            </a:extLst>
          </p:cNvPr>
          <p:cNvSpPr/>
          <p:nvPr/>
        </p:nvSpPr>
        <p:spPr>
          <a:xfrm>
            <a:off x="1516706" y="6289040"/>
            <a:ext cx="1304925" cy="497840"/>
          </a:xfrm>
          <a:prstGeom prst="rect">
            <a:avLst/>
          </a:prstGeom>
          <a:solidFill>
            <a:srgbClr val="FFDDD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MOUs</a:t>
            </a:r>
            <a:br>
              <a:rPr lang="en-CA" sz="1600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Agreements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98C8A8C-4E2E-563D-9A31-44120B78FBD6}"/>
              </a:ext>
            </a:extLst>
          </p:cNvPr>
          <p:cNvSpPr/>
          <p:nvPr/>
        </p:nvSpPr>
        <p:spPr>
          <a:xfrm>
            <a:off x="2829039" y="6289040"/>
            <a:ext cx="1304925" cy="497840"/>
          </a:xfrm>
          <a:prstGeom prst="rect">
            <a:avLst/>
          </a:prstGeom>
          <a:solidFill>
            <a:srgbClr val="FFDDD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Comfort</a:t>
            </a:r>
            <a:br>
              <a:rPr lang="en-CA" sz="1600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Centres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FC174B9-E55B-439B-8528-32417B0E597D}"/>
              </a:ext>
            </a:extLst>
          </p:cNvPr>
          <p:cNvSpPr/>
          <p:nvPr/>
        </p:nvSpPr>
        <p:spPr>
          <a:xfrm>
            <a:off x="4135023" y="6289040"/>
            <a:ext cx="1304925" cy="497840"/>
          </a:xfrm>
          <a:prstGeom prst="rect">
            <a:avLst/>
          </a:prstGeom>
          <a:solidFill>
            <a:srgbClr val="FFDDD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Emergency</a:t>
            </a:r>
            <a:br>
              <a:rPr lang="en-CA" sz="1600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Emails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1A1E6A0-F022-5445-8677-2567029391B4}"/>
              </a:ext>
            </a:extLst>
          </p:cNvPr>
          <p:cNvSpPr/>
          <p:nvPr/>
        </p:nvSpPr>
        <p:spPr>
          <a:xfrm>
            <a:off x="6757996" y="6289040"/>
            <a:ext cx="1304925" cy="497840"/>
          </a:xfrm>
          <a:prstGeom prst="rect">
            <a:avLst/>
          </a:prstGeom>
          <a:solidFill>
            <a:srgbClr val="FFDDD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Alert Ready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4F5B7CC-D575-3FD9-3D9C-3428E9F16762}"/>
              </a:ext>
            </a:extLst>
          </p:cNvPr>
          <p:cNvSpPr/>
          <p:nvPr/>
        </p:nvSpPr>
        <p:spPr>
          <a:xfrm>
            <a:off x="8078593" y="6289040"/>
            <a:ext cx="1304925" cy="497840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b="1" dirty="0">
                <a:solidFill>
                  <a:schemeClr val="bg1"/>
                </a:solidFill>
              </a:rPr>
              <a:t>VPR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DF0A425-F4E6-2F21-BCBF-49B7EBDE5D9E}"/>
              </a:ext>
            </a:extLst>
          </p:cNvPr>
          <p:cNvSpPr/>
          <p:nvPr/>
        </p:nvSpPr>
        <p:spPr>
          <a:xfrm>
            <a:off x="9393043" y="6289040"/>
            <a:ext cx="1304925" cy="497840"/>
          </a:xfrm>
          <a:prstGeom prst="rect">
            <a:avLst/>
          </a:prstGeom>
          <a:solidFill>
            <a:srgbClr val="FFDDD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Social Media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2BA6D6-B283-93BF-98FF-C60C5FA46AB6}"/>
              </a:ext>
            </a:extLst>
          </p:cNvPr>
          <p:cNvSpPr/>
          <p:nvPr/>
        </p:nvSpPr>
        <p:spPr>
          <a:xfrm>
            <a:off x="10701337" y="6289040"/>
            <a:ext cx="1304925" cy="497840"/>
          </a:xfrm>
          <a:prstGeom prst="rect">
            <a:avLst/>
          </a:prstGeom>
          <a:solidFill>
            <a:srgbClr val="FFDDD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Community</a:t>
            </a:r>
            <a:br>
              <a:rPr lang="en-CA" sz="1600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Outreach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64D4900D-FB3A-C4B5-91C4-4E0FE7743D9B}"/>
              </a:ext>
            </a:extLst>
          </p:cNvPr>
          <p:cNvSpPr/>
          <p:nvPr/>
        </p:nvSpPr>
        <p:spPr>
          <a:xfrm>
            <a:off x="5445663" y="6289040"/>
            <a:ext cx="1304925" cy="497840"/>
          </a:xfrm>
          <a:prstGeom prst="rect">
            <a:avLst/>
          </a:prstGeom>
          <a:solidFill>
            <a:srgbClr val="FFDDD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Brochures</a:t>
            </a:r>
          </a:p>
        </p:txBody>
      </p:sp>
    </p:spTree>
    <p:extLst>
      <p:ext uri="{BB962C8B-B14F-4D97-AF65-F5344CB8AC3E}">
        <p14:creationId xmlns:p14="http://schemas.microsoft.com/office/powerpoint/2010/main" val="3619742884"/>
      </p:ext>
    </p:extLst>
  </p:cSld>
  <p:clrMapOvr>
    <a:masterClrMapping/>
  </p:clrMapOvr>
  <p:transition spd="slow">
    <p:wipe dir="r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3C2203-F497-407C-B54B-F8FECEB199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Vulnerable Persons Registry</a:t>
            </a:r>
          </a:p>
        </p:txBody>
      </p:sp>
      <p:sp>
        <p:nvSpPr>
          <p:cNvPr id="11" name="Slide Number Placeholder 6">
            <a:extLst>
              <a:ext uri="{FF2B5EF4-FFF2-40B4-BE49-F238E27FC236}">
                <a16:creationId xmlns:a16="http://schemas.microsoft.com/office/drawing/2014/main" id="{43D1F172-FEA0-4309-B776-982FEE5328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</p:spPr>
        <p:txBody>
          <a:bodyPr/>
          <a:lstStyle/>
          <a:p>
            <a:fld id="{C13DF24C-7DFE-4591-91F3-F44F09C992E2}" type="slidenum">
              <a:rPr lang="en-CA" smtClean="0"/>
              <a:t>14</a:t>
            </a:fld>
            <a:endParaRPr lang="en-CA" dirty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883BB833-8EA9-40C4-8D5C-D74E30425BD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</p:spPr>
        <p:txBody>
          <a:bodyPr/>
          <a:lstStyle/>
          <a:p>
            <a:r>
              <a:rPr lang="en-US"/>
              <a:t>2023-05-29</a:t>
            </a:r>
            <a:endParaRPr lang="en-CA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01D6C15C-FCE0-47A3-A54B-CEFA1C408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</p:spPr>
        <p:txBody>
          <a:bodyPr/>
          <a:lstStyle/>
          <a:p>
            <a:r>
              <a:rPr lang="en-US"/>
              <a:t>Kings REMO – Town of Kentville Rotary Club</a:t>
            </a:r>
            <a:endParaRPr lang="en-CA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430C6A9-8D99-8BC9-4D61-516F7922B3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9591" y="1754571"/>
            <a:ext cx="7914640" cy="4534469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3858C0A8-55A1-C379-578E-BBF5D1901D9F}"/>
              </a:ext>
            </a:extLst>
          </p:cNvPr>
          <p:cNvSpPr/>
          <p:nvPr/>
        </p:nvSpPr>
        <p:spPr>
          <a:xfrm>
            <a:off x="208606" y="6289040"/>
            <a:ext cx="1304925" cy="497840"/>
          </a:xfrm>
          <a:prstGeom prst="rect">
            <a:avLst/>
          </a:prstGeom>
          <a:solidFill>
            <a:srgbClr val="FFDDD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Website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F546BAA8-6F66-B653-8C76-88044CB27E50}"/>
              </a:ext>
            </a:extLst>
          </p:cNvPr>
          <p:cNvSpPr/>
          <p:nvPr/>
        </p:nvSpPr>
        <p:spPr>
          <a:xfrm>
            <a:off x="1516706" y="6289040"/>
            <a:ext cx="1304925" cy="497840"/>
          </a:xfrm>
          <a:prstGeom prst="rect">
            <a:avLst/>
          </a:prstGeom>
          <a:solidFill>
            <a:srgbClr val="FFDDD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MOUs</a:t>
            </a:r>
            <a:br>
              <a:rPr lang="en-CA" sz="1600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Agreements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345404EE-D980-D7B4-844D-4FD298BE48AE}"/>
              </a:ext>
            </a:extLst>
          </p:cNvPr>
          <p:cNvSpPr/>
          <p:nvPr/>
        </p:nvSpPr>
        <p:spPr>
          <a:xfrm>
            <a:off x="2829039" y="6289040"/>
            <a:ext cx="1304925" cy="497840"/>
          </a:xfrm>
          <a:prstGeom prst="rect">
            <a:avLst/>
          </a:prstGeom>
          <a:solidFill>
            <a:srgbClr val="FFDDD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Comfort</a:t>
            </a:r>
            <a:br>
              <a:rPr lang="en-CA" sz="1600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Centres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D8489A4D-1D05-E952-75C7-8E15F842C6C4}"/>
              </a:ext>
            </a:extLst>
          </p:cNvPr>
          <p:cNvSpPr/>
          <p:nvPr/>
        </p:nvSpPr>
        <p:spPr>
          <a:xfrm>
            <a:off x="4135023" y="6289040"/>
            <a:ext cx="1304925" cy="497840"/>
          </a:xfrm>
          <a:prstGeom prst="rect">
            <a:avLst/>
          </a:prstGeom>
          <a:solidFill>
            <a:srgbClr val="FFDDD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Emergency</a:t>
            </a:r>
            <a:br>
              <a:rPr lang="en-CA" sz="1600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Emails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E4D895D9-925B-AD85-3C25-547ACDE77FF2}"/>
              </a:ext>
            </a:extLst>
          </p:cNvPr>
          <p:cNvSpPr/>
          <p:nvPr/>
        </p:nvSpPr>
        <p:spPr>
          <a:xfrm>
            <a:off x="6757996" y="6289040"/>
            <a:ext cx="1304925" cy="497840"/>
          </a:xfrm>
          <a:prstGeom prst="rect">
            <a:avLst/>
          </a:prstGeom>
          <a:solidFill>
            <a:srgbClr val="FFDDD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Alert Ready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64204986-0567-9979-9164-D6BE2FC01172}"/>
              </a:ext>
            </a:extLst>
          </p:cNvPr>
          <p:cNvSpPr/>
          <p:nvPr/>
        </p:nvSpPr>
        <p:spPr>
          <a:xfrm>
            <a:off x="8078593" y="6289040"/>
            <a:ext cx="1304925" cy="497840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b="1" dirty="0">
                <a:solidFill>
                  <a:schemeClr val="bg1"/>
                </a:solidFill>
              </a:rPr>
              <a:t>VPR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B4022AF2-0659-63BA-6268-B15274D6BC94}"/>
              </a:ext>
            </a:extLst>
          </p:cNvPr>
          <p:cNvSpPr/>
          <p:nvPr/>
        </p:nvSpPr>
        <p:spPr>
          <a:xfrm>
            <a:off x="9393043" y="6289040"/>
            <a:ext cx="1304925" cy="497840"/>
          </a:xfrm>
          <a:prstGeom prst="rect">
            <a:avLst/>
          </a:prstGeom>
          <a:solidFill>
            <a:srgbClr val="FFDDD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Social Media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66D37D11-4941-8AC3-704A-4309E151E0E1}"/>
              </a:ext>
            </a:extLst>
          </p:cNvPr>
          <p:cNvSpPr/>
          <p:nvPr/>
        </p:nvSpPr>
        <p:spPr>
          <a:xfrm>
            <a:off x="10701337" y="6289040"/>
            <a:ext cx="1304925" cy="497840"/>
          </a:xfrm>
          <a:prstGeom prst="rect">
            <a:avLst/>
          </a:prstGeom>
          <a:solidFill>
            <a:srgbClr val="FFDDD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Community</a:t>
            </a:r>
            <a:br>
              <a:rPr lang="en-CA" sz="1600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Outreach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103D2DD0-3275-4DAD-6295-594D31244249}"/>
              </a:ext>
            </a:extLst>
          </p:cNvPr>
          <p:cNvSpPr/>
          <p:nvPr/>
        </p:nvSpPr>
        <p:spPr>
          <a:xfrm>
            <a:off x="5445663" y="6289040"/>
            <a:ext cx="1304925" cy="497840"/>
          </a:xfrm>
          <a:prstGeom prst="rect">
            <a:avLst/>
          </a:prstGeom>
          <a:solidFill>
            <a:srgbClr val="FFDDD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Brochures</a:t>
            </a:r>
          </a:p>
        </p:txBody>
      </p:sp>
    </p:spTree>
    <p:extLst>
      <p:ext uri="{BB962C8B-B14F-4D97-AF65-F5344CB8AC3E}">
        <p14:creationId xmlns:p14="http://schemas.microsoft.com/office/powerpoint/2010/main" val="3570008335"/>
      </p:ext>
    </p:extLst>
  </p:cSld>
  <p:clrMapOvr>
    <a:masterClrMapping/>
  </p:clrMapOvr>
  <p:transition spd="slow">
    <p:wipe dir="r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3C2203-F497-407C-B54B-F8FECEB199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Vulnerable Persons Registry</a:t>
            </a:r>
          </a:p>
        </p:txBody>
      </p:sp>
      <p:sp>
        <p:nvSpPr>
          <p:cNvPr id="11" name="Slide Number Placeholder 6">
            <a:extLst>
              <a:ext uri="{FF2B5EF4-FFF2-40B4-BE49-F238E27FC236}">
                <a16:creationId xmlns:a16="http://schemas.microsoft.com/office/drawing/2014/main" id="{43D1F172-FEA0-4309-B776-982FEE5328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</p:spPr>
        <p:txBody>
          <a:bodyPr/>
          <a:lstStyle/>
          <a:p>
            <a:fld id="{C13DF24C-7DFE-4591-91F3-F44F09C992E2}" type="slidenum">
              <a:rPr lang="en-CA" smtClean="0"/>
              <a:t>15</a:t>
            </a:fld>
            <a:endParaRPr lang="en-CA" dirty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883BB833-8EA9-40C4-8D5C-D74E30425BD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</p:spPr>
        <p:txBody>
          <a:bodyPr/>
          <a:lstStyle/>
          <a:p>
            <a:r>
              <a:rPr lang="en-US"/>
              <a:t>2023-05-29</a:t>
            </a:r>
            <a:endParaRPr lang="en-CA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01D6C15C-FCE0-47A3-A54B-CEFA1C408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</p:spPr>
        <p:txBody>
          <a:bodyPr/>
          <a:lstStyle/>
          <a:p>
            <a:r>
              <a:rPr lang="en-US"/>
              <a:t>Kings REMO – Town of Kentville Rotary Club</a:t>
            </a:r>
            <a:endParaRPr lang="en-CA" dirty="0"/>
          </a:p>
        </p:txBody>
      </p:sp>
      <p:pic>
        <p:nvPicPr>
          <p:cNvPr id="4" name="Picture 3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B87FA55F-CD92-F05C-4326-A29068B5B4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2960" y="1716366"/>
            <a:ext cx="8006080" cy="4529906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151C5046-5563-3375-222C-3E7B35D2C66E}"/>
              </a:ext>
            </a:extLst>
          </p:cNvPr>
          <p:cNvSpPr/>
          <p:nvPr/>
        </p:nvSpPr>
        <p:spPr>
          <a:xfrm>
            <a:off x="208606" y="6289040"/>
            <a:ext cx="1304925" cy="497840"/>
          </a:xfrm>
          <a:prstGeom prst="rect">
            <a:avLst/>
          </a:prstGeom>
          <a:solidFill>
            <a:srgbClr val="FFDDD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Website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8BEF4F57-AE58-7832-42B6-55D2CFD05DA1}"/>
              </a:ext>
            </a:extLst>
          </p:cNvPr>
          <p:cNvSpPr/>
          <p:nvPr/>
        </p:nvSpPr>
        <p:spPr>
          <a:xfrm>
            <a:off x="1516706" y="6289040"/>
            <a:ext cx="1304925" cy="497840"/>
          </a:xfrm>
          <a:prstGeom prst="rect">
            <a:avLst/>
          </a:prstGeom>
          <a:solidFill>
            <a:srgbClr val="FFDDD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MOUs</a:t>
            </a:r>
            <a:br>
              <a:rPr lang="en-CA" sz="1600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Agreements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7F28AEC-A811-0CE1-053C-948BC67857CD}"/>
              </a:ext>
            </a:extLst>
          </p:cNvPr>
          <p:cNvSpPr/>
          <p:nvPr/>
        </p:nvSpPr>
        <p:spPr>
          <a:xfrm>
            <a:off x="2829039" y="6289040"/>
            <a:ext cx="1304925" cy="497840"/>
          </a:xfrm>
          <a:prstGeom prst="rect">
            <a:avLst/>
          </a:prstGeom>
          <a:solidFill>
            <a:srgbClr val="FFDDD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Comfort</a:t>
            </a:r>
            <a:br>
              <a:rPr lang="en-CA" sz="1600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Centres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D262F3CA-69D7-8C70-1944-32B57761125B}"/>
              </a:ext>
            </a:extLst>
          </p:cNvPr>
          <p:cNvSpPr/>
          <p:nvPr/>
        </p:nvSpPr>
        <p:spPr>
          <a:xfrm>
            <a:off x="4135023" y="6289040"/>
            <a:ext cx="1304925" cy="497840"/>
          </a:xfrm>
          <a:prstGeom prst="rect">
            <a:avLst/>
          </a:prstGeom>
          <a:solidFill>
            <a:srgbClr val="FFDDD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Emergency</a:t>
            </a:r>
            <a:br>
              <a:rPr lang="en-CA" sz="1600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Emails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3CC7D1B0-4BEB-BB5C-097F-B79513343B2C}"/>
              </a:ext>
            </a:extLst>
          </p:cNvPr>
          <p:cNvSpPr/>
          <p:nvPr/>
        </p:nvSpPr>
        <p:spPr>
          <a:xfrm>
            <a:off x="6757996" y="6289040"/>
            <a:ext cx="1304925" cy="497840"/>
          </a:xfrm>
          <a:prstGeom prst="rect">
            <a:avLst/>
          </a:prstGeom>
          <a:solidFill>
            <a:srgbClr val="FFDDD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Alert Ready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5271C830-466A-65B1-0545-0691338C17EC}"/>
              </a:ext>
            </a:extLst>
          </p:cNvPr>
          <p:cNvSpPr/>
          <p:nvPr/>
        </p:nvSpPr>
        <p:spPr>
          <a:xfrm>
            <a:off x="8078593" y="6289040"/>
            <a:ext cx="1304925" cy="497840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b="1" dirty="0">
                <a:solidFill>
                  <a:schemeClr val="bg1"/>
                </a:solidFill>
              </a:rPr>
              <a:t>VPR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70C42533-5E4E-AB80-1BE4-E23926C218F3}"/>
              </a:ext>
            </a:extLst>
          </p:cNvPr>
          <p:cNvSpPr/>
          <p:nvPr/>
        </p:nvSpPr>
        <p:spPr>
          <a:xfrm>
            <a:off x="9393043" y="6289040"/>
            <a:ext cx="1304925" cy="497840"/>
          </a:xfrm>
          <a:prstGeom prst="rect">
            <a:avLst/>
          </a:prstGeom>
          <a:solidFill>
            <a:srgbClr val="FFDDD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Social Media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9B79B237-7A1B-3220-5159-6F26FEFED192}"/>
              </a:ext>
            </a:extLst>
          </p:cNvPr>
          <p:cNvSpPr/>
          <p:nvPr/>
        </p:nvSpPr>
        <p:spPr>
          <a:xfrm>
            <a:off x="10701337" y="6289040"/>
            <a:ext cx="1304925" cy="497840"/>
          </a:xfrm>
          <a:prstGeom prst="rect">
            <a:avLst/>
          </a:prstGeom>
          <a:solidFill>
            <a:srgbClr val="FFDDD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Community</a:t>
            </a:r>
            <a:br>
              <a:rPr lang="en-CA" sz="1600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Outreach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47C7CC6C-8BBA-88F0-2832-C8BB2D8D2A3D}"/>
              </a:ext>
            </a:extLst>
          </p:cNvPr>
          <p:cNvSpPr/>
          <p:nvPr/>
        </p:nvSpPr>
        <p:spPr>
          <a:xfrm>
            <a:off x="5445663" y="6289040"/>
            <a:ext cx="1304925" cy="497840"/>
          </a:xfrm>
          <a:prstGeom prst="rect">
            <a:avLst/>
          </a:prstGeom>
          <a:solidFill>
            <a:srgbClr val="FFDDD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Brochures</a:t>
            </a:r>
          </a:p>
        </p:txBody>
      </p:sp>
    </p:spTree>
    <p:extLst>
      <p:ext uri="{BB962C8B-B14F-4D97-AF65-F5344CB8AC3E}">
        <p14:creationId xmlns:p14="http://schemas.microsoft.com/office/powerpoint/2010/main" val="1618412842"/>
      </p:ext>
    </p:extLst>
  </p:cSld>
  <p:clrMapOvr>
    <a:masterClrMapping/>
  </p:clrMapOvr>
  <p:transition spd="slow">
    <p:wipe dir="r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3C2203-F497-407C-B54B-F8FECEB199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Vulnerable Persons Registry</a:t>
            </a:r>
          </a:p>
        </p:txBody>
      </p:sp>
      <p:sp>
        <p:nvSpPr>
          <p:cNvPr id="11" name="Slide Number Placeholder 6">
            <a:extLst>
              <a:ext uri="{FF2B5EF4-FFF2-40B4-BE49-F238E27FC236}">
                <a16:creationId xmlns:a16="http://schemas.microsoft.com/office/drawing/2014/main" id="{43D1F172-FEA0-4309-B776-982FEE5328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</p:spPr>
        <p:txBody>
          <a:bodyPr/>
          <a:lstStyle/>
          <a:p>
            <a:fld id="{C13DF24C-7DFE-4591-91F3-F44F09C992E2}" type="slidenum">
              <a:rPr lang="en-CA" smtClean="0"/>
              <a:t>16</a:t>
            </a:fld>
            <a:endParaRPr lang="en-CA" dirty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883BB833-8EA9-40C4-8D5C-D74E30425BD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</p:spPr>
        <p:txBody>
          <a:bodyPr/>
          <a:lstStyle/>
          <a:p>
            <a:r>
              <a:rPr lang="en-US"/>
              <a:t>2023-05-29</a:t>
            </a:r>
            <a:endParaRPr lang="en-CA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01D6C15C-FCE0-47A3-A54B-CEFA1C408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</p:spPr>
        <p:txBody>
          <a:bodyPr/>
          <a:lstStyle/>
          <a:p>
            <a:r>
              <a:rPr lang="en-US"/>
              <a:t>Kings REMO – Town of Kentville Rotary Club</a:t>
            </a:r>
            <a:endParaRPr lang="en-CA" dirty="0"/>
          </a:p>
        </p:txBody>
      </p:sp>
      <p:pic>
        <p:nvPicPr>
          <p:cNvPr id="5" name="Picture 4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4856D3C2-7ED3-A103-A109-1FC2976789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2960" y="1782824"/>
            <a:ext cx="8006080" cy="4512726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84C3B387-FE2C-A2CF-FF91-9400A151760E}"/>
              </a:ext>
            </a:extLst>
          </p:cNvPr>
          <p:cNvSpPr/>
          <p:nvPr/>
        </p:nvSpPr>
        <p:spPr>
          <a:xfrm>
            <a:off x="208606" y="6289040"/>
            <a:ext cx="1304925" cy="497840"/>
          </a:xfrm>
          <a:prstGeom prst="rect">
            <a:avLst/>
          </a:prstGeom>
          <a:solidFill>
            <a:srgbClr val="FFDDD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Website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DC66441-49D1-DA26-D622-5544E555811B}"/>
              </a:ext>
            </a:extLst>
          </p:cNvPr>
          <p:cNvSpPr/>
          <p:nvPr/>
        </p:nvSpPr>
        <p:spPr>
          <a:xfrm>
            <a:off x="1516706" y="6289040"/>
            <a:ext cx="1304925" cy="497840"/>
          </a:xfrm>
          <a:prstGeom prst="rect">
            <a:avLst/>
          </a:prstGeom>
          <a:solidFill>
            <a:srgbClr val="FFDDD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MOUs</a:t>
            </a:r>
            <a:br>
              <a:rPr lang="en-CA" sz="1600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Agreements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E2E6DBD-93B1-FFD9-D030-07D089E16DAF}"/>
              </a:ext>
            </a:extLst>
          </p:cNvPr>
          <p:cNvSpPr/>
          <p:nvPr/>
        </p:nvSpPr>
        <p:spPr>
          <a:xfrm>
            <a:off x="2829039" y="6289040"/>
            <a:ext cx="1304925" cy="497840"/>
          </a:xfrm>
          <a:prstGeom prst="rect">
            <a:avLst/>
          </a:prstGeom>
          <a:solidFill>
            <a:srgbClr val="FFDDD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Comfort</a:t>
            </a:r>
            <a:br>
              <a:rPr lang="en-CA" sz="1600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Centres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53EBBBD-3F73-85A8-59FA-AF87316D20E3}"/>
              </a:ext>
            </a:extLst>
          </p:cNvPr>
          <p:cNvSpPr/>
          <p:nvPr/>
        </p:nvSpPr>
        <p:spPr>
          <a:xfrm>
            <a:off x="4135023" y="6289040"/>
            <a:ext cx="1304925" cy="497840"/>
          </a:xfrm>
          <a:prstGeom prst="rect">
            <a:avLst/>
          </a:prstGeom>
          <a:solidFill>
            <a:srgbClr val="FFDDD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Emergency</a:t>
            </a:r>
            <a:br>
              <a:rPr lang="en-CA" sz="1600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Emails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71F1D5B-3072-699C-A27D-961126385813}"/>
              </a:ext>
            </a:extLst>
          </p:cNvPr>
          <p:cNvSpPr/>
          <p:nvPr/>
        </p:nvSpPr>
        <p:spPr>
          <a:xfrm>
            <a:off x="6757996" y="6289040"/>
            <a:ext cx="1304925" cy="497840"/>
          </a:xfrm>
          <a:prstGeom prst="rect">
            <a:avLst/>
          </a:prstGeom>
          <a:solidFill>
            <a:srgbClr val="FFDDD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Alert Ready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71AA6708-B792-29B6-2FE2-FC865CFB08B3}"/>
              </a:ext>
            </a:extLst>
          </p:cNvPr>
          <p:cNvSpPr/>
          <p:nvPr/>
        </p:nvSpPr>
        <p:spPr>
          <a:xfrm>
            <a:off x="8078593" y="6289040"/>
            <a:ext cx="1304925" cy="497840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b="1" dirty="0">
                <a:solidFill>
                  <a:schemeClr val="bg1"/>
                </a:solidFill>
              </a:rPr>
              <a:t>VPR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FA84F1D0-52BD-34F2-6022-559B33DE2E96}"/>
              </a:ext>
            </a:extLst>
          </p:cNvPr>
          <p:cNvSpPr/>
          <p:nvPr/>
        </p:nvSpPr>
        <p:spPr>
          <a:xfrm>
            <a:off x="9393043" y="6289040"/>
            <a:ext cx="1304925" cy="497840"/>
          </a:xfrm>
          <a:prstGeom prst="rect">
            <a:avLst/>
          </a:prstGeom>
          <a:solidFill>
            <a:srgbClr val="FFDDD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Social Media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AED6D10D-0341-8C38-14C7-030531A24C8E}"/>
              </a:ext>
            </a:extLst>
          </p:cNvPr>
          <p:cNvSpPr/>
          <p:nvPr/>
        </p:nvSpPr>
        <p:spPr>
          <a:xfrm>
            <a:off x="10701337" y="6289040"/>
            <a:ext cx="1304925" cy="497840"/>
          </a:xfrm>
          <a:prstGeom prst="rect">
            <a:avLst/>
          </a:prstGeom>
          <a:solidFill>
            <a:srgbClr val="FFDDD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Community</a:t>
            </a:r>
            <a:br>
              <a:rPr lang="en-CA" sz="1600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Outreach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0C92CAAF-20DA-D2F9-5FEC-A3C8256FD6FA}"/>
              </a:ext>
            </a:extLst>
          </p:cNvPr>
          <p:cNvSpPr/>
          <p:nvPr/>
        </p:nvSpPr>
        <p:spPr>
          <a:xfrm>
            <a:off x="5445663" y="6289040"/>
            <a:ext cx="1304925" cy="497840"/>
          </a:xfrm>
          <a:prstGeom prst="rect">
            <a:avLst/>
          </a:prstGeom>
          <a:solidFill>
            <a:srgbClr val="FFDDD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Brochures</a:t>
            </a:r>
          </a:p>
        </p:txBody>
      </p:sp>
    </p:spTree>
    <p:extLst>
      <p:ext uri="{BB962C8B-B14F-4D97-AF65-F5344CB8AC3E}">
        <p14:creationId xmlns:p14="http://schemas.microsoft.com/office/powerpoint/2010/main" val="1565844570"/>
      </p:ext>
    </p:extLst>
  </p:cSld>
  <p:clrMapOvr>
    <a:masterClrMapping/>
  </p:clrMapOvr>
  <p:transition spd="slow">
    <p:wipe dir="r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3C2203-F497-407C-B54B-F8FECEB199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dirty="0"/>
              <a:t>REMO Social Media</a:t>
            </a:r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883BB833-8EA9-40C4-8D5C-D74E30425B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2023-05-29</a:t>
            </a:r>
            <a:endParaRPr lang="en-CA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01D6C15C-FCE0-47A3-A54B-CEFA1C408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Kings REMO – Town of Kentville Rotary Club</a:t>
            </a:r>
            <a:endParaRPr lang="en-CA" dirty="0"/>
          </a:p>
        </p:txBody>
      </p:sp>
      <p:sp>
        <p:nvSpPr>
          <p:cNvPr id="11" name="Slide Number Placeholder 6">
            <a:extLst>
              <a:ext uri="{FF2B5EF4-FFF2-40B4-BE49-F238E27FC236}">
                <a16:creationId xmlns:a16="http://schemas.microsoft.com/office/drawing/2014/main" id="{43D1F172-FEA0-4309-B776-982FEE5328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DF24C-7DFE-4591-91F3-F44F09C992E2}" type="slidenum">
              <a:rPr lang="en-CA" smtClean="0"/>
              <a:t>17</a:t>
            </a:fld>
            <a:endParaRPr lang="en-CA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3B385943-257D-40D9-9200-CB06F64BFC53}"/>
              </a:ext>
            </a:extLst>
          </p:cNvPr>
          <p:cNvSpPr txBox="1">
            <a:spLocks/>
          </p:cNvSpPr>
          <p:nvPr/>
        </p:nvSpPr>
        <p:spPr>
          <a:xfrm>
            <a:off x="990599" y="1978025"/>
            <a:ext cx="7325363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8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8D33E8-8C52-4519-B5E1-CB1E27203F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i="1" dirty="0"/>
              <a:t>“Social media offer the opportunity to </a:t>
            </a:r>
            <a:r>
              <a:rPr lang="en-US" b="1" i="1" dirty="0">
                <a:solidFill>
                  <a:srgbClr val="C00000"/>
                </a:solidFill>
              </a:rPr>
              <a:t>connect and cooperate </a:t>
            </a:r>
            <a:r>
              <a:rPr lang="en-US" b="1" i="1" dirty="0"/>
              <a:t>with the networked public, take advantage of the </a:t>
            </a:r>
            <a:r>
              <a:rPr lang="en-US" b="1" i="1" dirty="0">
                <a:solidFill>
                  <a:srgbClr val="C00000"/>
                </a:solidFill>
              </a:rPr>
              <a:t>capabilities and innovations of virtual volunteers</a:t>
            </a:r>
            <a:r>
              <a:rPr lang="en-US" b="1" i="1" dirty="0"/>
              <a:t>, and to reach people quickly with </a:t>
            </a:r>
            <a:r>
              <a:rPr lang="en-US" b="1" i="1" dirty="0">
                <a:solidFill>
                  <a:srgbClr val="C00000"/>
                </a:solidFill>
              </a:rPr>
              <a:t>alerts, warnings and preparedness messages</a:t>
            </a:r>
            <a:r>
              <a:rPr lang="en-US" b="1" i="1" dirty="0"/>
              <a:t>” </a:t>
            </a:r>
            <a:r>
              <a:rPr lang="en-US" b="1" i="1" baseline="30000" dirty="0"/>
              <a:t>(1)</a:t>
            </a:r>
          </a:p>
          <a:p>
            <a:endParaRPr lang="en-US" b="1" i="1" baseline="30000" dirty="0"/>
          </a:p>
          <a:p>
            <a:endParaRPr lang="en-US" b="1" i="1" baseline="30000" dirty="0"/>
          </a:p>
          <a:p>
            <a:endParaRPr lang="en-US" b="1" i="1" baseline="30000" dirty="0"/>
          </a:p>
          <a:p>
            <a:endParaRPr lang="en-US" b="1" i="1" baseline="30000" dirty="0"/>
          </a:p>
          <a:p>
            <a:endParaRPr lang="en-US" b="1" i="1" baseline="30000" dirty="0"/>
          </a:p>
          <a:p>
            <a:endParaRPr lang="en-US" b="1" i="1" baseline="30000" dirty="0"/>
          </a:p>
          <a:p>
            <a:pPr marL="0" indent="0">
              <a:buNone/>
            </a:pPr>
            <a:r>
              <a:rPr lang="en-US" b="1" i="1" baseline="30000" dirty="0"/>
              <a:t>(1) Social Media in Emergency Management, </a:t>
            </a:r>
            <a:r>
              <a:rPr lang="en-US" b="1" i="1" baseline="30000" dirty="0" err="1"/>
              <a:t>Defence</a:t>
            </a:r>
            <a:r>
              <a:rPr lang="en-US" b="1" i="1" baseline="30000" dirty="0"/>
              <a:t> Research and Development Canada, May 2014</a:t>
            </a:r>
            <a:endParaRPr lang="en-CA" b="1" i="1" baseline="30000" dirty="0"/>
          </a:p>
        </p:txBody>
      </p:sp>
      <p:pic>
        <p:nvPicPr>
          <p:cNvPr id="16" name="Picture 15" descr="Logo, icon, company name&#10;&#10;Description automatically generated">
            <a:extLst>
              <a:ext uri="{FF2B5EF4-FFF2-40B4-BE49-F238E27FC236}">
                <a16:creationId xmlns:a16="http://schemas.microsoft.com/office/drawing/2014/main" id="{93288C13-E26C-4C2E-A5C7-1FA8A601B2CB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147674" y="3790306"/>
            <a:ext cx="1584960" cy="1584960"/>
          </a:xfrm>
          <a:prstGeom prst="rect">
            <a:avLst/>
          </a:prstGeom>
        </p:spPr>
      </p:pic>
      <p:pic>
        <p:nvPicPr>
          <p:cNvPr id="17" name="Picture 16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F044BB8E-3C94-4B71-AE53-C7820B91585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0000" t="9847" r="4971" b="17816"/>
          <a:stretch/>
        </p:blipFill>
        <p:spPr>
          <a:xfrm>
            <a:off x="8258923" y="3790306"/>
            <a:ext cx="1724590" cy="1668046"/>
          </a:xfrm>
          <a:prstGeom prst="rect">
            <a:avLst/>
          </a:prstGeom>
        </p:spPr>
      </p:pic>
      <p:pic>
        <p:nvPicPr>
          <p:cNvPr id="15" name="Picture 14" descr="Icon&#10;&#10;Description automatically generated">
            <a:extLst>
              <a:ext uri="{FF2B5EF4-FFF2-40B4-BE49-F238E27FC236}">
                <a16:creationId xmlns:a16="http://schemas.microsoft.com/office/drawing/2014/main" id="{29F32414-47D7-45D3-B451-B09BF739DAE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7789" r="17789"/>
          <a:stretch/>
        </p:blipFill>
        <p:spPr>
          <a:xfrm>
            <a:off x="1878690" y="3689341"/>
            <a:ext cx="1742696" cy="1685925"/>
          </a:xfrm>
          <a:prstGeom prst="rect">
            <a:avLst/>
          </a:prstGeom>
        </p:spPr>
      </p:pic>
      <p:sp>
        <p:nvSpPr>
          <p:cNvPr id="36" name="Rectangle 35">
            <a:extLst>
              <a:ext uri="{FF2B5EF4-FFF2-40B4-BE49-F238E27FC236}">
                <a16:creationId xmlns:a16="http://schemas.microsoft.com/office/drawing/2014/main" id="{D45C95CC-841D-FE81-3E1D-2E758B3686F6}"/>
              </a:ext>
            </a:extLst>
          </p:cNvPr>
          <p:cNvSpPr/>
          <p:nvPr/>
        </p:nvSpPr>
        <p:spPr>
          <a:xfrm>
            <a:off x="208606" y="6289040"/>
            <a:ext cx="1304925" cy="497840"/>
          </a:xfrm>
          <a:prstGeom prst="rect">
            <a:avLst/>
          </a:prstGeom>
          <a:solidFill>
            <a:srgbClr val="FFDDD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Website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034AF8E5-86B1-4ABF-B539-AFE0ED16D732}"/>
              </a:ext>
            </a:extLst>
          </p:cNvPr>
          <p:cNvSpPr/>
          <p:nvPr/>
        </p:nvSpPr>
        <p:spPr>
          <a:xfrm>
            <a:off x="1516706" y="6289040"/>
            <a:ext cx="1304925" cy="497840"/>
          </a:xfrm>
          <a:prstGeom prst="rect">
            <a:avLst/>
          </a:prstGeom>
          <a:solidFill>
            <a:srgbClr val="FFDDD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MOUs</a:t>
            </a:r>
            <a:br>
              <a:rPr lang="en-CA" sz="1600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Agreements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EB608F32-7676-BD90-0657-0D21D79E48FC}"/>
              </a:ext>
            </a:extLst>
          </p:cNvPr>
          <p:cNvSpPr/>
          <p:nvPr/>
        </p:nvSpPr>
        <p:spPr>
          <a:xfrm>
            <a:off x="2829039" y="6289040"/>
            <a:ext cx="1304925" cy="497840"/>
          </a:xfrm>
          <a:prstGeom prst="rect">
            <a:avLst/>
          </a:prstGeom>
          <a:solidFill>
            <a:srgbClr val="FFDDD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Comfort</a:t>
            </a:r>
            <a:br>
              <a:rPr lang="en-CA" sz="1600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Centres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BB1CC771-3564-34B2-8AC7-E91760FB0A9F}"/>
              </a:ext>
            </a:extLst>
          </p:cNvPr>
          <p:cNvSpPr/>
          <p:nvPr/>
        </p:nvSpPr>
        <p:spPr>
          <a:xfrm>
            <a:off x="4135023" y="6289040"/>
            <a:ext cx="1304925" cy="497840"/>
          </a:xfrm>
          <a:prstGeom prst="rect">
            <a:avLst/>
          </a:prstGeom>
          <a:solidFill>
            <a:srgbClr val="FFDDD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Emergency</a:t>
            </a:r>
            <a:br>
              <a:rPr lang="en-CA" sz="1600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Emails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4711FA2C-074C-588E-0234-21502D2E5FA7}"/>
              </a:ext>
            </a:extLst>
          </p:cNvPr>
          <p:cNvSpPr/>
          <p:nvPr/>
        </p:nvSpPr>
        <p:spPr>
          <a:xfrm>
            <a:off x="6757996" y="6289040"/>
            <a:ext cx="1304925" cy="497840"/>
          </a:xfrm>
          <a:prstGeom prst="rect">
            <a:avLst/>
          </a:prstGeom>
          <a:solidFill>
            <a:srgbClr val="FFDDD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Alert Ready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992D452A-12DD-95E3-E77A-5239C7C91EF2}"/>
              </a:ext>
            </a:extLst>
          </p:cNvPr>
          <p:cNvSpPr/>
          <p:nvPr/>
        </p:nvSpPr>
        <p:spPr>
          <a:xfrm>
            <a:off x="8078593" y="6289040"/>
            <a:ext cx="1304925" cy="497840"/>
          </a:xfrm>
          <a:prstGeom prst="rect">
            <a:avLst/>
          </a:prstGeom>
          <a:solidFill>
            <a:srgbClr val="FFDDD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VPR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BE4B3403-15D8-54BE-13CD-A78D92532082}"/>
              </a:ext>
            </a:extLst>
          </p:cNvPr>
          <p:cNvSpPr/>
          <p:nvPr/>
        </p:nvSpPr>
        <p:spPr>
          <a:xfrm>
            <a:off x="9393043" y="6289040"/>
            <a:ext cx="1304925" cy="497840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b="1" dirty="0">
                <a:solidFill>
                  <a:schemeClr val="bg1"/>
                </a:solidFill>
              </a:rPr>
              <a:t>Social Media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577A7D2E-0383-7E3B-0FC7-8D8A4BC139F4}"/>
              </a:ext>
            </a:extLst>
          </p:cNvPr>
          <p:cNvSpPr/>
          <p:nvPr/>
        </p:nvSpPr>
        <p:spPr>
          <a:xfrm>
            <a:off x="10701337" y="6289040"/>
            <a:ext cx="1304925" cy="497840"/>
          </a:xfrm>
          <a:prstGeom prst="rect">
            <a:avLst/>
          </a:prstGeom>
          <a:solidFill>
            <a:srgbClr val="FFDDD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Community</a:t>
            </a:r>
            <a:br>
              <a:rPr lang="en-CA" sz="1600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Outreach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88C749C8-14AB-A1DA-A841-543FC24DCD27}"/>
              </a:ext>
            </a:extLst>
          </p:cNvPr>
          <p:cNvSpPr/>
          <p:nvPr/>
        </p:nvSpPr>
        <p:spPr>
          <a:xfrm>
            <a:off x="5445663" y="6289040"/>
            <a:ext cx="1304925" cy="497840"/>
          </a:xfrm>
          <a:prstGeom prst="rect">
            <a:avLst/>
          </a:prstGeom>
          <a:solidFill>
            <a:srgbClr val="FFDDD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Brochures</a:t>
            </a:r>
          </a:p>
        </p:txBody>
      </p:sp>
    </p:spTree>
    <p:extLst>
      <p:ext uri="{BB962C8B-B14F-4D97-AF65-F5344CB8AC3E}">
        <p14:creationId xmlns:p14="http://schemas.microsoft.com/office/powerpoint/2010/main" val="794807710"/>
      </p:ext>
    </p:extLst>
  </p:cSld>
  <p:clrMapOvr>
    <a:masterClrMapping/>
  </p:clrMapOvr>
  <p:transition spd="slow">
    <p:wipe dir="r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3C2203-F497-407C-B54B-F8FECEB199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dirty="0"/>
              <a:t>REMO Social Media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BBFC97F-E00E-408B-AFE5-37D5826C73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/>
              <a:t>Facebook Followers</a:t>
            </a:r>
          </a:p>
          <a:p>
            <a:pPr>
              <a:tabLst>
                <a:tab pos="3048000" algn="l"/>
              </a:tabLst>
            </a:pPr>
            <a:r>
              <a:rPr lang="en-US" sz="3200" dirty="0"/>
              <a:t>4,413 (+ 342)	2023-01-16</a:t>
            </a:r>
          </a:p>
          <a:p>
            <a:pPr>
              <a:tabLst>
                <a:tab pos="3048000" algn="l"/>
              </a:tabLst>
            </a:pPr>
            <a:r>
              <a:rPr lang="en-US" sz="3200" b="1" dirty="0">
                <a:solidFill>
                  <a:srgbClr val="C00000"/>
                </a:solidFill>
              </a:rPr>
              <a:t>5,014 (+ 601)	2023-05-29</a:t>
            </a:r>
          </a:p>
          <a:p>
            <a:pPr>
              <a:tabLst>
                <a:tab pos="1792288" algn="l"/>
                <a:tab pos="4129088" algn="l"/>
              </a:tabLst>
            </a:pPr>
            <a:endParaRPr lang="en-US" sz="3200" b="1" dirty="0">
              <a:solidFill>
                <a:srgbClr val="C00000"/>
              </a:solidFill>
            </a:endParaRPr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883BB833-8EA9-40C4-8D5C-D74E30425B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2023-05-29</a:t>
            </a:r>
            <a:endParaRPr lang="en-CA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01D6C15C-FCE0-47A3-A54B-CEFA1C408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Kings REMO – Town of Kentville Rotary Club</a:t>
            </a:r>
            <a:endParaRPr lang="en-CA" dirty="0"/>
          </a:p>
        </p:txBody>
      </p:sp>
      <p:sp>
        <p:nvSpPr>
          <p:cNvPr id="11" name="Slide Number Placeholder 6">
            <a:extLst>
              <a:ext uri="{FF2B5EF4-FFF2-40B4-BE49-F238E27FC236}">
                <a16:creationId xmlns:a16="http://schemas.microsoft.com/office/drawing/2014/main" id="{43D1F172-FEA0-4309-B776-982FEE5328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DF24C-7DFE-4591-91F3-F44F09C992E2}" type="slidenum">
              <a:rPr lang="en-CA" smtClean="0"/>
              <a:t>18</a:t>
            </a:fld>
            <a:endParaRPr lang="en-CA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3B385943-257D-40D9-9200-CB06F64BFC53}"/>
              </a:ext>
            </a:extLst>
          </p:cNvPr>
          <p:cNvSpPr txBox="1">
            <a:spLocks/>
          </p:cNvSpPr>
          <p:nvPr/>
        </p:nvSpPr>
        <p:spPr>
          <a:xfrm>
            <a:off x="990599" y="1978025"/>
            <a:ext cx="7325363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800" dirty="0"/>
          </a:p>
        </p:txBody>
      </p:sp>
      <p:pic>
        <p:nvPicPr>
          <p:cNvPr id="14" name="Picture 13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684F16E0-EE5C-4B9D-8621-0EF0AE5EA635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7384" y="1984216"/>
            <a:ext cx="4184017" cy="216947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5" name="Picture 14" descr="Icon&#10;&#10;Description automatically generated">
            <a:extLst>
              <a:ext uri="{FF2B5EF4-FFF2-40B4-BE49-F238E27FC236}">
                <a16:creationId xmlns:a16="http://schemas.microsoft.com/office/drawing/2014/main" id="{29F32414-47D7-45D3-B451-B09BF739DAE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43770" y="3813970"/>
            <a:ext cx="2705100" cy="1685925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2D119ECA-33E6-676D-87E3-CDE7AD776345}"/>
              </a:ext>
            </a:extLst>
          </p:cNvPr>
          <p:cNvSpPr/>
          <p:nvPr/>
        </p:nvSpPr>
        <p:spPr>
          <a:xfrm>
            <a:off x="208606" y="6289040"/>
            <a:ext cx="1304925" cy="497840"/>
          </a:xfrm>
          <a:prstGeom prst="rect">
            <a:avLst/>
          </a:prstGeom>
          <a:solidFill>
            <a:srgbClr val="FFDDD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Website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CF6FE3B-3D50-25CC-0360-4B0A7C0C410C}"/>
              </a:ext>
            </a:extLst>
          </p:cNvPr>
          <p:cNvSpPr/>
          <p:nvPr/>
        </p:nvSpPr>
        <p:spPr>
          <a:xfrm>
            <a:off x="1516706" y="6289040"/>
            <a:ext cx="1304925" cy="497840"/>
          </a:xfrm>
          <a:prstGeom prst="rect">
            <a:avLst/>
          </a:prstGeom>
          <a:solidFill>
            <a:srgbClr val="FFDDD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MOUs</a:t>
            </a:r>
            <a:br>
              <a:rPr lang="en-CA" sz="1600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Agreements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C7F603D-BEE2-0EA3-8CE5-14104C18F9A8}"/>
              </a:ext>
            </a:extLst>
          </p:cNvPr>
          <p:cNvSpPr/>
          <p:nvPr/>
        </p:nvSpPr>
        <p:spPr>
          <a:xfrm>
            <a:off x="2829039" y="6289040"/>
            <a:ext cx="1304925" cy="497840"/>
          </a:xfrm>
          <a:prstGeom prst="rect">
            <a:avLst/>
          </a:prstGeom>
          <a:solidFill>
            <a:srgbClr val="FFDDD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Comfort</a:t>
            </a:r>
            <a:br>
              <a:rPr lang="en-CA" sz="1600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Centres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10DA9EB-5014-8F63-CD0A-839D74935F08}"/>
              </a:ext>
            </a:extLst>
          </p:cNvPr>
          <p:cNvSpPr/>
          <p:nvPr/>
        </p:nvSpPr>
        <p:spPr>
          <a:xfrm>
            <a:off x="4135023" y="6289040"/>
            <a:ext cx="1304925" cy="497840"/>
          </a:xfrm>
          <a:prstGeom prst="rect">
            <a:avLst/>
          </a:prstGeom>
          <a:solidFill>
            <a:srgbClr val="FFDDD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Emergency</a:t>
            </a:r>
            <a:br>
              <a:rPr lang="en-CA" sz="1600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Emails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539B43D-3721-A25C-684F-F39C00DEA7DB}"/>
              </a:ext>
            </a:extLst>
          </p:cNvPr>
          <p:cNvSpPr/>
          <p:nvPr/>
        </p:nvSpPr>
        <p:spPr>
          <a:xfrm>
            <a:off x="6757996" y="6289040"/>
            <a:ext cx="1304925" cy="497840"/>
          </a:xfrm>
          <a:prstGeom prst="rect">
            <a:avLst/>
          </a:prstGeom>
          <a:solidFill>
            <a:srgbClr val="FFDDD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Alert Ready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72D5777-63B9-3B77-C2F2-FFD782424164}"/>
              </a:ext>
            </a:extLst>
          </p:cNvPr>
          <p:cNvSpPr/>
          <p:nvPr/>
        </p:nvSpPr>
        <p:spPr>
          <a:xfrm>
            <a:off x="8078593" y="6289040"/>
            <a:ext cx="1304925" cy="497840"/>
          </a:xfrm>
          <a:prstGeom prst="rect">
            <a:avLst/>
          </a:prstGeom>
          <a:solidFill>
            <a:srgbClr val="FFDDD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VPR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11FE7E4-FB80-ABBB-16E1-EC19D6B066D4}"/>
              </a:ext>
            </a:extLst>
          </p:cNvPr>
          <p:cNvSpPr/>
          <p:nvPr/>
        </p:nvSpPr>
        <p:spPr>
          <a:xfrm>
            <a:off x="9393043" y="6289040"/>
            <a:ext cx="1304925" cy="497840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b="1" dirty="0">
                <a:solidFill>
                  <a:schemeClr val="bg1"/>
                </a:solidFill>
              </a:rPr>
              <a:t>Social Media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8233585-7739-A4A8-D87A-9F1791FD5B7F}"/>
              </a:ext>
            </a:extLst>
          </p:cNvPr>
          <p:cNvSpPr/>
          <p:nvPr/>
        </p:nvSpPr>
        <p:spPr>
          <a:xfrm>
            <a:off x="10701337" y="6289040"/>
            <a:ext cx="1304925" cy="497840"/>
          </a:xfrm>
          <a:prstGeom prst="rect">
            <a:avLst/>
          </a:prstGeom>
          <a:solidFill>
            <a:srgbClr val="FFDDD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Community</a:t>
            </a:r>
            <a:br>
              <a:rPr lang="en-CA" sz="1600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Outreach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9ECD0E5F-48E7-549C-172D-24F332D93569}"/>
              </a:ext>
            </a:extLst>
          </p:cNvPr>
          <p:cNvSpPr/>
          <p:nvPr/>
        </p:nvSpPr>
        <p:spPr>
          <a:xfrm>
            <a:off x="5445663" y="6289040"/>
            <a:ext cx="1304925" cy="497840"/>
          </a:xfrm>
          <a:prstGeom prst="rect">
            <a:avLst/>
          </a:prstGeom>
          <a:solidFill>
            <a:srgbClr val="FFDDD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Brochures</a:t>
            </a:r>
          </a:p>
        </p:txBody>
      </p:sp>
    </p:spTree>
    <p:extLst>
      <p:ext uri="{BB962C8B-B14F-4D97-AF65-F5344CB8AC3E}">
        <p14:creationId xmlns:p14="http://schemas.microsoft.com/office/powerpoint/2010/main" val="2321013487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3C2203-F497-407C-B54B-F8FECEB199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dirty="0"/>
              <a:t>REMO Social Media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BBFC97F-E00E-408B-AFE5-37D5826C73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/>
              <a:t>Twitter Followers</a:t>
            </a:r>
          </a:p>
          <a:p>
            <a:pPr>
              <a:tabLst>
                <a:tab pos="1798638" algn="l"/>
                <a:tab pos="3048000" algn="l"/>
              </a:tabLst>
            </a:pPr>
            <a:r>
              <a:rPr lang="en-US" sz="3200" dirty="0"/>
              <a:t>826 (+ 12)	2023-01-16</a:t>
            </a:r>
          </a:p>
          <a:p>
            <a:pPr>
              <a:tabLst>
                <a:tab pos="1798638" algn="l"/>
                <a:tab pos="3048000" algn="l"/>
              </a:tabLst>
            </a:pPr>
            <a:r>
              <a:rPr lang="en-US" sz="3200" b="1" dirty="0">
                <a:solidFill>
                  <a:srgbClr val="C00000"/>
                </a:solidFill>
              </a:rPr>
              <a:t>833 (+ 7)		2023-05-29</a:t>
            </a:r>
            <a:endParaRPr lang="en-CA" sz="3200" b="1" dirty="0">
              <a:solidFill>
                <a:srgbClr val="C00000"/>
              </a:solidFill>
            </a:endParaRPr>
          </a:p>
          <a:p>
            <a:endParaRPr lang="en-CA" sz="1600" dirty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883BB833-8EA9-40C4-8D5C-D74E30425B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2023-05-29</a:t>
            </a:r>
            <a:endParaRPr lang="en-CA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01D6C15C-FCE0-47A3-A54B-CEFA1C408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Kings REMO – Town of Kentville Rotary Club</a:t>
            </a:r>
            <a:endParaRPr lang="en-CA" dirty="0"/>
          </a:p>
        </p:txBody>
      </p:sp>
      <p:sp>
        <p:nvSpPr>
          <p:cNvPr id="11" name="Slide Number Placeholder 6">
            <a:extLst>
              <a:ext uri="{FF2B5EF4-FFF2-40B4-BE49-F238E27FC236}">
                <a16:creationId xmlns:a16="http://schemas.microsoft.com/office/drawing/2014/main" id="{43D1F172-FEA0-4309-B776-982FEE5328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DF24C-7DFE-4591-91F3-F44F09C992E2}" type="slidenum">
              <a:rPr lang="en-CA" smtClean="0"/>
              <a:t>19</a:t>
            </a:fld>
            <a:endParaRPr lang="en-CA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3B385943-257D-40D9-9200-CB06F64BFC53}"/>
              </a:ext>
            </a:extLst>
          </p:cNvPr>
          <p:cNvSpPr txBox="1">
            <a:spLocks/>
          </p:cNvSpPr>
          <p:nvPr/>
        </p:nvSpPr>
        <p:spPr>
          <a:xfrm>
            <a:off x="990599" y="1978025"/>
            <a:ext cx="7325363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800" dirty="0"/>
          </a:p>
        </p:txBody>
      </p:sp>
      <p:pic>
        <p:nvPicPr>
          <p:cNvPr id="9" name="Picture 8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65B099AC-31EC-4F7B-9C22-C0C4F5BFBF4A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0" r="3437"/>
          <a:stretch/>
        </p:blipFill>
        <p:spPr bwMode="auto">
          <a:xfrm>
            <a:off x="9109166" y="1978025"/>
            <a:ext cx="2346233" cy="335162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Picture 3" descr="Logo, icon, company name&#10;&#10;Description automatically generated">
            <a:extLst>
              <a:ext uri="{FF2B5EF4-FFF2-40B4-BE49-F238E27FC236}">
                <a16:creationId xmlns:a16="http://schemas.microsoft.com/office/drawing/2014/main" id="{EDDE2D8C-4F55-49C5-88AF-1AB03BB6709A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89021" y="3864452"/>
            <a:ext cx="1584960" cy="1584960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7B929BC0-FBF5-501F-B293-70476A2E1894}"/>
              </a:ext>
            </a:extLst>
          </p:cNvPr>
          <p:cNvSpPr/>
          <p:nvPr/>
        </p:nvSpPr>
        <p:spPr>
          <a:xfrm>
            <a:off x="208606" y="6289040"/>
            <a:ext cx="1304925" cy="497840"/>
          </a:xfrm>
          <a:prstGeom prst="rect">
            <a:avLst/>
          </a:prstGeom>
          <a:solidFill>
            <a:srgbClr val="FFDDD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Website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5800EAB-B427-1D76-B26C-7F5444A3A1B8}"/>
              </a:ext>
            </a:extLst>
          </p:cNvPr>
          <p:cNvSpPr/>
          <p:nvPr/>
        </p:nvSpPr>
        <p:spPr>
          <a:xfrm>
            <a:off x="1516706" y="6289040"/>
            <a:ext cx="1304925" cy="497840"/>
          </a:xfrm>
          <a:prstGeom prst="rect">
            <a:avLst/>
          </a:prstGeom>
          <a:solidFill>
            <a:srgbClr val="FFDDD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MOUs</a:t>
            </a:r>
            <a:br>
              <a:rPr lang="en-CA" sz="1600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Agreements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B42D2DF4-C632-51CC-80F7-4B55EA533B33}"/>
              </a:ext>
            </a:extLst>
          </p:cNvPr>
          <p:cNvSpPr/>
          <p:nvPr/>
        </p:nvSpPr>
        <p:spPr>
          <a:xfrm>
            <a:off x="2829039" y="6289040"/>
            <a:ext cx="1304925" cy="497840"/>
          </a:xfrm>
          <a:prstGeom prst="rect">
            <a:avLst/>
          </a:prstGeom>
          <a:solidFill>
            <a:srgbClr val="FFDDD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Comfort</a:t>
            </a:r>
            <a:br>
              <a:rPr lang="en-CA" sz="1600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Centres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77007816-C69E-45DB-A36B-097E09776A6C}"/>
              </a:ext>
            </a:extLst>
          </p:cNvPr>
          <p:cNvSpPr/>
          <p:nvPr/>
        </p:nvSpPr>
        <p:spPr>
          <a:xfrm>
            <a:off x="4135023" y="6289040"/>
            <a:ext cx="1304925" cy="497840"/>
          </a:xfrm>
          <a:prstGeom prst="rect">
            <a:avLst/>
          </a:prstGeom>
          <a:solidFill>
            <a:srgbClr val="FFDDD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Emergency</a:t>
            </a:r>
            <a:br>
              <a:rPr lang="en-CA" sz="1600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Emails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52CE4913-4B81-C238-4C0F-445A58659392}"/>
              </a:ext>
            </a:extLst>
          </p:cNvPr>
          <p:cNvSpPr/>
          <p:nvPr/>
        </p:nvSpPr>
        <p:spPr>
          <a:xfrm>
            <a:off x="6757996" y="6289040"/>
            <a:ext cx="1304925" cy="497840"/>
          </a:xfrm>
          <a:prstGeom prst="rect">
            <a:avLst/>
          </a:prstGeom>
          <a:solidFill>
            <a:srgbClr val="FFDDD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Alert Ready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3677D0BF-F1A0-2840-0A1A-40D394BEF0A5}"/>
              </a:ext>
            </a:extLst>
          </p:cNvPr>
          <p:cNvSpPr/>
          <p:nvPr/>
        </p:nvSpPr>
        <p:spPr>
          <a:xfrm>
            <a:off x="8078593" y="6289040"/>
            <a:ext cx="1304925" cy="497840"/>
          </a:xfrm>
          <a:prstGeom prst="rect">
            <a:avLst/>
          </a:prstGeom>
          <a:solidFill>
            <a:srgbClr val="FFDDD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VPR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764259C8-66C3-7916-A051-5B8ED8B11CC2}"/>
              </a:ext>
            </a:extLst>
          </p:cNvPr>
          <p:cNvSpPr/>
          <p:nvPr/>
        </p:nvSpPr>
        <p:spPr>
          <a:xfrm>
            <a:off x="9393043" y="6289040"/>
            <a:ext cx="1304925" cy="497840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b="1" dirty="0">
                <a:solidFill>
                  <a:schemeClr val="bg1"/>
                </a:solidFill>
              </a:rPr>
              <a:t>Social Media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B788E18B-E86F-0AB9-EC8B-47558F187EA0}"/>
              </a:ext>
            </a:extLst>
          </p:cNvPr>
          <p:cNvSpPr/>
          <p:nvPr/>
        </p:nvSpPr>
        <p:spPr>
          <a:xfrm>
            <a:off x="10701337" y="6289040"/>
            <a:ext cx="1304925" cy="497840"/>
          </a:xfrm>
          <a:prstGeom prst="rect">
            <a:avLst/>
          </a:prstGeom>
          <a:solidFill>
            <a:srgbClr val="FFDDD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Community</a:t>
            </a:r>
            <a:br>
              <a:rPr lang="en-CA" sz="1600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Outreach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691F3765-2A6B-7007-D12C-BB2073D5E184}"/>
              </a:ext>
            </a:extLst>
          </p:cNvPr>
          <p:cNvSpPr/>
          <p:nvPr/>
        </p:nvSpPr>
        <p:spPr>
          <a:xfrm>
            <a:off x="5445663" y="6289040"/>
            <a:ext cx="1304925" cy="497840"/>
          </a:xfrm>
          <a:prstGeom prst="rect">
            <a:avLst/>
          </a:prstGeom>
          <a:solidFill>
            <a:srgbClr val="FFDDD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Brochures</a:t>
            </a:r>
          </a:p>
        </p:txBody>
      </p:sp>
    </p:spTree>
    <p:extLst>
      <p:ext uri="{BB962C8B-B14F-4D97-AF65-F5344CB8AC3E}">
        <p14:creationId xmlns:p14="http://schemas.microsoft.com/office/powerpoint/2010/main" val="2679461127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9206345" cy="1325563"/>
          </a:xfrm>
        </p:spPr>
        <p:txBody>
          <a:bodyPr/>
          <a:lstStyle/>
          <a:p>
            <a:pPr>
              <a:tabLst>
                <a:tab pos="8964613" algn="r"/>
              </a:tabLst>
            </a:pPr>
            <a:r>
              <a:rPr lang="en-CA" dirty="0"/>
              <a:t>Aim</a:t>
            </a:r>
            <a:r>
              <a:rPr lang="en-CA" sz="1800" dirty="0"/>
              <a:t>	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7442201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CA" sz="3600" b="1" dirty="0">
                <a:latin typeface="Calibri" panose="020F0502020204030204" pitchFamily="34" charset="0"/>
              </a:rPr>
              <a:t>To increase </a:t>
            </a:r>
            <a:r>
              <a:rPr lang="en-CA" sz="3600" b="1" dirty="0">
                <a:solidFill>
                  <a:srgbClr val="C00000"/>
                </a:solidFill>
                <a:latin typeface="Calibri" panose="020F0502020204030204" pitchFamily="34" charset="0"/>
              </a:rPr>
              <a:t>Community Awareness </a:t>
            </a:r>
            <a:r>
              <a:rPr lang="en-CA" sz="3600" b="1" dirty="0">
                <a:latin typeface="Calibri" panose="020F0502020204030204" pitchFamily="34" charset="0"/>
              </a:rPr>
              <a:t>about </a:t>
            </a:r>
            <a:r>
              <a:rPr lang="en-CA" sz="3600" b="1" dirty="0">
                <a:solidFill>
                  <a:srgbClr val="C00000"/>
                </a:solidFill>
                <a:latin typeface="Calibri" panose="020F0502020204030204" pitchFamily="34" charset="0"/>
              </a:rPr>
              <a:t>Emergency Preparedness </a:t>
            </a:r>
            <a:r>
              <a:rPr lang="en-CA" sz="3600" b="1" dirty="0">
                <a:latin typeface="Calibri" panose="020F0502020204030204" pitchFamily="34" charset="0"/>
              </a:rPr>
              <a:t>in order to be better prepared for emergencies in Kings County.</a:t>
            </a: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B25F53F2-0354-4546-B9C0-7E1B16713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</p:spPr>
        <p:txBody>
          <a:bodyPr/>
          <a:lstStyle/>
          <a:p>
            <a:fld id="{C13DF24C-7DFE-4591-91F3-F44F09C992E2}" type="slidenum">
              <a:rPr lang="en-CA" smtClean="0"/>
              <a:t>2</a:t>
            </a:fld>
            <a:endParaRPr lang="en-CA" dirty="0"/>
          </a:p>
        </p:txBody>
      </p:sp>
      <p:sp>
        <p:nvSpPr>
          <p:cNvPr id="20" name="Date Placeholder 3">
            <a:extLst>
              <a:ext uri="{FF2B5EF4-FFF2-40B4-BE49-F238E27FC236}">
                <a16:creationId xmlns:a16="http://schemas.microsoft.com/office/drawing/2014/main" id="{1784AE65-DA70-4264-836A-BC96DB8BA3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</p:spPr>
        <p:txBody>
          <a:bodyPr/>
          <a:lstStyle/>
          <a:p>
            <a:r>
              <a:rPr lang="en-US"/>
              <a:t>2023-05-29</a:t>
            </a:r>
            <a:endParaRPr lang="en-CA" dirty="0"/>
          </a:p>
        </p:txBody>
      </p:sp>
      <p:sp>
        <p:nvSpPr>
          <p:cNvPr id="21" name="Footer Placeholder 4">
            <a:extLst>
              <a:ext uri="{FF2B5EF4-FFF2-40B4-BE49-F238E27FC236}">
                <a16:creationId xmlns:a16="http://schemas.microsoft.com/office/drawing/2014/main" id="{A014928B-F307-47C5-8858-27DE6C0536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</p:spPr>
        <p:txBody>
          <a:bodyPr/>
          <a:lstStyle/>
          <a:p>
            <a:r>
              <a:rPr lang="en-US"/>
              <a:t>Kings REMO – Town of Kentville Rotary Club</a:t>
            </a:r>
            <a:endParaRPr lang="en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3B5AD71-FDAC-445F-9719-E0AE4FAC9D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0480" y="4830911"/>
            <a:ext cx="9591040" cy="1435746"/>
          </a:xfrm>
          <a:prstGeom prst="rect">
            <a:avLst/>
          </a:prstGeom>
        </p:spPr>
      </p:pic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8F518E10-4137-4C79-BA51-478A913838AD}"/>
              </a:ext>
            </a:extLst>
          </p:cNvPr>
          <p:cNvSpPr txBox="1">
            <a:spLocks/>
          </p:cNvSpPr>
          <p:nvPr/>
        </p:nvSpPr>
        <p:spPr>
          <a:xfrm>
            <a:off x="6609079" y="1825625"/>
            <a:ext cx="4744721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CA" sz="3600" b="1" dirty="0">
              <a:latin typeface="Calibri" panose="020F0502020204030204" pitchFamily="34" charset="0"/>
            </a:endParaRPr>
          </a:p>
        </p:txBody>
      </p:sp>
      <p:pic>
        <p:nvPicPr>
          <p:cNvPr id="5" name="Picture 4" descr="Map&#10;&#10;Description automatically generated">
            <a:extLst>
              <a:ext uri="{FF2B5EF4-FFF2-40B4-BE49-F238E27FC236}">
                <a16:creationId xmlns:a16="http://schemas.microsoft.com/office/drawing/2014/main" id="{85FE7996-94DB-0C91-9050-AE23F13F1B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1742" y="1799674"/>
            <a:ext cx="2852057" cy="300304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738969592"/>
      </p:ext>
    </p:extLst>
  </p:cSld>
  <p:clrMapOvr>
    <a:masterClrMapping/>
  </p:clrMapOvr>
  <p:transition spd="slow">
    <p:wipe dir="r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3C2203-F497-407C-B54B-F8FECEB199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dirty="0"/>
              <a:t>REMO Social Media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BBFC97F-E00E-408B-AFE5-37D5826C73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/>
              <a:t>Instagram followers</a:t>
            </a:r>
          </a:p>
          <a:p>
            <a:pPr>
              <a:tabLst>
                <a:tab pos="1439863" algn="l"/>
                <a:tab pos="3048000" algn="l"/>
              </a:tabLst>
            </a:pPr>
            <a:r>
              <a:rPr lang="en-US" sz="3200" dirty="0"/>
              <a:t>244 (+ 8)	2023-01-16</a:t>
            </a:r>
          </a:p>
          <a:p>
            <a:pPr>
              <a:tabLst>
                <a:tab pos="1439863" algn="l"/>
                <a:tab pos="3048000" algn="l"/>
              </a:tabLst>
            </a:pPr>
            <a:r>
              <a:rPr lang="en-US" sz="3200" b="1" dirty="0">
                <a:solidFill>
                  <a:srgbClr val="C00000"/>
                </a:solidFill>
              </a:rPr>
              <a:t>257 (+ 13)	2023-05-29 	</a:t>
            </a:r>
          </a:p>
          <a:p>
            <a:endParaRPr lang="en-CA" sz="3200" dirty="0"/>
          </a:p>
          <a:p>
            <a:endParaRPr lang="en-CA" sz="1600" dirty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883BB833-8EA9-40C4-8D5C-D74E30425B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2023-05-29</a:t>
            </a:r>
            <a:endParaRPr lang="en-CA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01D6C15C-FCE0-47A3-A54B-CEFA1C408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Kings REMO – Town of Kentville Rotary Club</a:t>
            </a:r>
            <a:endParaRPr lang="en-CA" dirty="0"/>
          </a:p>
        </p:txBody>
      </p:sp>
      <p:sp>
        <p:nvSpPr>
          <p:cNvPr id="11" name="Slide Number Placeholder 6">
            <a:extLst>
              <a:ext uri="{FF2B5EF4-FFF2-40B4-BE49-F238E27FC236}">
                <a16:creationId xmlns:a16="http://schemas.microsoft.com/office/drawing/2014/main" id="{43D1F172-FEA0-4309-B776-982FEE5328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DF24C-7DFE-4591-91F3-F44F09C992E2}" type="slidenum">
              <a:rPr lang="en-CA" smtClean="0"/>
              <a:t>20</a:t>
            </a:fld>
            <a:endParaRPr lang="en-CA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3B385943-257D-40D9-9200-CB06F64BFC53}"/>
              </a:ext>
            </a:extLst>
          </p:cNvPr>
          <p:cNvSpPr txBox="1">
            <a:spLocks/>
          </p:cNvSpPr>
          <p:nvPr/>
        </p:nvSpPr>
        <p:spPr>
          <a:xfrm>
            <a:off x="990599" y="1978025"/>
            <a:ext cx="7325363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800" dirty="0"/>
          </a:p>
        </p:txBody>
      </p:sp>
      <p:pic>
        <p:nvPicPr>
          <p:cNvPr id="14" name="Picture 13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B3E31D97-F76E-459F-9515-8BFCAA2EF5F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0000" t="9847" r="4971" b="17816"/>
          <a:stretch/>
        </p:blipFill>
        <p:spPr>
          <a:xfrm>
            <a:off x="2747440" y="3981038"/>
            <a:ext cx="1468121" cy="141998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8508D13-E947-48D3-BC19-FFFFF59D9EA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3626" t="2490" r="14292" b="2490"/>
          <a:stretch/>
        </p:blipFill>
        <p:spPr>
          <a:xfrm>
            <a:off x="8576928" y="1785113"/>
            <a:ext cx="2500013" cy="43918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76633D64-D7FB-7CA3-928F-684558505449}"/>
              </a:ext>
            </a:extLst>
          </p:cNvPr>
          <p:cNvSpPr/>
          <p:nvPr/>
        </p:nvSpPr>
        <p:spPr>
          <a:xfrm>
            <a:off x="208606" y="6289040"/>
            <a:ext cx="1304925" cy="497840"/>
          </a:xfrm>
          <a:prstGeom prst="rect">
            <a:avLst/>
          </a:prstGeom>
          <a:solidFill>
            <a:srgbClr val="FFDDD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Website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E1B38DCD-5531-511A-7392-78CD5AF6D66E}"/>
              </a:ext>
            </a:extLst>
          </p:cNvPr>
          <p:cNvSpPr/>
          <p:nvPr/>
        </p:nvSpPr>
        <p:spPr>
          <a:xfrm>
            <a:off x="1516706" y="6289040"/>
            <a:ext cx="1304925" cy="497840"/>
          </a:xfrm>
          <a:prstGeom prst="rect">
            <a:avLst/>
          </a:prstGeom>
          <a:solidFill>
            <a:srgbClr val="FFDDD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MOUs</a:t>
            </a:r>
            <a:br>
              <a:rPr lang="en-CA" sz="1600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Agreements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80E8CDD2-3AF1-1465-FD6C-B2CD59F84F95}"/>
              </a:ext>
            </a:extLst>
          </p:cNvPr>
          <p:cNvSpPr/>
          <p:nvPr/>
        </p:nvSpPr>
        <p:spPr>
          <a:xfrm>
            <a:off x="2829039" y="6289040"/>
            <a:ext cx="1304925" cy="497840"/>
          </a:xfrm>
          <a:prstGeom prst="rect">
            <a:avLst/>
          </a:prstGeom>
          <a:solidFill>
            <a:srgbClr val="FFDDD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Comfort</a:t>
            </a:r>
            <a:br>
              <a:rPr lang="en-CA" sz="1600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Centres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77463E0B-BCDB-840B-91D5-5F07BD43E6BD}"/>
              </a:ext>
            </a:extLst>
          </p:cNvPr>
          <p:cNvSpPr/>
          <p:nvPr/>
        </p:nvSpPr>
        <p:spPr>
          <a:xfrm>
            <a:off x="4135023" y="6289040"/>
            <a:ext cx="1304925" cy="497840"/>
          </a:xfrm>
          <a:prstGeom prst="rect">
            <a:avLst/>
          </a:prstGeom>
          <a:solidFill>
            <a:srgbClr val="FFDDD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Emergency</a:t>
            </a:r>
            <a:br>
              <a:rPr lang="en-CA" sz="1600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Emails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1D046EC4-737B-F925-0200-14B2B008B590}"/>
              </a:ext>
            </a:extLst>
          </p:cNvPr>
          <p:cNvSpPr/>
          <p:nvPr/>
        </p:nvSpPr>
        <p:spPr>
          <a:xfrm>
            <a:off x="6757996" y="6289040"/>
            <a:ext cx="1304925" cy="497840"/>
          </a:xfrm>
          <a:prstGeom prst="rect">
            <a:avLst/>
          </a:prstGeom>
          <a:solidFill>
            <a:srgbClr val="FFDDD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Alert Ready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4B7C6A48-1095-ECE9-F271-B60A89BAFE72}"/>
              </a:ext>
            </a:extLst>
          </p:cNvPr>
          <p:cNvSpPr/>
          <p:nvPr/>
        </p:nvSpPr>
        <p:spPr>
          <a:xfrm>
            <a:off x="8078593" y="6289040"/>
            <a:ext cx="1304925" cy="497840"/>
          </a:xfrm>
          <a:prstGeom prst="rect">
            <a:avLst/>
          </a:prstGeom>
          <a:solidFill>
            <a:srgbClr val="FFDDD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VPR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514EF2C-B66E-014C-B569-A19A962FBD55}"/>
              </a:ext>
            </a:extLst>
          </p:cNvPr>
          <p:cNvSpPr/>
          <p:nvPr/>
        </p:nvSpPr>
        <p:spPr>
          <a:xfrm>
            <a:off x="9393043" y="6289040"/>
            <a:ext cx="1304925" cy="497840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b="1" dirty="0">
                <a:solidFill>
                  <a:schemeClr val="bg1"/>
                </a:solidFill>
              </a:rPr>
              <a:t>Social Media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8040431A-1319-B59D-5EE5-DFEBFCBB3D92}"/>
              </a:ext>
            </a:extLst>
          </p:cNvPr>
          <p:cNvSpPr/>
          <p:nvPr/>
        </p:nvSpPr>
        <p:spPr>
          <a:xfrm>
            <a:off x="10701337" y="6289040"/>
            <a:ext cx="1304925" cy="497840"/>
          </a:xfrm>
          <a:prstGeom prst="rect">
            <a:avLst/>
          </a:prstGeom>
          <a:solidFill>
            <a:srgbClr val="FFDDD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Community</a:t>
            </a:r>
            <a:br>
              <a:rPr lang="en-CA" sz="1600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Outreach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78EBBDC6-12CA-5A74-0348-C5A47438DFBA}"/>
              </a:ext>
            </a:extLst>
          </p:cNvPr>
          <p:cNvSpPr/>
          <p:nvPr/>
        </p:nvSpPr>
        <p:spPr>
          <a:xfrm>
            <a:off x="5445663" y="6289040"/>
            <a:ext cx="1304925" cy="497840"/>
          </a:xfrm>
          <a:prstGeom prst="rect">
            <a:avLst/>
          </a:prstGeom>
          <a:solidFill>
            <a:srgbClr val="FFDDD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Brochures</a:t>
            </a:r>
          </a:p>
        </p:txBody>
      </p:sp>
    </p:spTree>
    <p:extLst>
      <p:ext uri="{BB962C8B-B14F-4D97-AF65-F5344CB8AC3E}">
        <p14:creationId xmlns:p14="http://schemas.microsoft.com/office/powerpoint/2010/main" val="310012993"/>
      </p:ext>
    </p:extLst>
  </p:cSld>
  <p:clrMapOvr>
    <a:masterClrMapping/>
  </p:clrMapOvr>
  <p:transition spd="slow">
    <p:wipe dir="r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3C2203-F497-407C-B54B-F8FECEB199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dirty="0"/>
              <a:t>Kings REMO Community Outreach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BBFC97F-E00E-408B-AFE5-37D5826C73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06784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CA" sz="5400" b="1" dirty="0">
                <a:solidFill>
                  <a:srgbClr val="C00000"/>
                </a:solidFill>
              </a:rPr>
              <a:t>Emergency Preparedness &amp; You</a:t>
            </a:r>
            <a:endParaRPr lang="en-CA" sz="1600" b="1" dirty="0">
              <a:solidFill>
                <a:srgbClr val="C00000"/>
              </a:solidFill>
            </a:endParaRPr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883BB833-8EA9-40C4-8D5C-D74E30425B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2023-05-29</a:t>
            </a:r>
            <a:endParaRPr lang="en-CA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01D6C15C-FCE0-47A3-A54B-CEFA1C408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Kings REMO – Town of Kentville Rotary Club</a:t>
            </a:r>
            <a:endParaRPr lang="en-CA" dirty="0"/>
          </a:p>
        </p:txBody>
      </p:sp>
      <p:sp>
        <p:nvSpPr>
          <p:cNvPr id="11" name="Slide Number Placeholder 6">
            <a:extLst>
              <a:ext uri="{FF2B5EF4-FFF2-40B4-BE49-F238E27FC236}">
                <a16:creationId xmlns:a16="http://schemas.microsoft.com/office/drawing/2014/main" id="{43D1F172-FEA0-4309-B776-982FEE5328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DF24C-7DFE-4591-91F3-F44F09C992E2}" type="slidenum">
              <a:rPr lang="en-CA" smtClean="0"/>
              <a:t>21</a:t>
            </a:fld>
            <a:endParaRPr lang="en-CA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3B385943-257D-40D9-9200-CB06F64BFC53}"/>
              </a:ext>
            </a:extLst>
          </p:cNvPr>
          <p:cNvSpPr txBox="1">
            <a:spLocks/>
          </p:cNvSpPr>
          <p:nvPr/>
        </p:nvSpPr>
        <p:spPr>
          <a:xfrm>
            <a:off x="990599" y="1978025"/>
            <a:ext cx="7325363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800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570A8BE-0005-C842-76DA-E7BF0882B309}"/>
              </a:ext>
            </a:extLst>
          </p:cNvPr>
          <p:cNvSpPr/>
          <p:nvPr/>
        </p:nvSpPr>
        <p:spPr>
          <a:xfrm>
            <a:off x="208606" y="6289040"/>
            <a:ext cx="1304925" cy="497840"/>
          </a:xfrm>
          <a:prstGeom prst="rect">
            <a:avLst/>
          </a:prstGeom>
          <a:solidFill>
            <a:srgbClr val="FFDDD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Website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EB539ED-EBB2-DDFA-EF22-6D252AECF553}"/>
              </a:ext>
            </a:extLst>
          </p:cNvPr>
          <p:cNvSpPr/>
          <p:nvPr/>
        </p:nvSpPr>
        <p:spPr>
          <a:xfrm>
            <a:off x="1516706" y="6289040"/>
            <a:ext cx="1304925" cy="497840"/>
          </a:xfrm>
          <a:prstGeom prst="rect">
            <a:avLst/>
          </a:prstGeom>
          <a:solidFill>
            <a:srgbClr val="FFDDD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MOUs</a:t>
            </a:r>
            <a:br>
              <a:rPr lang="en-CA" sz="1600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Agreements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4085E02-6204-B07C-FA7F-BBA686530539}"/>
              </a:ext>
            </a:extLst>
          </p:cNvPr>
          <p:cNvSpPr/>
          <p:nvPr/>
        </p:nvSpPr>
        <p:spPr>
          <a:xfrm>
            <a:off x="2829039" y="6289040"/>
            <a:ext cx="1304925" cy="497840"/>
          </a:xfrm>
          <a:prstGeom prst="rect">
            <a:avLst/>
          </a:prstGeom>
          <a:solidFill>
            <a:srgbClr val="FFDDD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Comfort</a:t>
            </a:r>
            <a:br>
              <a:rPr lang="en-CA" sz="1600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Centres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07FF629-9D17-D966-A655-7D1DC7461126}"/>
              </a:ext>
            </a:extLst>
          </p:cNvPr>
          <p:cNvSpPr/>
          <p:nvPr/>
        </p:nvSpPr>
        <p:spPr>
          <a:xfrm>
            <a:off x="4135023" y="6289040"/>
            <a:ext cx="1304925" cy="497840"/>
          </a:xfrm>
          <a:prstGeom prst="rect">
            <a:avLst/>
          </a:prstGeom>
          <a:solidFill>
            <a:srgbClr val="FFDDD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Emergency</a:t>
            </a:r>
            <a:br>
              <a:rPr lang="en-CA" sz="1600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Emails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693D15F-6CF2-55EA-0EAE-517FF797F5A0}"/>
              </a:ext>
            </a:extLst>
          </p:cNvPr>
          <p:cNvSpPr/>
          <p:nvPr/>
        </p:nvSpPr>
        <p:spPr>
          <a:xfrm>
            <a:off x="6757996" y="6289040"/>
            <a:ext cx="1304925" cy="497840"/>
          </a:xfrm>
          <a:prstGeom prst="rect">
            <a:avLst/>
          </a:prstGeom>
          <a:solidFill>
            <a:srgbClr val="FFDDD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Alert Ready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903A6AE-8B74-E153-237C-36BB004A0C22}"/>
              </a:ext>
            </a:extLst>
          </p:cNvPr>
          <p:cNvSpPr/>
          <p:nvPr/>
        </p:nvSpPr>
        <p:spPr>
          <a:xfrm>
            <a:off x="8078593" y="6289040"/>
            <a:ext cx="1304925" cy="497840"/>
          </a:xfrm>
          <a:prstGeom prst="rect">
            <a:avLst/>
          </a:prstGeom>
          <a:solidFill>
            <a:srgbClr val="FFDDD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VPR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51E1024-2D85-CF03-1765-DF1C52B9AF2E}"/>
              </a:ext>
            </a:extLst>
          </p:cNvPr>
          <p:cNvSpPr/>
          <p:nvPr/>
        </p:nvSpPr>
        <p:spPr>
          <a:xfrm>
            <a:off x="9393043" y="6289040"/>
            <a:ext cx="1304925" cy="497840"/>
          </a:xfrm>
          <a:prstGeom prst="rect">
            <a:avLst/>
          </a:prstGeom>
          <a:solidFill>
            <a:srgbClr val="FFDDD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Social Media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4091E1C-AD7B-FB3A-7F0A-9C7B62D58211}"/>
              </a:ext>
            </a:extLst>
          </p:cNvPr>
          <p:cNvSpPr/>
          <p:nvPr/>
        </p:nvSpPr>
        <p:spPr>
          <a:xfrm>
            <a:off x="10701337" y="6289040"/>
            <a:ext cx="1304925" cy="497840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b="1" dirty="0">
                <a:solidFill>
                  <a:schemeClr val="bg1"/>
                </a:solidFill>
              </a:rPr>
              <a:t>Community</a:t>
            </a:r>
            <a:br>
              <a:rPr lang="en-CA" sz="1600" b="1" dirty="0">
                <a:solidFill>
                  <a:schemeClr val="bg1"/>
                </a:solidFill>
              </a:rPr>
            </a:br>
            <a:r>
              <a:rPr lang="en-CA" sz="1600" b="1" dirty="0">
                <a:solidFill>
                  <a:schemeClr val="bg1"/>
                </a:solidFill>
              </a:rPr>
              <a:t>Outreach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5865BE5-ACFB-A29F-B3E6-6F409732BE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9614" y="3269933"/>
            <a:ext cx="8032772" cy="222504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5611391-2FE1-9392-43D0-76C95246CB8D}"/>
              </a:ext>
            </a:extLst>
          </p:cNvPr>
          <p:cNvSpPr/>
          <p:nvPr/>
        </p:nvSpPr>
        <p:spPr>
          <a:xfrm>
            <a:off x="5445663" y="6289040"/>
            <a:ext cx="1304925" cy="497840"/>
          </a:xfrm>
          <a:prstGeom prst="rect">
            <a:avLst/>
          </a:prstGeom>
          <a:solidFill>
            <a:srgbClr val="FFDDD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Brochures</a:t>
            </a:r>
          </a:p>
        </p:txBody>
      </p:sp>
    </p:spTree>
    <p:extLst>
      <p:ext uri="{BB962C8B-B14F-4D97-AF65-F5344CB8AC3E}">
        <p14:creationId xmlns:p14="http://schemas.microsoft.com/office/powerpoint/2010/main" val="3371771683"/>
      </p:ext>
    </p:extLst>
  </p:cSld>
  <p:clrMapOvr>
    <a:masterClrMapping/>
  </p:clrMapOvr>
  <p:transition spd="slow">
    <p:wipe dir="r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3C2203-F497-407C-B54B-F8FECEB199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dirty="0"/>
              <a:t>Kings REMO Community Outreach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BBFC97F-E00E-408B-AFE5-37D5826C73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/>
              <a:t>Emergency Preparedness Presentations</a:t>
            </a:r>
          </a:p>
          <a:p>
            <a:pPr>
              <a:tabLst>
                <a:tab pos="2154238" algn="l"/>
                <a:tab pos="2874963" algn="l"/>
              </a:tabLst>
            </a:pPr>
            <a:r>
              <a:rPr lang="en-US" sz="3200" dirty="0"/>
              <a:t>2018	16</a:t>
            </a:r>
          </a:p>
          <a:p>
            <a:pPr>
              <a:tabLst>
                <a:tab pos="2154238" algn="l"/>
                <a:tab pos="2874963" algn="l"/>
              </a:tabLst>
            </a:pPr>
            <a:r>
              <a:rPr lang="en-US" sz="3200" dirty="0"/>
              <a:t>2019	31</a:t>
            </a:r>
          </a:p>
          <a:p>
            <a:pPr>
              <a:tabLst>
                <a:tab pos="2154238" algn="l"/>
                <a:tab pos="2874963" algn="l"/>
              </a:tabLst>
            </a:pPr>
            <a:r>
              <a:rPr lang="en-US" sz="3200" dirty="0"/>
              <a:t>2020	10</a:t>
            </a:r>
          </a:p>
          <a:p>
            <a:pPr>
              <a:tabLst>
                <a:tab pos="2154238" algn="l"/>
                <a:tab pos="2874963" algn="l"/>
              </a:tabLst>
            </a:pPr>
            <a:r>
              <a:rPr lang="en-US" sz="3200" dirty="0"/>
              <a:t>2021	   1</a:t>
            </a:r>
            <a:r>
              <a:rPr lang="en-US" sz="2400" dirty="0"/>
              <a:t> (COVID-19 impacts)</a:t>
            </a:r>
          </a:p>
          <a:p>
            <a:pPr>
              <a:tabLst>
                <a:tab pos="2154238" algn="l"/>
                <a:tab pos="2874963" algn="l"/>
              </a:tabLst>
            </a:pPr>
            <a:r>
              <a:rPr lang="en-US" sz="3200" dirty="0"/>
              <a:t>2022	   9</a:t>
            </a:r>
          </a:p>
          <a:p>
            <a:pPr>
              <a:tabLst>
                <a:tab pos="2154238" algn="l"/>
                <a:tab pos="2874963" algn="l"/>
              </a:tabLst>
            </a:pPr>
            <a:r>
              <a:rPr lang="en-US" sz="3200" b="1" dirty="0">
                <a:solidFill>
                  <a:srgbClr val="C00000"/>
                </a:solidFill>
              </a:rPr>
              <a:t>2023	12 as of 2023-05-29</a:t>
            </a:r>
            <a:endParaRPr lang="en-CA" sz="3200" dirty="0"/>
          </a:p>
          <a:p>
            <a:endParaRPr lang="en-CA" sz="1600" dirty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883BB833-8EA9-40C4-8D5C-D74E30425B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2023-05-29</a:t>
            </a:r>
            <a:endParaRPr lang="en-CA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01D6C15C-FCE0-47A3-A54B-CEFA1C408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Kings REMO – Town of Kentville Rotary Club</a:t>
            </a:r>
            <a:endParaRPr lang="en-CA" dirty="0"/>
          </a:p>
        </p:txBody>
      </p:sp>
      <p:sp>
        <p:nvSpPr>
          <p:cNvPr id="11" name="Slide Number Placeholder 6">
            <a:extLst>
              <a:ext uri="{FF2B5EF4-FFF2-40B4-BE49-F238E27FC236}">
                <a16:creationId xmlns:a16="http://schemas.microsoft.com/office/drawing/2014/main" id="{43D1F172-FEA0-4309-B776-982FEE5328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DF24C-7DFE-4591-91F3-F44F09C992E2}" type="slidenum">
              <a:rPr lang="en-CA" smtClean="0"/>
              <a:t>22</a:t>
            </a:fld>
            <a:endParaRPr lang="en-CA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3B385943-257D-40D9-9200-CB06F64BFC53}"/>
              </a:ext>
            </a:extLst>
          </p:cNvPr>
          <p:cNvSpPr txBox="1">
            <a:spLocks/>
          </p:cNvSpPr>
          <p:nvPr/>
        </p:nvSpPr>
        <p:spPr>
          <a:xfrm>
            <a:off x="990599" y="1978025"/>
            <a:ext cx="7325363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800" dirty="0"/>
          </a:p>
        </p:txBody>
      </p:sp>
      <p:pic>
        <p:nvPicPr>
          <p:cNvPr id="3" name="Picture 5" descr="Red Icon Page 4_300dpi.png">
            <a:extLst>
              <a:ext uri="{FF2B5EF4-FFF2-40B4-BE49-F238E27FC236}">
                <a16:creationId xmlns:a16="http://schemas.microsoft.com/office/drawing/2014/main" id="{F5AA531A-276F-26E6-7B14-465F49ED58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9217" y="1915799"/>
            <a:ext cx="1828800" cy="1752600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 descr="Orange Icon Page 4_300dpi.png">
            <a:extLst>
              <a:ext uri="{FF2B5EF4-FFF2-40B4-BE49-F238E27FC236}">
                <a16:creationId xmlns:a16="http://schemas.microsoft.com/office/drawing/2014/main" id="{3FC90E9E-FC83-4EC5-2612-C736EF544B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9742" y="2634936"/>
            <a:ext cx="1828800" cy="1752600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7" descr="Blue Icon Page 4_300dpi.png">
            <a:extLst>
              <a:ext uri="{FF2B5EF4-FFF2-40B4-BE49-F238E27FC236}">
                <a16:creationId xmlns:a16="http://schemas.microsoft.com/office/drawing/2014/main" id="{1DD6399A-A404-C2BE-1522-75343BEFF00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9617" y="4158936"/>
            <a:ext cx="1828800" cy="1752600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FBD2C0AF-7FA8-8528-C73F-9F668AC020AC}"/>
              </a:ext>
            </a:extLst>
          </p:cNvPr>
          <p:cNvSpPr/>
          <p:nvPr/>
        </p:nvSpPr>
        <p:spPr>
          <a:xfrm>
            <a:off x="208606" y="6289040"/>
            <a:ext cx="1304925" cy="497840"/>
          </a:xfrm>
          <a:prstGeom prst="rect">
            <a:avLst/>
          </a:prstGeom>
          <a:solidFill>
            <a:srgbClr val="FFDDD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Website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763474B-1DF9-8A6C-06DF-A1329AEFFF25}"/>
              </a:ext>
            </a:extLst>
          </p:cNvPr>
          <p:cNvSpPr/>
          <p:nvPr/>
        </p:nvSpPr>
        <p:spPr>
          <a:xfrm>
            <a:off x="1516706" y="6289040"/>
            <a:ext cx="1304925" cy="497840"/>
          </a:xfrm>
          <a:prstGeom prst="rect">
            <a:avLst/>
          </a:prstGeom>
          <a:solidFill>
            <a:srgbClr val="FFDDD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MOUs</a:t>
            </a:r>
            <a:br>
              <a:rPr lang="en-CA" sz="1600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Agreements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570262BE-5381-77EA-D4C5-6CBF5668B8A2}"/>
              </a:ext>
            </a:extLst>
          </p:cNvPr>
          <p:cNvSpPr/>
          <p:nvPr/>
        </p:nvSpPr>
        <p:spPr>
          <a:xfrm>
            <a:off x="2829039" y="6289040"/>
            <a:ext cx="1304925" cy="497840"/>
          </a:xfrm>
          <a:prstGeom prst="rect">
            <a:avLst/>
          </a:prstGeom>
          <a:solidFill>
            <a:srgbClr val="FFDDD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Comfort</a:t>
            </a:r>
            <a:br>
              <a:rPr lang="en-CA" sz="1600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Centres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B2B1BBEB-2455-E7E1-702F-5533707F622A}"/>
              </a:ext>
            </a:extLst>
          </p:cNvPr>
          <p:cNvSpPr/>
          <p:nvPr/>
        </p:nvSpPr>
        <p:spPr>
          <a:xfrm>
            <a:off x="4135023" y="6289040"/>
            <a:ext cx="1304925" cy="497840"/>
          </a:xfrm>
          <a:prstGeom prst="rect">
            <a:avLst/>
          </a:prstGeom>
          <a:solidFill>
            <a:srgbClr val="FFDDD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Emergency</a:t>
            </a:r>
            <a:br>
              <a:rPr lang="en-CA" sz="1600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Emails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54BBAC8B-38CA-8D89-97C4-7B43B66BBB25}"/>
              </a:ext>
            </a:extLst>
          </p:cNvPr>
          <p:cNvSpPr/>
          <p:nvPr/>
        </p:nvSpPr>
        <p:spPr>
          <a:xfrm>
            <a:off x="6757996" y="6289040"/>
            <a:ext cx="1304925" cy="497840"/>
          </a:xfrm>
          <a:prstGeom prst="rect">
            <a:avLst/>
          </a:prstGeom>
          <a:solidFill>
            <a:srgbClr val="FFDDD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Alert Ready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300428E7-2F4E-7E80-CB8B-F1EC775B7E3E}"/>
              </a:ext>
            </a:extLst>
          </p:cNvPr>
          <p:cNvSpPr/>
          <p:nvPr/>
        </p:nvSpPr>
        <p:spPr>
          <a:xfrm>
            <a:off x="8078593" y="6289040"/>
            <a:ext cx="1304925" cy="497840"/>
          </a:xfrm>
          <a:prstGeom prst="rect">
            <a:avLst/>
          </a:prstGeom>
          <a:solidFill>
            <a:srgbClr val="FFDDD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VPR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29A772A7-5D3F-CCF9-DFF3-AA1B0940B9F6}"/>
              </a:ext>
            </a:extLst>
          </p:cNvPr>
          <p:cNvSpPr/>
          <p:nvPr/>
        </p:nvSpPr>
        <p:spPr>
          <a:xfrm>
            <a:off x="9393043" y="6289040"/>
            <a:ext cx="1304925" cy="497840"/>
          </a:xfrm>
          <a:prstGeom prst="rect">
            <a:avLst/>
          </a:prstGeom>
          <a:solidFill>
            <a:srgbClr val="FFDDD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Social Media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58605AFC-14FE-D18D-5456-EA605DBD85C6}"/>
              </a:ext>
            </a:extLst>
          </p:cNvPr>
          <p:cNvSpPr/>
          <p:nvPr/>
        </p:nvSpPr>
        <p:spPr>
          <a:xfrm>
            <a:off x="10701337" y="6289040"/>
            <a:ext cx="1304925" cy="497840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b="1" dirty="0">
                <a:solidFill>
                  <a:schemeClr val="bg1"/>
                </a:solidFill>
              </a:rPr>
              <a:t>Community</a:t>
            </a:r>
            <a:br>
              <a:rPr lang="en-CA" sz="1600" b="1" dirty="0">
                <a:solidFill>
                  <a:schemeClr val="bg1"/>
                </a:solidFill>
              </a:rPr>
            </a:br>
            <a:r>
              <a:rPr lang="en-CA" sz="1600" b="1" dirty="0">
                <a:solidFill>
                  <a:schemeClr val="bg1"/>
                </a:solidFill>
              </a:rPr>
              <a:t>Outreach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FF7DCFE4-0F39-745D-AB77-D5A319FCD547}"/>
              </a:ext>
            </a:extLst>
          </p:cNvPr>
          <p:cNvSpPr/>
          <p:nvPr/>
        </p:nvSpPr>
        <p:spPr>
          <a:xfrm>
            <a:off x="5445663" y="6289040"/>
            <a:ext cx="1304925" cy="497840"/>
          </a:xfrm>
          <a:prstGeom prst="rect">
            <a:avLst/>
          </a:prstGeom>
          <a:solidFill>
            <a:srgbClr val="FFDDD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Brochures</a:t>
            </a:r>
          </a:p>
        </p:txBody>
      </p:sp>
    </p:spTree>
    <p:extLst>
      <p:ext uri="{BB962C8B-B14F-4D97-AF65-F5344CB8AC3E}">
        <p14:creationId xmlns:p14="http://schemas.microsoft.com/office/powerpoint/2010/main" val="158823870"/>
      </p:ext>
    </p:extLst>
  </p:cSld>
  <p:clrMapOvr>
    <a:masterClrMapping/>
  </p:clrMapOvr>
  <p:transition spd="slow">
    <p:wipe dir="r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74C70B-0B28-43D8-B257-F1960EDDCF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Kings REMO &amp;</a:t>
            </a:r>
            <a:br>
              <a:rPr lang="en-CA" dirty="0"/>
            </a:br>
            <a:r>
              <a:rPr lang="en-CA" dirty="0"/>
              <a:t>Emergency Preparedness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B126BA-6A96-4B80-94CE-B7DC9127CA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DF24C-7DFE-4591-91F3-F44F09C992E2}" type="slidenum">
              <a:rPr lang="en-CA" smtClean="0"/>
              <a:pPr/>
              <a:t>23</a:t>
            </a:fld>
            <a:endParaRPr lang="en-CA" dirty="0"/>
          </a:p>
        </p:txBody>
      </p:sp>
      <p:sp>
        <p:nvSpPr>
          <p:cNvPr id="20" name="Date Placeholder 3">
            <a:extLst>
              <a:ext uri="{FF2B5EF4-FFF2-40B4-BE49-F238E27FC236}">
                <a16:creationId xmlns:a16="http://schemas.microsoft.com/office/drawing/2014/main" id="{112D271B-23A9-46E6-93A0-8F6A6E45B56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</p:spPr>
        <p:txBody>
          <a:bodyPr/>
          <a:lstStyle/>
          <a:p>
            <a:r>
              <a:rPr lang="en-US"/>
              <a:t>2023-05-29</a:t>
            </a:r>
            <a:endParaRPr lang="en-CA" dirty="0"/>
          </a:p>
        </p:txBody>
      </p:sp>
      <p:sp>
        <p:nvSpPr>
          <p:cNvPr id="21" name="Footer Placeholder 4">
            <a:extLst>
              <a:ext uri="{FF2B5EF4-FFF2-40B4-BE49-F238E27FC236}">
                <a16:creationId xmlns:a16="http://schemas.microsoft.com/office/drawing/2014/main" id="{65C8F0BF-399E-4398-806B-511EA7CC8B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</p:spPr>
        <p:txBody>
          <a:bodyPr/>
          <a:lstStyle/>
          <a:p>
            <a:r>
              <a:rPr lang="en-US"/>
              <a:t>Kings REMO – Town of Kentville Rotary Club</a:t>
            </a:r>
            <a:endParaRPr lang="en-CA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3CAEAF9B-8719-488A-AE20-3C7E8CC5D6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5309772"/>
            <a:ext cx="10467108" cy="123881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CA" sz="3200" b="1" dirty="0">
                <a:latin typeface="Calibri" panose="020F0502020204030204" pitchFamily="34" charset="0"/>
                <a:cs typeface="Calibri" panose="020F0502020204030204" pitchFamily="34" charset="0"/>
              </a:rPr>
              <a:t>Dan Stovel, REMC – Kings County</a:t>
            </a:r>
            <a:br>
              <a:rPr lang="en-CA" sz="32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CA" sz="32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REMO_KingsCounty@countyofkings.ca</a:t>
            </a:r>
            <a:endParaRPr lang="en-CA" sz="3200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55A4272-D657-9F18-E9CF-2D25A0ECD2E1}"/>
              </a:ext>
            </a:extLst>
          </p:cNvPr>
          <p:cNvSpPr txBox="1"/>
          <p:nvPr/>
        </p:nvSpPr>
        <p:spPr>
          <a:xfrm>
            <a:off x="3129605" y="1863410"/>
            <a:ext cx="588430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CA" sz="6000" b="1" dirty="0"/>
              <a:t>??? Questions ???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F2BD2E8-7B1B-06E5-32C9-6D6C5224A7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26641" y="2533507"/>
            <a:ext cx="7538718" cy="3299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3276024"/>
      </p:ext>
    </p:extLst>
  </p:cSld>
  <p:clrMapOvr>
    <a:masterClrMapping/>
  </p:clrMapOvr>
  <p:transition spd="slow">
    <p:wipe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9206345" cy="1325563"/>
          </a:xfrm>
        </p:spPr>
        <p:txBody>
          <a:bodyPr/>
          <a:lstStyle/>
          <a:p>
            <a:pPr>
              <a:tabLst>
                <a:tab pos="8964613" algn="r"/>
              </a:tabLst>
            </a:pPr>
            <a:r>
              <a:rPr lang="en-CA" dirty="0"/>
              <a:t>Kings REMO Programs</a:t>
            </a:r>
          </a:p>
        </p:txBody>
      </p:sp>
      <p:sp>
        <p:nvSpPr>
          <p:cNvPr id="20" name="Slide Number Placeholder 6">
            <a:extLst>
              <a:ext uri="{FF2B5EF4-FFF2-40B4-BE49-F238E27FC236}">
                <a16:creationId xmlns:a16="http://schemas.microsoft.com/office/drawing/2014/main" id="{E0AD230F-B9F0-49EA-BE07-95A2630630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</p:spPr>
        <p:txBody>
          <a:bodyPr/>
          <a:lstStyle/>
          <a:p>
            <a:fld id="{C13DF24C-7DFE-4591-91F3-F44F09C992E2}" type="slidenum">
              <a:rPr lang="en-CA" smtClean="0"/>
              <a:t>3</a:t>
            </a:fld>
            <a:endParaRPr lang="en-CA" dirty="0"/>
          </a:p>
        </p:txBody>
      </p:sp>
      <p:sp>
        <p:nvSpPr>
          <p:cNvPr id="21" name="Date Placeholder 3">
            <a:extLst>
              <a:ext uri="{FF2B5EF4-FFF2-40B4-BE49-F238E27FC236}">
                <a16:creationId xmlns:a16="http://schemas.microsoft.com/office/drawing/2014/main" id="{3353C2BA-6EC2-4DE4-B8AB-44C4926C8A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</p:spPr>
        <p:txBody>
          <a:bodyPr/>
          <a:lstStyle/>
          <a:p>
            <a:r>
              <a:rPr lang="en-US"/>
              <a:t>2023-05-29</a:t>
            </a:r>
            <a:endParaRPr lang="en-CA" dirty="0"/>
          </a:p>
        </p:txBody>
      </p:sp>
      <p:sp>
        <p:nvSpPr>
          <p:cNvPr id="22" name="Footer Placeholder 4">
            <a:extLst>
              <a:ext uri="{FF2B5EF4-FFF2-40B4-BE49-F238E27FC236}">
                <a16:creationId xmlns:a16="http://schemas.microsoft.com/office/drawing/2014/main" id="{2B4951C1-6C48-4C7F-BC97-3EFF3CECAF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</p:spPr>
        <p:txBody>
          <a:bodyPr/>
          <a:lstStyle/>
          <a:p>
            <a:r>
              <a:rPr lang="en-US"/>
              <a:t>Kings REMO – Town of Kentville Rotary Club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A6D2A6-54EA-327C-31E5-4815291763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CA" b="1" dirty="0"/>
              <a:t>Kings REMO Website</a:t>
            </a:r>
          </a:p>
          <a:p>
            <a:r>
              <a:rPr lang="en-CA" b="1" dirty="0"/>
              <a:t>MOU/Agreements</a:t>
            </a:r>
          </a:p>
          <a:p>
            <a:r>
              <a:rPr lang="en-CA" b="1" dirty="0"/>
              <a:t>Comfort Centres</a:t>
            </a:r>
          </a:p>
          <a:p>
            <a:r>
              <a:rPr lang="en-CA" b="1" dirty="0"/>
              <a:t>Emergency Email Notification System</a:t>
            </a:r>
          </a:p>
          <a:p>
            <a:r>
              <a:rPr lang="en-CA" b="1" dirty="0"/>
              <a:t>Brochures</a:t>
            </a:r>
          </a:p>
          <a:p>
            <a:r>
              <a:rPr lang="en-CA" b="1" dirty="0"/>
              <a:t>Alert Ready</a:t>
            </a:r>
          </a:p>
          <a:p>
            <a:r>
              <a:rPr lang="en-CA" b="1" dirty="0"/>
              <a:t>Vulnerable Persons Registry</a:t>
            </a:r>
          </a:p>
          <a:p>
            <a:r>
              <a:rPr lang="en-CA" b="1" dirty="0"/>
              <a:t>Kings REMO Social Media</a:t>
            </a:r>
          </a:p>
          <a:p>
            <a:r>
              <a:rPr lang="en-CA" b="1" dirty="0"/>
              <a:t>Community Outreach</a:t>
            </a:r>
          </a:p>
          <a:p>
            <a:endParaRPr lang="en-CA" dirty="0"/>
          </a:p>
          <a:p>
            <a:endParaRPr lang="en-CA" dirty="0"/>
          </a:p>
        </p:txBody>
      </p:sp>
      <p:pic>
        <p:nvPicPr>
          <p:cNvPr id="4" name="Picture 3" descr="A picture containing logo&#10;&#10;Description automatically generated">
            <a:extLst>
              <a:ext uri="{FF2B5EF4-FFF2-40B4-BE49-F238E27FC236}">
                <a16:creationId xmlns:a16="http://schemas.microsoft.com/office/drawing/2014/main" id="{40071CCB-E763-2246-B354-8E68F38720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3904" y="2631440"/>
            <a:ext cx="4121738" cy="327733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13FDC146-3199-28B0-9A21-171F47650982}"/>
              </a:ext>
            </a:extLst>
          </p:cNvPr>
          <p:cNvSpPr/>
          <p:nvPr/>
        </p:nvSpPr>
        <p:spPr>
          <a:xfrm>
            <a:off x="208606" y="6289040"/>
            <a:ext cx="1304925" cy="497840"/>
          </a:xfrm>
          <a:prstGeom prst="rect">
            <a:avLst/>
          </a:prstGeom>
          <a:solidFill>
            <a:srgbClr val="FFDDD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Website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8037C93-FF5A-C53B-52DB-96E4E3C90E49}"/>
              </a:ext>
            </a:extLst>
          </p:cNvPr>
          <p:cNvSpPr/>
          <p:nvPr/>
        </p:nvSpPr>
        <p:spPr>
          <a:xfrm>
            <a:off x="1516706" y="6289040"/>
            <a:ext cx="1304925" cy="497840"/>
          </a:xfrm>
          <a:prstGeom prst="rect">
            <a:avLst/>
          </a:prstGeom>
          <a:solidFill>
            <a:srgbClr val="FFDDD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MOUs</a:t>
            </a:r>
            <a:br>
              <a:rPr lang="en-CA" sz="1600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Agreements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40DA17F-A94A-3DB5-C3B1-C90638041ADD}"/>
              </a:ext>
            </a:extLst>
          </p:cNvPr>
          <p:cNvSpPr/>
          <p:nvPr/>
        </p:nvSpPr>
        <p:spPr>
          <a:xfrm>
            <a:off x="2829039" y="6289040"/>
            <a:ext cx="1304925" cy="497840"/>
          </a:xfrm>
          <a:prstGeom prst="rect">
            <a:avLst/>
          </a:prstGeom>
          <a:solidFill>
            <a:srgbClr val="FFDDD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Comfort</a:t>
            </a:r>
            <a:br>
              <a:rPr lang="en-CA" sz="1600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Centres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4ACC165-F9A2-C6D0-D68C-59971BE7D082}"/>
              </a:ext>
            </a:extLst>
          </p:cNvPr>
          <p:cNvSpPr/>
          <p:nvPr/>
        </p:nvSpPr>
        <p:spPr>
          <a:xfrm>
            <a:off x="4135023" y="6289040"/>
            <a:ext cx="1304925" cy="497840"/>
          </a:xfrm>
          <a:prstGeom prst="rect">
            <a:avLst/>
          </a:prstGeom>
          <a:solidFill>
            <a:srgbClr val="FFDDD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Emergency</a:t>
            </a:r>
            <a:br>
              <a:rPr lang="en-CA" sz="1600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Emails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79C76CF-7997-AD82-6660-9A2913D5C1C4}"/>
              </a:ext>
            </a:extLst>
          </p:cNvPr>
          <p:cNvSpPr/>
          <p:nvPr/>
        </p:nvSpPr>
        <p:spPr>
          <a:xfrm>
            <a:off x="6757996" y="6289040"/>
            <a:ext cx="1304925" cy="497840"/>
          </a:xfrm>
          <a:prstGeom prst="rect">
            <a:avLst/>
          </a:prstGeom>
          <a:solidFill>
            <a:srgbClr val="FFDDD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Alert Ready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4F620DB-FBF0-79A5-1D3A-1113FEDB5B18}"/>
              </a:ext>
            </a:extLst>
          </p:cNvPr>
          <p:cNvSpPr/>
          <p:nvPr/>
        </p:nvSpPr>
        <p:spPr>
          <a:xfrm>
            <a:off x="8078593" y="6289040"/>
            <a:ext cx="1304925" cy="497840"/>
          </a:xfrm>
          <a:prstGeom prst="rect">
            <a:avLst/>
          </a:prstGeom>
          <a:solidFill>
            <a:srgbClr val="FFDDD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VPR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97184BB-4C7A-A2DD-A44C-FB75922CDBC9}"/>
              </a:ext>
            </a:extLst>
          </p:cNvPr>
          <p:cNvSpPr/>
          <p:nvPr/>
        </p:nvSpPr>
        <p:spPr>
          <a:xfrm>
            <a:off x="9393043" y="6289040"/>
            <a:ext cx="1304925" cy="497840"/>
          </a:xfrm>
          <a:prstGeom prst="rect">
            <a:avLst/>
          </a:prstGeom>
          <a:solidFill>
            <a:srgbClr val="FFDDD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Social Media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B923D31-3A09-5122-DE55-21E4712A0CC4}"/>
              </a:ext>
            </a:extLst>
          </p:cNvPr>
          <p:cNvSpPr/>
          <p:nvPr/>
        </p:nvSpPr>
        <p:spPr>
          <a:xfrm>
            <a:off x="10701337" y="6289040"/>
            <a:ext cx="1304925" cy="497840"/>
          </a:xfrm>
          <a:prstGeom prst="rect">
            <a:avLst/>
          </a:prstGeom>
          <a:solidFill>
            <a:srgbClr val="FFDDD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Community</a:t>
            </a:r>
            <a:br>
              <a:rPr lang="en-CA" sz="1600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Outreach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B99C29F-B346-77C9-01A2-50D60BE785F8}"/>
              </a:ext>
            </a:extLst>
          </p:cNvPr>
          <p:cNvSpPr/>
          <p:nvPr/>
        </p:nvSpPr>
        <p:spPr>
          <a:xfrm>
            <a:off x="5445663" y="6289040"/>
            <a:ext cx="1304925" cy="497840"/>
          </a:xfrm>
          <a:prstGeom prst="rect">
            <a:avLst/>
          </a:prstGeom>
          <a:solidFill>
            <a:srgbClr val="FFDDD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Brochures</a:t>
            </a:r>
          </a:p>
        </p:txBody>
      </p:sp>
    </p:spTree>
    <p:extLst>
      <p:ext uri="{BB962C8B-B14F-4D97-AF65-F5344CB8AC3E}">
        <p14:creationId xmlns:p14="http://schemas.microsoft.com/office/powerpoint/2010/main" val="2576955947"/>
      </p:ext>
    </p:extLst>
  </p:cSld>
  <p:clrMapOvr>
    <a:masterClrMapping/>
  </p:clrMapOvr>
  <p:transition spd="slow">
    <p:wipe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screenshot of a cell phone&#10;&#10;Description automatically generated">
            <a:extLst>
              <a:ext uri="{FF2B5EF4-FFF2-40B4-BE49-F238E27FC236}">
                <a16:creationId xmlns:a16="http://schemas.microsoft.com/office/drawing/2014/main" id="{9D7105F5-BA98-4970-BAEE-DED433F71B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7455" y="1764026"/>
            <a:ext cx="7369078" cy="4484640"/>
          </a:xfrm>
          <a:prstGeom prst="rect">
            <a:avLst/>
          </a:prstGeom>
        </p:spPr>
      </p:pic>
      <p:sp>
        <p:nvSpPr>
          <p:cNvPr id="20" name="Slide Number Placeholder 6">
            <a:extLst>
              <a:ext uri="{FF2B5EF4-FFF2-40B4-BE49-F238E27FC236}">
                <a16:creationId xmlns:a16="http://schemas.microsoft.com/office/drawing/2014/main" id="{D2DA12A8-825F-4AD8-A424-8689B8CBB7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</p:spPr>
        <p:txBody>
          <a:bodyPr/>
          <a:lstStyle/>
          <a:p>
            <a:fld id="{C13DF24C-7DFE-4591-91F3-F44F09C992E2}" type="slidenum">
              <a:rPr lang="en-CA" smtClean="0"/>
              <a:t>4</a:t>
            </a:fld>
            <a:endParaRPr lang="en-CA" dirty="0"/>
          </a:p>
        </p:txBody>
      </p:sp>
      <p:sp>
        <p:nvSpPr>
          <p:cNvPr id="21" name="Date Placeholder 3">
            <a:extLst>
              <a:ext uri="{FF2B5EF4-FFF2-40B4-BE49-F238E27FC236}">
                <a16:creationId xmlns:a16="http://schemas.microsoft.com/office/drawing/2014/main" id="{AC08C2AF-EA64-44C0-AB63-8A84B0A4D90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</p:spPr>
        <p:txBody>
          <a:bodyPr/>
          <a:lstStyle/>
          <a:p>
            <a:r>
              <a:rPr lang="en-US"/>
              <a:t>2023-05-29</a:t>
            </a:r>
            <a:endParaRPr lang="en-CA" dirty="0"/>
          </a:p>
        </p:txBody>
      </p:sp>
      <p:sp>
        <p:nvSpPr>
          <p:cNvPr id="22" name="Footer Placeholder 4">
            <a:extLst>
              <a:ext uri="{FF2B5EF4-FFF2-40B4-BE49-F238E27FC236}">
                <a16:creationId xmlns:a16="http://schemas.microsoft.com/office/drawing/2014/main" id="{8CB00859-784E-49C0-A6BF-9256A9DD35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</p:spPr>
        <p:txBody>
          <a:bodyPr/>
          <a:lstStyle/>
          <a:p>
            <a:r>
              <a:rPr lang="en-US"/>
              <a:t>Kings REMO – Town of Kentville Rotary Club</a:t>
            </a:r>
            <a:endParaRPr lang="en-CA" dirty="0"/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E0E763BD-2B9A-17D5-0A44-623B17FADF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</p:spPr>
        <p:txBody>
          <a:bodyPr>
            <a:normAutofit/>
          </a:bodyPr>
          <a:lstStyle/>
          <a:p>
            <a:r>
              <a:rPr lang="en-CA" dirty="0"/>
              <a:t>Kings REMO Website</a:t>
            </a:r>
          </a:p>
        </p:txBody>
      </p:sp>
      <p:sp>
        <p:nvSpPr>
          <p:cNvPr id="24" name="Content Placeholder 4">
            <a:extLst>
              <a:ext uri="{FF2B5EF4-FFF2-40B4-BE49-F238E27FC236}">
                <a16:creationId xmlns:a16="http://schemas.microsoft.com/office/drawing/2014/main" id="{85E099FB-1896-72EB-A150-3FC5A161AF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4"/>
            <a:ext cx="3388361" cy="4484639"/>
          </a:xfrm>
        </p:spPr>
        <p:txBody>
          <a:bodyPr>
            <a:normAutofit/>
          </a:bodyPr>
          <a:lstStyle/>
          <a:p>
            <a:r>
              <a:rPr lang="en-US" sz="2000" b="1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Home</a:t>
            </a:r>
            <a:endParaRPr lang="en-US" sz="2000" b="1" dirty="0"/>
          </a:p>
          <a:p>
            <a:r>
              <a:rPr lang="en-US" sz="2000" b="1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Committees</a:t>
            </a:r>
            <a:endParaRPr lang="en-US" sz="2000" b="1" dirty="0"/>
          </a:p>
          <a:p>
            <a:r>
              <a:rPr lang="en-US" sz="2000" b="1" dirty="0"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Preparedness</a:t>
            </a:r>
            <a:endParaRPr lang="en-US" sz="2000" b="1" dirty="0"/>
          </a:p>
          <a:p>
            <a:r>
              <a:rPr lang="en-US" sz="2000" b="1" dirty="0"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Know the Risks</a:t>
            </a:r>
            <a:endParaRPr lang="en-US" sz="2000" b="1" dirty="0"/>
          </a:p>
          <a:p>
            <a:r>
              <a:rPr lang="en-US" sz="2000" b="1" dirty="0"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Make a Plan</a:t>
            </a:r>
            <a:endParaRPr lang="en-US" sz="2000" b="1" dirty="0"/>
          </a:p>
          <a:p>
            <a:r>
              <a:rPr lang="en-US" sz="2000" b="1" dirty="0"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Get a Kit</a:t>
            </a:r>
            <a:endParaRPr lang="en-US" sz="2000" b="1" dirty="0"/>
          </a:p>
          <a:p>
            <a:r>
              <a:rPr lang="en-US" sz="2000" b="1" dirty="0"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Resources</a:t>
            </a:r>
            <a:endParaRPr lang="en-US" sz="2000" b="1" dirty="0"/>
          </a:p>
          <a:p>
            <a:r>
              <a:rPr lang="en-US" sz="2000" b="1" dirty="0"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Contacts</a:t>
            </a:r>
            <a:endParaRPr lang="en-US" sz="2000" b="1" dirty="0"/>
          </a:p>
          <a:p>
            <a:r>
              <a:rPr lang="en-US" sz="2000" b="1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Comfort Centres</a:t>
            </a:r>
            <a:endParaRPr lang="en-US" sz="2000" b="1" dirty="0"/>
          </a:p>
          <a:p>
            <a:r>
              <a:rPr lang="en-US" sz="2000" b="1" dirty="0"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FAQs</a:t>
            </a:r>
            <a:endParaRPr lang="en-US" sz="2000" b="1" dirty="0"/>
          </a:p>
          <a:p>
            <a:r>
              <a:rPr lang="en-US" sz="2000" b="1" dirty="0"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Vulnerable Persons Registry</a:t>
            </a:r>
            <a:endParaRPr lang="en-US" sz="20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821A4BF-DE5E-C066-197F-0A1B16739629}"/>
              </a:ext>
            </a:extLst>
          </p:cNvPr>
          <p:cNvSpPr/>
          <p:nvPr/>
        </p:nvSpPr>
        <p:spPr>
          <a:xfrm>
            <a:off x="208606" y="6289040"/>
            <a:ext cx="1304925" cy="497840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b="1" dirty="0">
                <a:solidFill>
                  <a:schemeClr val="bg1"/>
                </a:solidFill>
              </a:rPr>
              <a:t>Website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EC01224-16C0-77FE-5CE4-491D5C356C47}"/>
              </a:ext>
            </a:extLst>
          </p:cNvPr>
          <p:cNvSpPr/>
          <p:nvPr/>
        </p:nvSpPr>
        <p:spPr>
          <a:xfrm>
            <a:off x="1516706" y="6289040"/>
            <a:ext cx="1304925" cy="497840"/>
          </a:xfrm>
          <a:prstGeom prst="rect">
            <a:avLst/>
          </a:prstGeom>
          <a:solidFill>
            <a:srgbClr val="FFDDD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MOUs</a:t>
            </a:r>
            <a:br>
              <a:rPr lang="en-CA" sz="1600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Agreements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CC3A579-4562-87FE-7F9C-BAC1EBE069A4}"/>
              </a:ext>
            </a:extLst>
          </p:cNvPr>
          <p:cNvSpPr/>
          <p:nvPr/>
        </p:nvSpPr>
        <p:spPr>
          <a:xfrm>
            <a:off x="2829039" y="6289040"/>
            <a:ext cx="1304925" cy="497840"/>
          </a:xfrm>
          <a:prstGeom prst="rect">
            <a:avLst/>
          </a:prstGeom>
          <a:solidFill>
            <a:srgbClr val="FFDDD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Comfort</a:t>
            </a:r>
            <a:br>
              <a:rPr lang="en-CA" sz="1600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Centres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D3C0142-3460-943A-BDCA-A535CFC114C6}"/>
              </a:ext>
            </a:extLst>
          </p:cNvPr>
          <p:cNvSpPr/>
          <p:nvPr/>
        </p:nvSpPr>
        <p:spPr>
          <a:xfrm>
            <a:off x="4135023" y="6289040"/>
            <a:ext cx="1304925" cy="497840"/>
          </a:xfrm>
          <a:prstGeom prst="rect">
            <a:avLst/>
          </a:prstGeom>
          <a:solidFill>
            <a:srgbClr val="FFDDD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Emergency</a:t>
            </a:r>
            <a:br>
              <a:rPr lang="en-CA" sz="1600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Emails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A8A700D-1897-3DE1-3F25-B0D140666A42}"/>
              </a:ext>
            </a:extLst>
          </p:cNvPr>
          <p:cNvSpPr/>
          <p:nvPr/>
        </p:nvSpPr>
        <p:spPr>
          <a:xfrm>
            <a:off x="6757996" y="6289040"/>
            <a:ext cx="1304925" cy="497840"/>
          </a:xfrm>
          <a:prstGeom prst="rect">
            <a:avLst/>
          </a:prstGeom>
          <a:solidFill>
            <a:srgbClr val="FFDDD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Alert Ready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2ADA297-3A24-B904-DAC8-C56CF9B0087A}"/>
              </a:ext>
            </a:extLst>
          </p:cNvPr>
          <p:cNvSpPr/>
          <p:nvPr/>
        </p:nvSpPr>
        <p:spPr>
          <a:xfrm>
            <a:off x="8078593" y="6289040"/>
            <a:ext cx="1304925" cy="497840"/>
          </a:xfrm>
          <a:prstGeom prst="rect">
            <a:avLst/>
          </a:prstGeom>
          <a:solidFill>
            <a:srgbClr val="FFDDD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VPR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AD7F1B2-C48B-EA85-40BF-BC8BA7255E99}"/>
              </a:ext>
            </a:extLst>
          </p:cNvPr>
          <p:cNvSpPr/>
          <p:nvPr/>
        </p:nvSpPr>
        <p:spPr>
          <a:xfrm>
            <a:off x="9393043" y="6289040"/>
            <a:ext cx="1304925" cy="497840"/>
          </a:xfrm>
          <a:prstGeom prst="rect">
            <a:avLst/>
          </a:prstGeom>
          <a:solidFill>
            <a:srgbClr val="FFDDD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Social Media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2304A58-B1AF-D213-AB99-CA89AEC95048}"/>
              </a:ext>
            </a:extLst>
          </p:cNvPr>
          <p:cNvSpPr/>
          <p:nvPr/>
        </p:nvSpPr>
        <p:spPr>
          <a:xfrm>
            <a:off x="10701337" y="6289040"/>
            <a:ext cx="1304925" cy="497840"/>
          </a:xfrm>
          <a:prstGeom prst="rect">
            <a:avLst/>
          </a:prstGeom>
          <a:solidFill>
            <a:srgbClr val="FFDDD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Community</a:t>
            </a:r>
            <a:br>
              <a:rPr lang="en-CA" sz="1600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Outreach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5BEDCAC-3943-A326-9EA4-F6B8AD8CB71F}"/>
              </a:ext>
            </a:extLst>
          </p:cNvPr>
          <p:cNvSpPr/>
          <p:nvPr/>
        </p:nvSpPr>
        <p:spPr>
          <a:xfrm>
            <a:off x="5445663" y="6289040"/>
            <a:ext cx="1304925" cy="497840"/>
          </a:xfrm>
          <a:prstGeom prst="rect">
            <a:avLst/>
          </a:prstGeom>
          <a:solidFill>
            <a:srgbClr val="FFDDD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Brochures</a:t>
            </a:r>
          </a:p>
        </p:txBody>
      </p:sp>
    </p:spTree>
    <p:extLst>
      <p:ext uri="{BB962C8B-B14F-4D97-AF65-F5344CB8AC3E}">
        <p14:creationId xmlns:p14="http://schemas.microsoft.com/office/powerpoint/2010/main" val="3213198225"/>
      </p:ext>
    </p:extLst>
  </p:cSld>
  <p:clrMapOvr>
    <a:masterClrMapping/>
  </p:clrMapOvr>
  <p:transition spd="slow">
    <p:wipe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9206345" cy="1325563"/>
          </a:xfrm>
        </p:spPr>
        <p:txBody>
          <a:bodyPr/>
          <a:lstStyle/>
          <a:p>
            <a:pPr>
              <a:tabLst>
                <a:tab pos="8964613" algn="r"/>
              </a:tabLst>
            </a:pPr>
            <a:r>
              <a:rPr lang="en-CA" dirty="0"/>
              <a:t>Emergency Preparedness</a:t>
            </a:r>
            <a:br>
              <a:rPr lang="en-CA" dirty="0"/>
            </a:br>
            <a:r>
              <a:rPr lang="en-CA" dirty="0"/>
              <a:t>MOUs / Agreements</a:t>
            </a:r>
          </a:p>
        </p:txBody>
      </p:sp>
      <p:sp>
        <p:nvSpPr>
          <p:cNvPr id="20" name="Slide Number Placeholder 6">
            <a:extLst>
              <a:ext uri="{FF2B5EF4-FFF2-40B4-BE49-F238E27FC236}">
                <a16:creationId xmlns:a16="http://schemas.microsoft.com/office/drawing/2014/main" id="{E0AD230F-B9F0-49EA-BE07-95A2630630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</p:spPr>
        <p:txBody>
          <a:bodyPr/>
          <a:lstStyle/>
          <a:p>
            <a:fld id="{C13DF24C-7DFE-4591-91F3-F44F09C992E2}" type="slidenum">
              <a:rPr lang="en-CA" smtClean="0"/>
              <a:t>5</a:t>
            </a:fld>
            <a:endParaRPr lang="en-CA" dirty="0"/>
          </a:p>
        </p:txBody>
      </p:sp>
      <p:sp>
        <p:nvSpPr>
          <p:cNvPr id="21" name="Date Placeholder 3">
            <a:extLst>
              <a:ext uri="{FF2B5EF4-FFF2-40B4-BE49-F238E27FC236}">
                <a16:creationId xmlns:a16="http://schemas.microsoft.com/office/drawing/2014/main" id="{3353C2BA-6EC2-4DE4-B8AB-44C4926C8A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</p:spPr>
        <p:txBody>
          <a:bodyPr/>
          <a:lstStyle/>
          <a:p>
            <a:r>
              <a:rPr lang="en-US"/>
              <a:t>2023-05-29</a:t>
            </a:r>
            <a:endParaRPr lang="en-CA" dirty="0"/>
          </a:p>
        </p:txBody>
      </p:sp>
      <p:sp>
        <p:nvSpPr>
          <p:cNvPr id="22" name="Footer Placeholder 4">
            <a:extLst>
              <a:ext uri="{FF2B5EF4-FFF2-40B4-BE49-F238E27FC236}">
                <a16:creationId xmlns:a16="http://schemas.microsoft.com/office/drawing/2014/main" id="{2B4951C1-6C48-4C7F-BC97-3EFF3CECAF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</p:spPr>
        <p:txBody>
          <a:bodyPr/>
          <a:lstStyle/>
          <a:p>
            <a:r>
              <a:rPr lang="en-US"/>
              <a:t>Kings REMO – Town of Kentville Rotary Club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2C7DD3-49FD-40C1-A9C4-BCA958528B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CA" sz="3600" b="1" dirty="0">
                <a:solidFill>
                  <a:srgbClr val="C00000"/>
                </a:solidFill>
              </a:rPr>
              <a:t>Transportation</a:t>
            </a:r>
          </a:p>
          <a:p>
            <a:r>
              <a:rPr lang="en-CA" dirty="0"/>
              <a:t>Kings REMO – Kings Transit Authority, 2019-10-23</a:t>
            </a:r>
          </a:p>
          <a:p>
            <a:endParaRPr lang="en-CA" dirty="0"/>
          </a:p>
          <a:p>
            <a:endParaRPr lang="en-CA" dirty="0"/>
          </a:p>
          <a:p>
            <a:pPr marL="0" indent="0">
              <a:buNone/>
            </a:pPr>
            <a:r>
              <a:rPr lang="en-CA" sz="3600" b="1" dirty="0">
                <a:solidFill>
                  <a:srgbClr val="C00000"/>
                </a:solidFill>
              </a:rPr>
              <a:t>Regional Emergency Management Mutual Aid</a:t>
            </a:r>
          </a:p>
          <a:p>
            <a:pPr>
              <a:tabLst>
                <a:tab pos="5384800" algn="l"/>
              </a:tabLst>
            </a:pPr>
            <a:r>
              <a:rPr lang="en-CA" dirty="0"/>
              <a:t>Kings County – Annapolis County	2022-05-19</a:t>
            </a:r>
          </a:p>
          <a:p>
            <a:pPr>
              <a:tabLst>
                <a:tab pos="5384800" algn="l"/>
              </a:tabLst>
            </a:pPr>
            <a:r>
              <a:rPr lang="en-CA" dirty="0"/>
              <a:t>Kings County – West Hants	2022-12-13</a:t>
            </a:r>
          </a:p>
          <a:p>
            <a:pPr>
              <a:tabLst>
                <a:tab pos="5384800" algn="l"/>
              </a:tabLst>
            </a:pPr>
            <a:r>
              <a:rPr lang="en-CA" dirty="0"/>
              <a:t>Kings County – Lunenburg County	2023-01-10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9138B05-A608-1658-E014-5D51FD24D9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86825" y="1870078"/>
            <a:ext cx="2466975" cy="18478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814A167-50C9-9C46-0D1E-4A489FA25B4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6621"/>
          <a:stretch/>
        </p:blipFill>
        <p:spPr>
          <a:xfrm>
            <a:off x="8633099" y="4693920"/>
            <a:ext cx="2720701" cy="133096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05E7408-22B3-E0E7-CBC9-53C7C00AFA9A}"/>
              </a:ext>
            </a:extLst>
          </p:cNvPr>
          <p:cNvSpPr/>
          <p:nvPr/>
        </p:nvSpPr>
        <p:spPr>
          <a:xfrm>
            <a:off x="208606" y="6289040"/>
            <a:ext cx="1304925" cy="497840"/>
          </a:xfrm>
          <a:prstGeom prst="rect">
            <a:avLst/>
          </a:prstGeom>
          <a:solidFill>
            <a:srgbClr val="FFDDD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Website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275E67B-A9E7-C418-22D6-708FD5286D3C}"/>
              </a:ext>
            </a:extLst>
          </p:cNvPr>
          <p:cNvSpPr/>
          <p:nvPr/>
        </p:nvSpPr>
        <p:spPr>
          <a:xfrm>
            <a:off x="1516706" y="6289040"/>
            <a:ext cx="1304925" cy="497840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b="1" dirty="0">
                <a:solidFill>
                  <a:schemeClr val="bg1"/>
                </a:solidFill>
              </a:rPr>
              <a:t>MOUs</a:t>
            </a:r>
            <a:br>
              <a:rPr lang="en-CA" sz="1600" b="1" dirty="0">
                <a:solidFill>
                  <a:schemeClr val="bg1"/>
                </a:solidFill>
              </a:rPr>
            </a:br>
            <a:r>
              <a:rPr lang="en-CA" sz="1600" b="1" dirty="0">
                <a:solidFill>
                  <a:schemeClr val="bg1"/>
                </a:solidFill>
              </a:rPr>
              <a:t>Agreements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576E199-5030-5B5F-62FD-3A6E14238D18}"/>
              </a:ext>
            </a:extLst>
          </p:cNvPr>
          <p:cNvSpPr/>
          <p:nvPr/>
        </p:nvSpPr>
        <p:spPr>
          <a:xfrm>
            <a:off x="2829039" y="6289040"/>
            <a:ext cx="1304925" cy="497840"/>
          </a:xfrm>
          <a:prstGeom prst="rect">
            <a:avLst/>
          </a:prstGeom>
          <a:solidFill>
            <a:srgbClr val="FFDDD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Comfort</a:t>
            </a:r>
            <a:br>
              <a:rPr lang="en-CA" sz="1600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Centres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EFFD86E-C15D-5CBA-35DF-98A267C406FB}"/>
              </a:ext>
            </a:extLst>
          </p:cNvPr>
          <p:cNvSpPr/>
          <p:nvPr/>
        </p:nvSpPr>
        <p:spPr>
          <a:xfrm>
            <a:off x="4135023" y="6289040"/>
            <a:ext cx="1304925" cy="497840"/>
          </a:xfrm>
          <a:prstGeom prst="rect">
            <a:avLst/>
          </a:prstGeom>
          <a:solidFill>
            <a:srgbClr val="FFDDD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Emergency</a:t>
            </a:r>
            <a:br>
              <a:rPr lang="en-CA" sz="1600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Emails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FCAFEAD-7D3C-B636-3E7B-221CCA773DB4}"/>
              </a:ext>
            </a:extLst>
          </p:cNvPr>
          <p:cNvSpPr/>
          <p:nvPr/>
        </p:nvSpPr>
        <p:spPr>
          <a:xfrm>
            <a:off x="6757996" y="6289040"/>
            <a:ext cx="1304925" cy="497840"/>
          </a:xfrm>
          <a:prstGeom prst="rect">
            <a:avLst/>
          </a:prstGeom>
          <a:solidFill>
            <a:srgbClr val="FFDDD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Alert Ready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F12B35B-EEFC-7C09-F152-85ED48C75715}"/>
              </a:ext>
            </a:extLst>
          </p:cNvPr>
          <p:cNvSpPr/>
          <p:nvPr/>
        </p:nvSpPr>
        <p:spPr>
          <a:xfrm>
            <a:off x="8078593" y="6289040"/>
            <a:ext cx="1304925" cy="497840"/>
          </a:xfrm>
          <a:prstGeom prst="rect">
            <a:avLst/>
          </a:prstGeom>
          <a:solidFill>
            <a:srgbClr val="FFDDD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VPR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EFFA920-8160-B2C6-E8B3-64D235823FB4}"/>
              </a:ext>
            </a:extLst>
          </p:cNvPr>
          <p:cNvSpPr/>
          <p:nvPr/>
        </p:nvSpPr>
        <p:spPr>
          <a:xfrm>
            <a:off x="9393043" y="6289040"/>
            <a:ext cx="1304925" cy="497840"/>
          </a:xfrm>
          <a:prstGeom prst="rect">
            <a:avLst/>
          </a:prstGeom>
          <a:solidFill>
            <a:srgbClr val="FFDDD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Social Media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3AA301B-8B63-538B-92C2-1002D0838560}"/>
              </a:ext>
            </a:extLst>
          </p:cNvPr>
          <p:cNvSpPr/>
          <p:nvPr/>
        </p:nvSpPr>
        <p:spPr>
          <a:xfrm>
            <a:off x="10701337" y="6289040"/>
            <a:ext cx="1304925" cy="497840"/>
          </a:xfrm>
          <a:prstGeom prst="rect">
            <a:avLst/>
          </a:prstGeom>
          <a:solidFill>
            <a:srgbClr val="FFDDD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Community</a:t>
            </a:r>
            <a:br>
              <a:rPr lang="en-CA" sz="1600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Outreach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93B658D-8B79-22F5-1635-688B422876D6}"/>
              </a:ext>
            </a:extLst>
          </p:cNvPr>
          <p:cNvSpPr/>
          <p:nvPr/>
        </p:nvSpPr>
        <p:spPr>
          <a:xfrm>
            <a:off x="5445663" y="6289040"/>
            <a:ext cx="1304925" cy="497840"/>
          </a:xfrm>
          <a:prstGeom prst="rect">
            <a:avLst/>
          </a:prstGeom>
          <a:solidFill>
            <a:srgbClr val="FFDDD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Brochures</a:t>
            </a:r>
          </a:p>
        </p:txBody>
      </p:sp>
    </p:spTree>
    <p:extLst>
      <p:ext uri="{BB962C8B-B14F-4D97-AF65-F5344CB8AC3E}">
        <p14:creationId xmlns:p14="http://schemas.microsoft.com/office/powerpoint/2010/main" val="469544413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9206345" cy="1325563"/>
          </a:xfrm>
        </p:spPr>
        <p:txBody>
          <a:bodyPr/>
          <a:lstStyle/>
          <a:p>
            <a:pPr>
              <a:tabLst>
                <a:tab pos="8964613" algn="r"/>
              </a:tabLst>
            </a:pPr>
            <a:r>
              <a:rPr lang="en-CA" dirty="0"/>
              <a:t>MOU / Agreements</a:t>
            </a:r>
          </a:p>
        </p:txBody>
      </p:sp>
      <p:sp>
        <p:nvSpPr>
          <p:cNvPr id="20" name="Slide Number Placeholder 6">
            <a:extLst>
              <a:ext uri="{FF2B5EF4-FFF2-40B4-BE49-F238E27FC236}">
                <a16:creationId xmlns:a16="http://schemas.microsoft.com/office/drawing/2014/main" id="{E0AD230F-B9F0-49EA-BE07-95A2630630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</p:spPr>
        <p:txBody>
          <a:bodyPr/>
          <a:lstStyle/>
          <a:p>
            <a:fld id="{C13DF24C-7DFE-4591-91F3-F44F09C992E2}" type="slidenum">
              <a:rPr lang="en-CA" smtClean="0"/>
              <a:t>6</a:t>
            </a:fld>
            <a:endParaRPr lang="en-CA" dirty="0"/>
          </a:p>
        </p:txBody>
      </p:sp>
      <p:sp>
        <p:nvSpPr>
          <p:cNvPr id="21" name="Date Placeholder 3">
            <a:extLst>
              <a:ext uri="{FF2B5EF4-FFF2-40B4-BE49-F238E27FC236}">
                <a16:creationId xmlns:a16="http://schemas.microsoft.com/office/drawing/2014/main" id="{3353C2BA-6EC2-4DE4-B8AB-44C4926C8A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</p:spPr>
        <p:txBody>
          <a:bodyPr/>
          <a:lstStyle/>
          <a:p>
            <a:r>
              <a:rPr lang="en-US"/>
              <a:t>2023-05-29</a:t>
            </a:r>
            <a:endParaRPr lang="en-CA" dirty="0"/>
          </a:p>
        </p:txBody>
      </p:sp>
      <p:sp>
        <p:nvSpPr>
          <p:cNvPr id="22" name="Footer Placeholder 4">
            <a:extLst>
              <a:ext uri="{FF2B5EF4-FFF2-40B4-BE49-F238E27FC236}">
                <a16:creationId xmlns:a16="http://schemas.microsoft.com/office/drawing/2014/main" id="{2B4951C1-6C48-4C7F-BC97-3EFF3CECAF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</p:spPr>
        <p:txBody>
          <a:bodyPr/>
          <a:lstStyle/>
          <a:p>
            <a:r>
              <a:rPr lang="en-US"/>
              <a:t>Kings REMO – Town of Kentville Rotary Club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2C7DD3-49FD-40C1-A9C4-BCA958528B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CA" sz="3600" b="1" dirty="0">
                <a:solidFill>
                  <a:srgbClr val="C00000"/>
                </a:solidFill>
              </a:rPr>
              <a:t>Comfort Centres</a:t>
            </a:r>
          </a:p>
          <a:p>
            <a:r>
              <a:rPr lang="en-CA" dirty="0"/>
              <a:t>Kings REMO – 25 Comfort Centres in Kings County</a:t>
            </a:r>
          </a:p>
          <a:p>
            <a:pPr lvl="1"/>
            <a:r>
              <a:rPr lang="en-CA" dirty="0"/>
              <a:t>Community Groups support activation of Centres</a:t>
            </a:r>
          </a:p>
          <a:p>
            <a:pPr lvl="1"/>
            <a:endParaRPr lang="en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94DEC0F-A4C5-9F27-C94B-1520C4F24D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7972" y="1690690"/>
            <a:ext cx="2982378" cy="2734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EAE6C84B-2F85-5161-188F-83E4909576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1728" y="3332169"/>
            <a:ext cx="6140032" cy="2855185"/>
          </a:xfrm>
          <a:prstGeom prst="rect">
            <a:avLst/>
          </a:prstGeom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A9BAA3-388E-872C-8B15-1310A51F6144}"/>
              </a:ext>
            </a:extLst>
          </p:cNvPr>
          <p:cNvSpPr txBox="1">
            <a:spLocks/>
          </p:cNvSpPr>
          <p:nvPr/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13DF24C-7DFE-4591-91F3-F44F09C992E2}" type="slidenum">
              <a:rPr lang="en-CA" smtClean="0"/>
              <a:pPr/>
              <a:t>6</a:t>
            </a:fld>
            <a:endParaRPr lang="en-CA" dirty="0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73FA260C-4347-7F69-A390-42F254F9AC8A}"/>
              </a:ext>
            </a:extLst>
          </p:cNvPr>
          <p:cNvSpPr txBox="1">
            <a:spLocks/>
          </p:cNvSpPr>
          <p:nvPr/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2022-09-27</a:t>
            </a:r>
            <a:endParaRPr lang="en-CA" dirty="0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DC133F0C-55BA-5C33-8296-6F3D43435B81}"/>
              </a:ext>
            </a:extLst>
          </p:cNvPr>
          <p:cNvSpPr txBox="1">
            <a:spLocks/>
          </p:cNvSpPr>
          <p:nvPr/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Kings REMO – Town of Wolfville Council &amp; Staff</a:t>
            </a:r>
            <a:endParaRPr lang="en-CA" dirty="0"/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05453D5E-02D0-CC61-B50F-06AB466815B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26621"/>
          <a:stretch/>
        </p:blipFill>
        <p:spPr>
          <a:xfrm>
            <a:off x="8357931" y="4285951"/>
            <a:ext cx="2994907" cy="146510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DF37697-1CD9-2DF1-DEE2-4B030401F33C}"/>
              </a:ext>
            </a:extLst>
          </p:cNvPr>
          <p:cNvSpPr/>
          <p:nvPr/>
        </p:nvSpPr>
        <p:spPr>
          <a:xfrm>
            <a:off x="208606" y="6289040"/>
            <a:ext cx="1304925" cy="497840"/>
          </a:xfrm>
          <a:prstGeom prst="rect">
            <a:avLst/>
          </a:prstGeom>
          <a:solidFill>
            <a:srgbClr val="FFDDD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Website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5E0BC6B-9485-4A41-D756-5F8D165669EE}"/>
              </a:ext>
            </a:extLst>
          </p:cNvPr>
          <p:cNvSpPr/>
          <p:nvPr/>
        </p:nvSpPr>
        <p:spPr>
          <a:xfrm>
            <a:off x="1516706" y="6289040"/>
            <a:ext cx="1304925" cy="497840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b="1" dirty="0">
                <a:solidFill>
                  <a:schemeClr val="bg1"/>
                </a:solidFill>
              </a:rPr>
              <a:t>MOUs</a:t>
            </a:r>
            <a:br>
              <a:rPr lang="en-CA" sz="1600" b="1" dirty="0">
                <a:solidFill>
                  <a:schemeClr val="bg1"/>
                </a:solidFill>
              </a:rPr>
            </a:br>
            <a:r>
              <a:rPr lang="en-CA" sz="1600" b="1" dirty="0">
                <a:solidFill>
                  <a:schemeClr val="bg1"/>
                </a:solidFill>
              </a:rPr>
              <a:t>Agreements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F71E4D1-ECE9-8FAC-EB87-3C17A811343D}"/>
              </a:ext>
            </a:extLst>
          </p:cNvPr>
          <p:cNvSpPr/>
          <p:nvPr/>
        </p:nvSpPr>
        <p:spPr>
          <a:xfrm>
            <a:off x="2829039" y="6289040"/>
            <a:ext cx="1304925" cy="497840"/>
          </a:xfrm>
          <a:prstGeom prst="rect">
            <a:avLst/>
          </a:prstGeom>
          <a:solidFill>
            <a:srgbClr val="FFDDD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Comfort</a:t>
            </a:r>
            <a:br>
              <a:rPr lang="en-CA" sz="1600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Centres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D06381F-0D35-1A5C-B6C1-C31F0634BCE1}"/>
              </a:ext>
            </a:extLst>
          </p:cNvPr>
          <p:cNvSpPr/>
          <p:nvPr/>
        </p:nvSpPr>
        <p:spPr>
          <a:xfrm>
            <a:off x="4135023" y="6289040"/>
            <a:ext cx="1304925" cy="497840"/>
          </a:xfrm>
          <a:prstGeom prst="rect">
            <a:avLst/>
          </a:prstGeom>
          <a:solidFill>
            <a:srgbClr val="FFDDD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Emergency</a:t>
            </a:r>
            <a:br>
              <a:rPr lang="en-CA" sz="1600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Emails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41357C-D520-CD34-EC20-46B3D1C5FE7A}"/>
              </a:ext>
            </a:extLst>
          </p:cNvPr>
          <p:cNvSpPr/>
          <p:nvPr/>
        </p:nvSpPr>
        <p:spPr>
          <a:xfrm>
            <a:off x="6757996" y="6289040"/>
            <a:ext cx="1304925" cy="497840"/>
          </a:xfrm>
          <a:prstGeom prst="rect">
            <a:avLst/>
          </a:prstGeom>
          <a:solidFill>
            <a:srgbClr val="FFDDD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Alert Ready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E4FDF40-57D9-FC62-9C90-A0A17F2BE8F7}"/>
              </a:ext>
            </a:extLst>
          </p:cNvPr>
          <p:cNvSpPr/>
          <p:nvPr/>
        </p:nvSpPr>
        <p:spPr>
          <a:xfrm>
            <a:off x="8078593" y="6289040"/>
            <a:ext cx="1304925" cy="497840"/>
          </a:xfrm>
          <a:prstGeom prst="rect">
            <a:avLst/>
          </a:prstGeom>
          <a:solidFill>
            <a:srgbClr val="FFDDD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VPR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C2F2492-E1E5-9004-8637-DBEFB584E24A}"/>
              </a:ext>
            </a:extLst>
          </p:cNvPr>
          <p:cNvSpPr/>
          <p:nvPr/>
        </p:nvSpPr>
        <p:spPr>
          <a:xfrm>
            <a:off x="9393043" y="6289040"/>
            <a:ext cx="1304925" cy="497840"/>
          </a:xfrm>
          <a:prstGeom prst="rect">
            <a:avLst/>
          </a:prstGeom>
          <a:solidFill>
            <a:srgbClr val="FFDDD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Social Media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598A429-0B45-7C3A-498A-E3E8189F0FDF}"/>
              </a:ext>
            </a:extLst>
          </p:cNvPr>
          <p:cNvSpPr/>
          <p:nvPr/>
        </p:nvSpPr>
        <p:spPr>
          <a:xfrm>
            <a:off x="10701337" y="6289040"/>
            <a:ext cx="1304925" cy="497840"/>
          </a:xfrm>
          <a:prstGeom prst="rect">
            <a:avLst/>
          </a:prstGeom>
          <a:solidFill>
            <a:srgbClr val="FFDDD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Community</a:t>
            </a:r>
            <a:br>
              <a:rPr lang="en-CA" sz="1600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Outreach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9A918E7-32B8-F7D9-BE7B-A4FB67D91224}"/>
              </a:ext>
            </a:extLst>
          </p:cNvPr>
          <p:cNvSpPr/>
          <p:nvPr/>
        </p:nvSpPr>
        <p:spPr>
          <a:xfrm>
            <a:off x="5445663" y="6289040"/>
            <a:ext cx="1304925" cy="497840"/>
          </a:xfrm>
          <a:prstGeom prst="rect">
            <a:avLst/>
          </a:prstGeom>
          <a:solidFill>
            <a:srgbClr val="FFDDD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Brochures</a:t>
            </a:r>
          </a:p>
        </p:txBody>
      </p:sp>
    </p:spTree>
    <p:extLst>
      <p:ext uri="{BB962C8B-B14F-4D97-AF65-F5344CB8AC3E}">
        <p14:creationId xmlns:p14="http://schemas.microsoft.com/office/powerpoint/2010/main" val="886752334"/>
      </p:ext>
    </p:extLst>
  </p:cSld>
  <p:clrMapOvr>
    <a:masterClrMapping/>
  </p:clrMapOvr>
  <p:transition spd="slow">
    <p:wipe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9206345" cy="1325563"/>
          </a:xfrm>
        </p:spPr>
        <p:txBody>
          <a:bodyPr/>
          <a:lstStyle/>
          <a:p>
            <a:pPr>
              <a:tabLst>
                <a:tab pos="8964613" algn="r"/>
              </a:tabLst>
            </a:pPr>
            <a:r>
              <a:rPr lang="en-CA" dirty="0"/>
              <a:t>Comfort Centres - Locations</a:t>
            </a:r>
          </a:p>
        </p:txBody>
      </p:sp>
      <p:pic>
        <p:nvPicPr>
          <p:cNvPr id="16" name="Picture 3">
            <a:extLst>
              <a:ext uri="{FF2B5EF4-FFF2-40B4-BE49-F238E27FC236}">
                <a16:creationId xmlns:a16="http://schemas.microsoft.com/office/drawing/2014/main" id="{158356E3-1B7A-4242-A2E8-58799D06F4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9012" y="1921606"/>
            <a:ext cx="2982378" cy="2734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541A1743-B762-49BB-9DBD-BDD3416B6F9B}"/>
              </a:ext>
            </a:extLst>
          </p:cNvPr>
          <p:cNvSpPr/>
          <p:nvPr/>
        </p:nvSpPr>
        <p:spPr>
          <a:xfrm>
            <a:off x="6308757" y="5194386"/>
            <a:ext cx="4896544" cy="864096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CA" sz="3200" b="1" dirty="0"/>
              <a:t>Not Overnight Shelters</a:t>
            </a:r>
          </a:p>
        </p:txBody>
      </p:sp>
      <p:sp>
        <p:nvSpPr>
          <p:cNvPr id="20" name="Slide Number Placeholder 6">
            <a:extLst>
              <a:ext uri="{FF2B5EF4-FFF2-40B4-BE49-F238E27FC236}">
                <a16:creationId xmlns:a16="http://schemas.microsoft.com/office/drawing/2014/main" id="{E0AD230F-B9F0-49EA-BE07-95A2630630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</p:spPr>
        <p:txBody>
          <a:bodyPr/>
          <a:lstStyle/>
          <a:p>
            <a:fld id="{C13DF24C-7DFE-4591-91F3-F44F09C992E2}" type="slidenum">
              <a:rPr lang="en-CA" smtClean="0"/>
              <a:t>7</a:t>
            </a:fld>
            <a:endParaRPr lang="en-CA" dirty="0"/>
          </a:p>
        </p:txBody>
      </p:sp>
      <p:sp>
        <p:nvSpPr>
          <p:cNvPr id="21" name="Date Placeholder 3">
            <a:extLst>
              <a:ext uri="{FF2B5EF4-FFF2-40B4-BE49-F238E27FC236}">
                <a16:creationId xmlns:a16="http://schemas.microsoft.com/office/drawing/2014/main" id="{3353C2BA-6EC2-4DE4-B8AB-44C4926C8A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</p:spPr>
        <p:txBody>
          <a:bodyPr/>
          <a:lstStyle/>
          <a:p>
            <a:r>
              <a:rPr lang="en-US"/>
              <a:t>2023-05-29</a:t>
            </a:r>
            <a:endParaRPr lang="en-CA" dirty="0"/>
          </a:p>
        </p:txBody>
      </p:sp>
      <p:sp>
        <p:nvSpPr>
          <p:cNvPr id="22" name="Footer Placeholder 4">
            <a:extLst>
              <a:ext uri="{FF2B5EF4-FFF2-40B4-BE49-F238E27FC236}">
                <a16:creationId xmlns:a16="http://schemas.microsoft.com/office/drawing/2014/main" id="{2B4951C1-6C48-4C7F-BC97-3EFF3CECAF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</p:spPr>
        <p:txBody>
          <a:bodyPr/>
          <a:lstStyle/>
          <a:p>
            <a:r>
              <a:rPr lang="en-US"/>
              <a:t>Kings REMO – Town of Kentville Rotary Club</a:t>
            </a:r>
            <a:endParaRPr lang="en-CA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610509F-46A4-4702-08A1-812FACC5256D}"/>
              </a:ext>
            </a:extLst>
          </p:cNvPr>
          <p:cNvSpPr/>
          <p:nvPr/>
        </p:nvSpPr>
        <p:spPr>
          <a:xfrm>
            <a:off x="208606" y="6289040"/>
            <a:ext cx="1304925" cy="497840"/>
          </a:xfrm>
          <a:prstGeom prst="rect">
            <a:avLst/>
          </a:prstGeom>
          <a:solidFill>
            <a:srgbClr val="FFDDD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Website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0063412-2C52-4B89-AD7A-F8B4F8C7360D}"/>
              </a:ext>
            </a:extLst>
          </p:cNvPr>
          <p:cNvSpPr/>
          <p:nvPr/>
        </p:nvSpPr>
        <p:spPr>
          <a:xfrm>
            <a:off x="1516706" y="6289040"/>
            <a:ext cx="1304925" cy="497840"/>
          </a:xfrm>
          <a:prstGeom prst="rect">
            <a:avLst/>
          </a:prstGeom>
          <a:solidFill>
            <a:srgbClr val="FFDDD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MOUs</a:t>
            </a:r>
            <a:br>
              <a:rPr lang="en-CA" sz="1600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Agreements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BE4BB09-8A42-2A6D-6172-4E6981C2C1D5}"/>
              </a:ext>
            </a:extLst>
          </p:cNvPr>
          <p:cNvSpPr/>
          <p:nvPr/>
        </p:nvSpPr>
        <p:spPr>
          <a:xfrm>
            <a:off x="2829039" y="6289040"/>
            <a:ext cx="1304925" cy="497840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b="1" dirty="0">
                <a:solidFill>
                  <a:schemeClr val="bg1"/>
                </a:solidFill>
              </a:rPr>
              <a:t>Comfort</a:t>
            </a:r>
            <a:br>
              <a:rPr lang="en-CA" sz="1600" b="1" dirty="0">
                <a:solidFill>
                  <a:schemeClr val="bg1"/>
                </a:solidFill>
              </a:rPr>
            </a:br>
            <a:r>
              <a:rPr lang="en-CA" sz="1600" b="1" dirty="0">
                <a:solidFill>
                  <a:schemeClr val="bg1"/>
                </a:solidFill>
              </a:rPr>
              <a:t>Centres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C9352DB-34FA-72F0-CE48-CCDDC7F03896}"/>
              </a:ext>
            </a:extLst>
          </p:cNvPr>
          <p:cNvSpPr/>
          <p:nvPr/>
        </p:nvSpPr>
        <p:spPr>
          <a:xfrm>
            <a:off x="4135023" y="6289040"/>
            <a:ext cx="1304925" cy="497840"/>
          </a:xfrm>
          <a:prstGeom prst="rect">
            <a:avLst/>
          </a:prstGeom>
          <a:solidFill>
            <a:srgbClr val="FFDDD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Emergency</a:t>
            </a:r>
            <a:br>
              <a:rPr lang="en-CA" sz="1600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Emails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12FEBF8-4B5E-ADEA-2A8C-121317A59445}"/>
              </a:ext>
            </a:extLst>
          </p:cNvPr>
          <p:cNvSpPr/>
          <p:nvPr/>
        </p:nvSpPr>
        <p:spPr>
          <a:xfrm>
            <a:off x="6757996" y="6289040"/>
            <a:ext cx="1304925" cy="497840"/>
          </a:xfrm>
          <a:prstGeom prst="rect">
            <a:avLst/>
          </a:prstGeom>
          <a:solidFill>
            <a:srgbClr val="FFDDD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Alert Ready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16CAEF9-35F0-F65C-A9CD-741185FDC5A6}"/>
              </a:ext>
            </a:extLst>
          </p:cNvPr>
          <p:cNvSpPr/>
          <p:nvPr/>
        </p:nvSpPr>
        <p:spPr>
          <a:xfrm>
            <a:off x="8078593" y="6289040"/>
            <a:ext cx="1304925" cy="497840"/>
          </a:xfrm>
          <a:prstGeom prst="rect">
            <a:avLst/>
          </a:prstGeom>
          <a:solidFill>
            <a:srgbClr val="FFDDD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VPR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772CA30-7E47-7DEE-69AA-2D5F3B7B286F}"/>
              </a:ext>
            </a:extLst>
          </p:cNvPr>
          <p:cNvSpPr/>
          <p:nvPr/>
        </p:nvSpPr>
        <p:spPr>
          <a:xfrm>
            <a:off x="9393043" y="6289040"/>
            <a:ext cx="1304925" cy="497840"/>
          </a:xfrm>
          <a:prstGeom prst="rect">
            <a:avLst/>
          </a:prstGeom>
          <a:solidFill>
            <a:srgbClr val="FFDDD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Social Media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EB85316-11D9-DB20-0515-B77AA6175055}"/>
              </a:ext>
            </a:extLst>
          </p:cNvPr>
          <p:cNvSpPr/>
          <p:nvPr/>
        </p:nvSpPr>
        <p:spPr>
          <a:xfrm>
            <a:off x="10701337" y="6289040"/>
            <a:ext cx="1304925" cy="497840"/>
          </a:xfrm>
          <a:prstGeom prst="rect">
            <a:avLst/>
          </a:prstGeom>
          <a:solidFill>
            <a:srgbClr val="FFDDD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Community</a:t>
            </a:r>
            <a:br>
              <a:rPr lang="en-CA" sz="1600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Outreach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2C7F104-22DC-332B-263C-0CA237AA4697}"/>
              </a:ext>
            </a:extLst>
          </p:cNvPr>
          <p:cNvSpPr/>
          <p:nvPr/>
        </p:nvSpPr>
        <p:spPr>
          <a:xfrm>
            <a:off x="5445663" y="6289040"/>
            <a:ext cx="1304925" cy="497840"/>
          </a:xfrm>
          <a:prstGeom prst="rect">
            <a:avLst/>
          </a:prstGeom>
          <a:solidFill>
            <a:srgbClr val="FFDDD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Brochures</a:t>
            </a: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E45F2CA3-7F54-563A-3E88-50F157685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A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9819E2B-F703-9480-FAD6-AF0B5D56BF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1068" y="1758000"/>
            <a:ext cx="4279092" cy="4531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4159562"/>
      </p:ext>
    </p:extLst>
  </p:cSld>
  <p:clrMapOvr>
    <a:masterClrMapping/>
  </p:clrMapOvr>
  <p:transition spd="slow">
    <p:wipe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36382" cy="4351338"/>
          </a:xfrm>
        </p:spPr>
        <p:txBody>
          <a:bodyPr>
            <a:normAutofit/>
          </a:bodyPr>
          <a:lstStyle/>
          <a:p>
            <a:r>
              <a:rPr lang="en-US" altLang="en-US" b="1" dirty="0">
                <a:ea typeface="ヒラギノ角ゴ Pro W3" charset="-128"/>
              </a:rPr>
              <a:t>Place to get Warm</a:t>
            </a:r>
          </a:p>
          <a:p>
            <a:r>
              <a:rPr lang="en-US" altLang="en-US" b="1" dirty="0">
                <a:ea typeface="ヒラギノ角ゴ Pro W3" charset="-128"/>
              </a:rPr>
              <a:t>Re-Charge devices</a:t>
            </a:r>
          </a:p>
          <a:p>
            <a:r>
              <a:rPr lang="en-US" altLang="en-US" b="1" dirty="0">
                <a:ea typeface="ヒラギノ角ゴ Pro W3" charset="-128"/>
              </a:rPr>
              <a:t>Use Washroom </a:t>
            </a:r>
          </a:p>
          <a:p>
            <a:r>
              <a:rPr lang="en-US" altLang="en-US" b="1" dirty="0">
                <a:ea typeface="ヒラギノ角ゴ Pro W3" charset="-128"/>
              </a:rPr>
              <a:t>Get a Warm Drink</a:t>
            </a:r>
          </a:p>
          <a:p>
            <a:r>
              <a:rPr lang="en-US" altLang="en-US" b="1" dirty="0">
                <a:ea typeface="ヒラギノ角ゴ Pro W3" charset="-128"/>
              </a:rPr>
              <a:t>Check on each other – share information</a:t>
            </a:r>
          </a:p>
          <a:p>
            <a:r>
              <a:rPr lang="en-US" altLang="en-US" b="1" dirty="0">
                <a:ea typeface="ヒラギノ角ゴ Pro W3" charset="-128"/>
              </a:rPr>
              <a:t>Get updates on weather &amp; Power resumption</a:t>
            </a:r>
          </a:p>
          <a:p>
            <a:endParaRPr lang="en-CA" dirty="0">
              <a:latin typeface="Calibri" panose="020F0502020204030204" pitchFamily="34" charset="0"/>
            </a:endParaRP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9206345" cy="1325563"/>
          </a:xfrm>
        </p:spPr>
        <p:txBody>
          <a:bodyPr/>
          <a:lstStyle/>
          <a:p>
            <a:pPr>
              <a:tabLst>
                <a:tab pos="8964613" algn="r"/>
              </a:tabLst>
            </a:pPr>
            <a:r>
              <a:rPr lang="en-CA" dirty="0"/>
              <a:t>Comfort Centres - Services</a:t>
            </a:r>
          </a:p>
        </p:txBody>
      </p:sp>
      <p:pic>
        <p:nvPicPr>
          <p:cNvPr id="16" name="Picture 3">
            <a:extLst>
              <a:ext uri="{FF2B5EF4-FFF2-40B4-BE49-F238E27FC236}">
                <a16:creationId xmlns:a16="http://schemas.microsoft.com/office/drawing/2014/main" id="{158356E3-1B7A-4242-A2E8-58799D06F4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9012" y="1921606"/>
            <a:ext cx="2982378" cy="2734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541A1743-B762-49BB-9DBD-BDD3416B6F9B}"/>
              </a:ext>
            </a:extLst>
          </p:cNvPr>
          <p:cNvSpPr/>
          <p:nvPr/>
        </p:nvSpPr>
        <p:spPr>
          <a:xfrm>
            <a:off x="6308757" y="5194386"/>
            <a:ext cx="4896544" cy="864096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CA" sz="3200" b="1" dirty="0"/>
              <a:t>Not Overnight Shelters</a:t>
            </a:r>
          </a:p>
        </p:txBody>
      </p:sp>
      <p:sp>
        <p:nvSpPr>
          <p:cNvPr id="20" name="Slide Number Placeholder 6">
            <a:extLst>
              <a:ext uri="{FF2B5EF4-FFF2-40B4-BE49-F238E27FC236}">
                <a16:creationId xmlns:a16="http://schemas.microsoft.com/office/drawing/2014/main" id="{E0AD230F-B9F0-49EA-BE07-95A2630630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</p:spPr>
        <p:txBody>
          <a:bodyPr/>
          <a:lstStyle/>
          <a:p>
            <a:fld id="{C13DF24C-7DFE-4591-91F3-F44F09C992E2}" type="slidenum">
              <a:rPr lang="en-CA" smtClean="0"/>
              <a:t>8</a:t>
            </a:fld>
            <a:endParaRPr lang="en-CA" dirty="0"/>
          </a:p>
        </p:txBody>
      </p:sp>
      <p:sp>
        <p:nvSpPr>
          <p:cNvPr id="21" name="Date Placeholder 3">
            <a:extLst>
              <a:ext uri="{FF2B5EF4-FFF2-40B4-BE49-F238E27FC236}">
                <a16:creationId xmlns:a16="http://schemas.microsoft.com/office/drawing/2014/main" id="{3353C2BA-6EC2-4DE4-B8AB-44C4926C8A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</p:spPr>
        <p:txBody>
          <a:bodyPr/>
          <a:lstStyle/>
          <a:p>
            <a:r>
              <a:rPr lang="en-US"/>
              <a:t>2023-05-29</a:t>
            </a:r>
            <a:endParaRPr lang="en-CA" dirty="0"/>
          </a:p>
        </p:txBody>
      </p:sp>
      <p:sp>
        <p:nvSpPr>
          <p:cNvPr id="22" name="Footer Placeholder 4">
            <a:extLst>
              <a:ext uri="{FF2B5EF4-FFF2-40B4-BE49-F238E27FC236}">
                <a16:creationId xmlns:a16="http://schemas.microsoft.com/office/drawing/2014/main" id="{2B4951C1-6C48-4C7F-BC97-3EFF3CECAF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</p:spPr>
        <p:txBody>
          <a:bodyPr/>
          <a:lstStyle/>
          <a:p>
            <a:r>
              <a:rPr lang="en-US"/>
              <a:t>Kings REMO – Town of Kentville Rotary Club</a:t>
            </a:r>
            <a:endParaRPr lang="en-CA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610509F-46A4-4702-08A1-812FACC5256D}"/>
              </a:ext>
            </a:extLst>
          </p:cNvPr>
          <p:cNvSpPr/>
          <p:nvPr/>
        </p:nvSpPr>
        <p:spPr>
          <a:xfrm>
            <a:off x="208606" y="6289040"/>
            <a:ext cx="1304925" cy="497840"/>
          </a:xfrm>
          <a:prstGeom prst="rect">
            <a:avLst/>
          </a:prstGeom>
          <a:solidFill>
            <a:srgbClr val="FFDDD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Website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0063412-2C52-4B89-AD7A-F8B4F8C7360D}"/>
              </a:ext>
            </a:extLst>
          </p:cNvPr>
          <p:cNvSpPr/>
          <p:nvPr/>
        </p:nvSpPr>
        <p:spPr>
          <a:xfrm>
            <a:off x="1516706" y="6289040"/>
            <a:ext cx="1304925" cy="497840"/>
          </a:xfrm>
          <a:prstGeom prst="rect">
            <a:avLst/>
          </a:prstGeom>
          <a:solidFill>
            <a:srgbClr val="FFDDD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MOUs</a:t>
            </a:r>
            <a:br>
              <a:rPr lang="en-CA" sz="1600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Agreements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BE4BB09-8A42-2A6D-6172-4E6981C2C1D5}"/>
              </a:ext>
            </a:extLst>
          </p:cNvPr>
          <p:cNvSpPr/>
          <p:nvPr/>
        </p:nvSpPr>
        <p:spPr>
          <a:xfrm>
            <a:off x="2829039" y="6289040"/>
            <a:ext cx="1304925" cy="497840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b="1" dirty="0">
                <a:solidFill>
                  <a:schemeClr val="bg1"/>
                </a:solidFill>
              </a:rPr>
              <a:t>Comfort</a:t>
            </a:r>
            <a:br>
              <a:rPr lang="en-CA" sz="1600" b="1" dirty="0">
                <a:solidFill>
                  <a:schemeClr val="bg1"/>
                </a:solidFill>
              </a:rPr>
            </a:br>
            <a:r>
              <a:rPr lang="en-CA" sz="1600" b="1" dirty="0">
                <a:solidFill>
                  <a:schemeClr val="bg1"/>
                </a:solidFill>
              </a:rPr>
              <a:t>Centres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C9352DB-34FA-72F0-CE48-CCDDC7F03896}"/>
              </a:ext>
            </a:extLst>
          </p:cNvPr>
          <p:cNvSpPr/>
          <p:nvPr/>
        </p:nvSpPr>
        <p:spPr>
          <a:xfrm>
            <a:off x="4135023" y="6289040"/>
            <a:ext cx="1304925" cy="497840"/>
          </a:xfrm>
          <a:prstGeom prst="rect">
            <a:avLst/>
          </a:prstGeom>
          <a:solidFill>
            <a:srgbClr val="FFDDD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Emergency</a:t>
            </a:r>
            <a:br>
              <a:rPr lang="en-CA" sz="1600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Emails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12FEBF8-4B5E-ADEA-2A8C-121317A59445}"/>
              </a:ext>
            </a:extLst>
          </p:cNvPr>
          <p:cNvSpPr/>
          <p:nvPr/>
        </p:nvSpPr>
        <p:spPr>
          <a:xfrm>
            <a:off x="6757996" y="6289040"/>
            <a:ext cx="1304925" cy="497840"/>
          </a:xfrm>
          <a:prstGeom prst="rect">
            <a:avLst/>
          </a:prstGeom>
          <a:solidFill>
            <a:srgbClr val="FFDDD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Alert Ready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16CAEF9-35F0-F65C-A9CD-741185FDC5A6}"/>
              </a:ext>
            </a:extLst>
          </p:cNvPr>
          <p:cNvSpPr/>
          <p:nvPr/>
        </p:nvSpPr>
        <p:spPr>
          <a:xfrm>
            <a:off x="8078593" y="6289040"/>
            <a:ext cx="1304925" cy="497840"/>
          </a:xfrm>
          <a:prstGeom prst="rect">
            <a:avLst/>
          </a:prstGeom>
          <a:solidFill>
            <a:srgbClr val="FFDDD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VPR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772CA30-7E47-7DEE-69AA-2D5F3B7B286F}"/>
              </a:ext>
            </a:extLst>
          </p:cNvPr>
          <p:cNvSpPr/>
          <p:nvPr/>
        </p:nvSpPr>
        <p:spPr>
          <a:xfrm>
            <a:off x="9393043" y="6289040"/>
            <a:ext cx="1304925" cy="497840"/>
          </a:xfrm>
          <a:prstGeom prst="rect">
            <a:avLst/>
          </a:prstGeom>
          <a:solidFill>
            <a:srgbClr val="FFDDD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Social Media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EB85316-11D9-DB20-0515-B77AA6175055}"/>
              </a:ext>
            </a:extLst>
          </p:cNvPr>
          <p:cNvSpPr/>
          <p:nvPr/>
        </p:nvSpPr>
        <p:spPr>
          <a:xfrm>
            <a:off x="10701337" y="6289040"/>
            <a:ext cx="1304925" cy="497840"/>
          </a:xfrm>
          <a:prstGeom prst="rect">
            <a:avLst/>
          </a:prstGeom>
          <a:solidFill>
            <a:srgbClr val="FFDDD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Community</a:t>
            </a:r>
            <a:br>
              <a:rPr lang="en-CA" sz="1600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Outreach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2C7F104-22DC-332B-263C-0CA237AA4697}"/>
              </a:ext>
            </a:extLst>
          </p:cNvPr>
          <p:cNvSpPr/>
          <p:nvPr/>
        </p:nvSpPr>
        <p:spPr>
          <a:xfrm>
            <a:off x="5445663" y="6289040"/>
            <a:ext cx="1304925" cy="497840"/>
          </a:xfrm>
          <a:prstGeom prst="rect">
            <a:avLst/>
          </a:prstGeom>
          <a:solidFill>
            <a:srgbClr val="FFDDD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Brochures</a:t>
            </a:r>
          </a:p>
        </p:txBody>
      </p:sp>
    </p:spTree>
    <p:extLst>
      <p:ext uri="{BB962C8B-B14F-4D97-AF65-F5344CB8AC3E}">
        <p14:creationId xmlns:p14="http://schemas.microsoft.com/office/powerpoint/2010/main" val="3523953397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962E4C5-4BF5-4D01-8C07-4EBA79D2C6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90161" y="2218579"/>
            <a:ext cx="3889585" cy="3011685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36382" cy="4351338"/>
          </a:xfrm>
        </p:spPr>
        <p:txBody>
          <a:bodyPr>
            <a:normAutofit/>
          </a:bodyPr>
          <a:lstStyle/>
          <a:p>
            <a:r>
              <a:rPr lang="en-US" altLang="en-US" b="1" dirty="0">
                <a:ea typeface="ヒラギノ角ゴ Pro W3" charset="-128"/>
              </a:rPr>
              <a:t>The opening of a Comfort Centre will be announced by Kings REMO through:</a:t>
            </a:r>
          </a:p>
          <a:p>
            <a:pPr lvl="1"/>
            <a:r>
              <a:rPr lang="en-US" altLang="en-US" sz="2800" b="1" dirty="0">
                <a:ea typeface="ヒラギノ角ゴ Pro W3" charset="-128"/>
              </a:rPr>
              <a:t>News Releases</a:t>
            </a:r>
          </a:p>
          <a:p>
            <a:pPr lvl="1"/>
            <a:r>
              <a:rPr lang="en-US" altLang="en-US" sz="2800" b="1" dirty="0">
                <a:ea typeface="ヒラギノ角ゴ Pro W3" charset="-128"/>
              </a:rPr>
              <a:t>Local News media, commercial TV &amp; radio</a:t>
            </a:r>
          </a:p>
          <a:p>
            <a:pPr lvl="1"/>
            <a:r>
              <a:rPr lang="en-US" altLang="en-US" sz="2800" b="1" dirty="0">
                <a:ea typeface="ヒラギノ角ゴ Pro W3" charset="-128"/>
              </a:rPr>
              <a:t>Local Municipal Websites</a:t>
            </a:r>
          </a:p>
          <a:p>
            <a:pPr lvl="1"/>
            <a:r>
              <a:rPr lang="en-US" altLang="en-US" sz="2800" b="1" dirty="0">
                <a:ea typeface="ヒラギノ角ゴ Pro W3" charset="-128"/>
              </a:rPr>
              <a:t>Social Media</a:t>
            </a:r>
          </a:p>
          <a:p>
            <a:pPr lvl="1"/>
            <a:r>
              <a:rPr lang="en-US" altLang="en-US" sz="2800" b="1" dirty="0">
                <a:ea typeface="ヒラギノ角ゴ Pro W3" charset="-128"/>
              </a:rPr>
              <a:t>NS EMO &amp; NS 211 </a:t>
            </a:r>
          </a:p>
          <a:p>
            <a:pPr lvl="1"/>
            <a:r>
              <a:rPr lang="en-US" altLang="en-US" sz="2800" b="1" dirty="0">
                <a:solidFill>
                  <a:srgbClr val="C00000"/>
                </a:solidFill>
                <a:ea typeface="ヒラギノ角ゴ Pro W3" charset="-128"/>
              </a:rPr>
              <a:t>Kings REMO Website</a:t>
            </a:r>
          </a:p>
          <a:p>
            <a:pPr lvl="1"/>
            <a:r>
              <a:rPr lang="en-US" altLang="en-US" sz="2800" b="1" dirty="0">
                <a:solidFill>
                  <a:srgbClr val="C00000"/>
                </a:solidFill>
                <a:ea typeface="ヒラギノ角ゴ Pro W3" charset="-128"/>
              </a:rPr>
              <a:t>Emergency Email Notification System</a:t>
            </a:r>
          </a:p>
          <a:p>
            <a:endParaRPr lang="en-CA" dirty="0">
              <a:latin typeface="Calibri" panose="020F0502020204030204" pitchFamily="34" charset="0"/>
            </a:endParaRP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9206345" cy="1325563"/>
          </a:xfrm>
        </p:spPr>
        <p:txBody>
          <a:bodyPr/>
          <a:lstStyle/>
          <a:p>
            <a:pPr>
              <a:tabLst>
                <a:tab pos="8964613" algn="r"/>
              </a:tabLst>
            </a:pPr>
            <a:r>
              <a:rPr lang="en-CA" dirty="0"/>
              <a:t>Comfort Centres - Communications</a:t>
            </a:r>
          </a:p>
        </p:txBody>
      </p:sp>
      <p:pic>
        <p:nvPicPr>
          <p:cNvPr id="16" name="Picture 3">
            <a:extLst>
              <a:ext uri="{FF2B5EF4-FFF2-40B4-BE49-F238E27FC236}">
                <a16:creationId xmlns:a16="http://schemas.microsoft.com/office/drawing/2014/main" id="{158356E3-1B7A-4242-A2E8-58799D06F4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4862" y="4132668"/>
            <a:ext cx="2089932" cy="191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Slide Number Placeholder 6">
            <a:extLst>
              <a:ext uri="{FF2B5EF4-FFF2-40B4-BE49-F238E27FC236}">
                <a16:creationId xmlns:a16="http://schemas.microsoft.com/office/drawing/2014/main" id="{E0AD230F-B9F0-49EA-BE07-95A2630630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</p:spPr>
        <p:txBody>
          <a:bodyPr/>
          <a:lstStyle/>
          <a:p>
            <a:fld id="{C13DF24C-7DFE-4591-91F3-F44F09C992E2}" type="slidenum">
              <a:rPr lang="en-CA" smtClean="0"/>
              <a:t>9</a:t>
            </a:fld>
            <a:endParaRPr lang="en-CA" dirty="0"/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5F0F75CA-90AA-40BE-AE8F-A60F7858B11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</p:spPr>
        <p:txBody>
          <a:bodyPr/>
          <a:lstStyle/>
          <a:p>
            <a:r>
              <a:rPr lang="en-US"/>
              <a:t>2023-05-29</a:t>
            </a:r>
            <a:endParaRPr lang="en-CA" dirty="0"/>
          </a:p>
        </p:txBody>
      </p:sp>
      <p:sp>
        <p:nvSpPr>
          <p:cNvPr id="21" name="Footer Placeholder 4">
            <a:extLst>
              <a:ext uri="{FF2B5EF4-FFF2-40B4-BE49-F238E27FC236}">
                <a16:creationId xmlns:a16="http://schemas.microsoft.com/office/drawing/2014/main" id="{857B2DC2-2986-4C7D-8C24-AEC5EDFA6D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</p:spPr>
        <p:txBody>
          <a:bodyPr/>
          <a:lstStyle/>
          <a:p>
            <a:r>
              <a:rPr lang="en-US"/>
              <a:t>Kings REMO – Town of Kentville Rotary Club</a:t>
            </a:r>
            <a:endParaRPr lang="en-CA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52EB1BA8-24D3-C2E8-7AA6-D393F39451BC}"/>
              </a:ext>
            </a:extLst>
          </p:cNvPr>
          <p:cNvSpPr/>
          <p:nvPr/>
        </p:nvSpPr>
        <p:spPr>
          <a:xfrm>
            <a:off x="208606" y="6289040"/>
            <a:ext cx="1304925" cy="497840"/>
          </a:xfrm>
          <a:prstGeom prst="rect">
            <a:avLst/>
          </a:prstGeom>
          <a:solidFill>
            <a:srgbClr val="FFDDD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Website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D0DE38E2-8C89-2081-D038-1F7B4A6C6A03}"/>
              </a:ext>
            </a:extLst>
          </p:cNvPr>
          <p:cNvSpPr/>
          <p:nvPr/>
        </p:nvSpPr>
        <p:spPr>
          <a:xfrm>
            <a:off x="1516706" y="6289040"/>
            <a:ext cx="1304925" cy="497840"/>
          </a:xfrm>
          <a:prstGeom prst="rect">
            <a:avLst/>
          </a:prstGeom>
          <a:solidFill>
            <a:srgbClr val="FFDDD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MOUs</a:t>
            </a:r>
            <a:br>
              <a:rPr lang="en-CA" sz="1600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Agreements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3FDCB58B-8437-70B5-5A40-D7C2EBC30815}"/>
              </a:ext>
            </a:extLst>
          </p:cNvPr>
          <p:cNvSpPr/>
          <p:nvPr/>
        </p:nvSpPr>
        <p:spPr>
          <a:xfrm>
            <a:off x="2829039" y="6289040"/>
            <a:ext cx="1304925" cy="497840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b="1" dirty="0">
                <a:solidFill>
                  <a:schemeClr val="bg1"/>
                </a:solidFill>
              </a:rPr>
              <a:t>Comfort</a:t>
            </a:r>
            <a:br>
              <a:rPr lang="en-CA" sz="1600" b="1" dirty="0">
                <a:solidFill>
                  <a:schemeClr val="bg1"/>
                </a:solidFill>
              </a:rPr>
            </a:br>
            <a:r>
              <a:rPr lang="en-CA" sz="1600" b="1" dirty="0">
                <a:solidFill>
                  <a:schemeClr val="bg1"/>
                </a:solidFill>
              </a:rPr>
              <a:t>Centres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9B9E58CD-EE14-5123-F8D7-8141AA30A809}"/>
              </a:ext>
            </a:extLst>
          </p:cNvPr>
          <p:cNvSpPr/>
          <p:nvPr/>
        </p:nvSpPr>
        <p:spPr>
          <a:xfrm>
            <a:off x="4135023" y="6289040"/>
            <a:ext cx="1304925" cy="497840"/>
          </a:xfrm>
          <a:prstGeom prst="rect">
            <a:avLst/>
          </a:prstGeom>
          <a:solidFill>
            <a:srgbClr val="FFDDD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Emergency</a:t>
            </a:r>
            <a:br>
              <a:rPr lang="en-CA" sz="1600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Emails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F07F77B1-0D65-861B-6E01-46B96BCBE972}"/>
              </a:ext>
            </a:extLst>
          </p:cNvPr>
          <p:cNvSpPr/>
          <p:nvPr/>
        </p:nvSpPr>
        <p:spPr>
          <a:xfrm>
            <a:off x="6757996" y="6289040"/>
            <a:ext cx="1304925" cy="497840"/>
          </a:xfrm>
          <a:prstGeom prst="rect">
            <a:avLst/>
          </a:prstGeom>
          <a:solidFill>
            <a:srgbClr val="FFDDD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Alert Ready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BA90F80C-359C-EB95-F5CE-E732290D055C}"/>
              </a:ext>
            </a:extLst>
          </p:cNvPr>
          <p:cNvSpPr/>
          <p:nvPr/>
        </p:nvSpPr>
        <p:spPr>
          <a:xfrm>
            <a:off x="8078593" y="6289040"/>
            <a:ext cx="1304925" cy="497840"/>
          </a:xfrm>
          <a:prstGeom prst="rect">
            <a:avLst/>
          </a:prstGeom>
          <a:solidFill>
            <a:srgbClr val="FFDDD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VPR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224C603A-A1A3-88E5-C60A-14CE79E46A06}"/>
              </a:ext>
            </a:extLst>
          </p:cNvPr>
          <p:cNvSpPr/>
          <p:nvPr/>
        </p:nvSpPr>
        <p:spPr>
          <a:xfrm>
            <a:off x="9393043" y="6289040"/>
            <a:ext cx="1304925" cy="497840"/>
          </a:xfrm>
          <a:prstGeom prst="rect">
            <a:avLst/>
          </a:prstGeom>
          <a:solidFill>
            <a:srgbClr val="FFDDD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Social Media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48248AA0-829D-2998-9466-9F50E4F43BD3}"/>
              </a:ext>
            </a:extLst>
          </p:cNvPr>
          <p:cNvSpPr/>
          <p:nvPr/>
        </p:nvSpPr>
        <p:spPr>
          <a:xfrm>
            <a:off x="10701337" y="6289040"/>
            <a:ext cx="1304925" cy="497840"/>
          </a:xfrm>
          <a:prstGeom prst="rect">
            <a:avLst/>
          </a:prstGeom>
          <a:solidFill>
            <a:srgbClr val="FFDDD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Community</a:t>
            </a:r>
            <a:br>
              <a:rPr lang="en-CA" sz="1600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Outreach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A26E12A6-5D08-98E3-2390-FA6C99A2298A}"/>
              </a:ext>
            </a:extLst>
          </p:cNvPr>
          <p:cNvSpPr/>
          <p:nvPr/>
        </p:nvSpPr>
        <p:spPr>
          <a:xfrm>
            <a:off x="5445663" y="6289040"/>
            <a:ext cx="1304925" cy="497840"/>
          </a:xfrm>
          <a:prstGeom prst="rect">
            <a:avLst/>
          </a:prstGeom>
          <a:solidFill>
            <a:srgbClr val="FFDDD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bg1">
                    <a:lumMod val="50000"/>
                  </a:schemeClr>
                </a:solidFill>
              </a:rPr>
              <a:t>Brochures</a:t>
            </a:r>
          </a:p>
        </p:txBody>
      </p:sp>
    </p:spTree>
    <p:extLst>
      <p:ext uri="{BB962C8B-B14F-4D97-AF65-F5344CB8AC3E}">
        <p14:creationId xmlns:p14="http://schemas.microsoft.com/office/powerpoint/2010/main" val="1217940985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23030</TotalTime>
  <Words>1192</Words>
  <Application>Microsoft Office PowerPoint</Application>
  <PresentationFormat>Widescreen</PresentationFormat>
  <Paragraphs>388</Paragraphs>
  <Slides>23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8" baseType="lpstr">
      <vt:lpstr>Arial</vt:lpstr>
      <vt:lpstr>Calibri</vt:lpstr>
      <vt:lpstr>Arial Black</vt:lpstr>
      <vt:lpstr>Calibri Light</vt:lpstr>
      <vt:lpstr>Office Theme</vt:lpstr>
      <vt:lpstr>PowerPoint Presentation</vt:lpstr>
      <vt:lpstr>Aim </vt:lpstr>
      <vt:lpstr>Kings REMO Programs</vt:lpstr>
      <vt:lpstr>Kings REMO Website</vt:lpstr>
      <vt:lpstr>Emergency Preparedness MOUs / Agreements</vt:lpstr>
      <vt:lpstr>MOU / Agreements</vt:lpstr>
      <vt:lpstr>Comfort Centres - Locations</vt:lpstr>
      <vt:lpstr>Comfort Centres - Services</vt:lpstr>
      <vt:lpstr>Comfort Centres - Communications</vt:lpstr>
      <vt:lpstr>Emergency Email Notification System</vt:lpstr>
      <vt:lpstr>Kings REMO Brochures</vt:lpstr>
      <vt:lpstr>Alert Ready  www.alertready.ca</vt:lpstr>
      <vt:lpstr>Vulnerable Persons Registry</vt:lpstr>
      <vt:lpstr>Vulnerable Persons Registry</vt:lpstr>
      <vt:lpstr>Vulnerable Persons Registry</vt:lpstr>
      <vt:lpstr>Vulnerable Persons Registry</vt:lpstr>
      <vt:lpstr>REMO Social Media</vt:lpstr>
      <vt:lpstr>REMO Social Media</vt:lpstr>
      <vt:lpstr>REMO Social Media</vt:lpstr>
      <vt:lpstr>REMO Social Media</vt:lpstr>
      <vt:lpstr>Kings REMO Community Outreach</vt:lpstr>
      <vt:lpstr>Kings REMO Community Outreach</vt:lpstr>
      <vt:lpstr>Kings REMO &amp; Emergency Preparedness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HAZMAT</dc:title>
  <dc:creator>Dan Stovel</dc:creator>
  <cp:lastModifiedBy>Dan Stovel</cp:lastModifiedBy>
  <cp:revision>324</cp:revision>
  <dcterms:created xsi:type="dcterms:W3CDTF">2017-01-11T12:29:53Z</dcterms:created>
  <dcterms:modified xsi:type="dcterms:W3CDTF">2023-05-23T11:43:32Z</dcterms:modified>
</cp:coreProperties>
</file>