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728" r:id="rId3"/>
    <p:sldId id="858" r:id="rId4"/>
    <p:sldId id="730" r:id="rId5"/>
    <p:sldId id="833" r:id="rId6"/>
    <p:sldId id="770" r:id="rId7"/>
    <p:sldId id="827" r:id="rId8"/>
    <p:sldId id="801" r:id="rId9"/>
    <p:sldId id="829" r:id="rId10"/>
    <p:sldId id="735" r:id="rId11"/>
    <p:sldId id="772" r:id="rId12"/>
    <p:sldId id="737" r:id="rId13"/>
    <p:sldId id="805" r:id="rId14"/>
    <p:sldId id="837" r:id="rId15"/>
    <p:sldId id="806" r:id="rId16"/>
    <p:sldId id="802" r:id="rId17"/>
    <p:sldId id="859" r:id="rId18"/>
    <p:sldId id="79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6753"/>
    <a:srgbClr val="00FF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89" autoAdjust="0"/>
    <p:restoredTop sz="94671"/>
  </p:normalViewPr>
  <p:slideViewPr>
    <p:cSldViewPr snapToGrid="0">
      <p:cViewPr varScale="1">
        <p:scale>
          <a:sx n="72" d="100"/>
          <a:sy n="72" d="100"/>
        </p:scale>
        <p:origin x="21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4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1C42F-FBFC-B89C-01D9-85624C5AE9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1B2AA-D49C-AAB1-B062-E269030F78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895274-C7F3-FB23-F348-E2D45C1C9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6141-B78D-4403-A597-87658BD4B5DC}" type="datetimeFigureOut">
              <a:rPr lang="en-CA" smtClean="0"/>
              <a:t>2025-04-07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0294C9-3D53-1C1E-0CE3-A8963E67B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DA682-22CD-3BCA-4EDB-B9DB24FF9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322E-07AB-4CAF-99EC-137F55C4C5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3022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99428-F88B-C17C-C393-21F692139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18F116-F096-2D23-1FF0-5903049555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907FB6-1D03-71D8-07C1-F904742B7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6141-B78D-4403-A597-87658BD4B5DC}" type="datetimeFigureOut">
              <a:rPr lang="en-CA" smtClean="0"/>
              <a:t>2025-04-07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67489B-18D8-0A5B-1E88-A75992D35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27848A-EA49-95B9-F417-DAC2E87DD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322E-07AB-4CAF-99EC-137F55C4C5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10471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8AB8DC-2217-8636-AEB7-4F7A8F986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0C20D6-6611-9D3D-930F-626FF0C6FA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3864A-D854-29BF-9920-9EF2FCDBB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6141-B78D-4403-A597-87658BD4B5DC}" type="datetimeFigureOut">
              <a:rPr lang="en-CA" smtClean="0"/>
              <a:t>2025-04-07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DAD82-4876-6B51-0A33-5B6AFDE76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FB9932-F0B7-A933-A404-3C38A024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322E-07AB-4CAF-99EC-137F55C4C5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53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5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20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054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63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02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02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72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0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5AA10-BA92-DC97-5921-AB84A0958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C6FFD-A420-C152-A475-74D1A863F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AF361E-801F-4963-A56F-BBE14EFC0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6141-B78D-4403-A597-87658BD4B5DC}" type="datetimeFigureOut">
              <a:rPr lang="en-CA" smtClean="0"/>
              <a:t>2025-04-07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8B8927-1F22-2548-640C-82604208E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ABDD41-6E51-E2A2-5BC8-E8170E33B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322E-07AB-4CAF-99EC-137F55C4C5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52507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37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08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90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301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73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40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64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64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25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armworks 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8000" y="5995761"/>
            <a:ext cx="2032000" cy="725714"/>
          </a:xfrm>
          <a:prstGeom prst="rect">
            <a:avLst/>
          </a:prstGeom>
        </p:spPr>
      </p:pic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i="1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Slide #</a:t>
            </a:r>
            <a:fld id="{E94DDB78-95D7-4DB7-B5C4-F2CD105453D2}" type="slidenum">
              <a:rPr kumimoji="0" lang="en-CA" sz="12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CA" sz="12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7212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44E9E-6998-4CD9-F46F-C1AA666F6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34B758-9794-EC9E-321F-309A005E3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29FAD-CCB3-F92D-73C1-BA1F0AC4C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6141-B78D-4403-A597-87658BD4B5DC}" type="datetimeFigureOut">
              <a:rPr lang="en-CA" smtClean="0"/>
              <a:t>2025-04-07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7ED35-B5E0-754A-7E3D-9A771D723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3D646-1DBF-9E0A-AE70-3F26E686C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322E-07AB-4CAF-99EC-137F55C4C5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6156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894D6-F255-DDC4-C2AF-9460F7309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BB951-BB31-2308-7157-A9F9BD17BD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7AF46A-269E-5FFE-9449-A22A064B24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6DE857-87AD-F738-D184-10B964239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6141-B78D-4403-A597-87658BD4B5DC}" type="datetimeFigureOut">
              <a:rPr lang="en-CA" smtClean="0"/>
              <a:t>2025-04-07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4F657-B77A-D755-78F0-BE1356FC1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3C18A8-5224-70EF-7146-4AA4817A7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322E-07AB-4CAF-99EC-137F55C4C5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57224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BC38F-0712-4B23-498B-63545FB5B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F62ACA-8843-0EB8-AE28-47B5CEC62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B60FC9-4DCD-40F2-7326-99DA0C6CCA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31EC1A-2CF4-EFDA-E48E-720F4C5393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AF03B2-3D40-D047-C429-6A5282C0C2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7AEBA2-B65C-3B0C-6754-3304C33E7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6141-B78D-4403-A597-87658BD4B5DC}" type="datetimeFigureOut">
              <a:rPr lang="en-CA" smtClean="0"/>
              <a:t>2025-04-07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1D7B37-A7C8-4148-BA57-235A5BE05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CC5434-78BC-ED83-C0F0-E7476C3F7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322E-07AB-4CAF-99EC-137F55C4C5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4007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448B3-1123-03BA-5318-FD16B575B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2DBFD-672B-56DC-3F5C-2AB50C783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6141-B78D-4403-A597-87658BD4B5DC}" type="datetimeFigureOut">
              <a:rPr lang="en-CA" smtClean="0"/>
              <a:t>2025-04-07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3A34BD-B597-FDDA-CA77-726DB1DF2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BE5E6F-9D71-18B2-3A23-C2E2E1ABA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322E-07AB-4CAF-99EC-137F55C4C5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5772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ADAB19-E4F2-AE66-A5AD-9FB10B21B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6141-B78D-4403-A597-87658BD4B5DC}" type="datetimeFigureOut">
              <a:rPr lang="en-CA" smtClean="0"/>
              <a:t>2025-04-07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965BAC-D683-E1CF-EA1F-D1C6A07BC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844D26-347D-9F6E-2D58-7423E3CC5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322E-07AB-4CAF-99EC-137F55C4C5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9556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6F3AC-808D-4B63-3E7F-0506F1513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463AF-16F3-C753-32CA-2A9DF3DF5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BADA10-4194-06F7-0E69-9656FEBEF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01FCB2-3EFF-438F-7B5F-F5DC9B737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6141-B78D-4403-A597-87658BD4B5DC}" type="datetimeFigureOut">
              <a:rPr lang="en-CA" smtClean="0"/>
              <a:t>2025-04-07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0A7FD6-D76B-FCD4-F698-F3F69A71A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F46B48-C0F7-C2D8-4A15-C2A8A6755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322E-07AB-4CAF-99EC-137F55C4C5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59715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2CC24-CEF5-9170-EE33-A4FA8FE14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08BC96-03C1-8254-90ED-07C8DB0833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4889AB-8592-CA91-F9C5-B5E2C3527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73FC76-C16C-3515-1A67-0A0DA8B07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96141-B78D-4403-A597-87658BD4B5DC}" type="datetimeFigureOut">
              <a:rPr lang="en-CA" smtClean="0"/>
              <a:t>2025-04-07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8B1B88-E06A-CF70-6841-56A9F0396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759384-D0F3-34E9-4ACF-0E8375C72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322E-07AB-4CAF-99EC-137F55C4C5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1464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3EBB64-25AC-0E2F-60E5-8222078DF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9BC096-BD11-C15F-BB75-ADD10DCB8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2E5880-D2D1-48B5-2F6A-B231817938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D96141-B78D-4403-A597-87658BD4B5DC}" type="datetimeFigureOut">
              <a:rPr lang="en-CA" smtClean="0"/>
              <a:t>2025-04-07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2AE15-A3D9-1A96-B45E-8099CBB9C2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17830D-D82B-E16A-FCF0-EC641CA96B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22322E-07AB-4CAF-99EC-137F55C4C59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6950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9113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youtube.com/watch?v=F1Q3UtuMAIg&amp;index=6&amp;list=PLyZ89ml4KZCZuPmOQNI58CgJfwIR7ihQ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7.png"/><Relationship Id="rId18" Type="http://schemas.openxmlformats.org/officeDocument/2006/relationships/image" Target="../media/image20.png"/><Relationship Id="rId3" Type="http://schemas.microsoft.com/office/2007/relationships/hdphoto" Target="../media/hdphoto2.wdp"/><Relationship Id="rId21" Type="http://schemas.openxmlformats.org/officeDocument/2006/relationships/image" Target="../media/image23.jpeg"/><Relationship Id="rId7" Type="http://schemas.openxmlformats.org/officeDocument/2006/relationships/image" Target="../media/image13.png"/><Relationship Id="rId12" Type="http://schemas.microsoft.com/office/2007/relationships/hdphoto" Target="../media/hdphoto5.wdp"/><Relationship Id="rId17" Type="http://schemas.microsoft.com/office/2007/relationships/hdphoto" Target="../media/hdphoto7.wdp"/><Relationship Id="rId2" Type="http://schemas.openxmlformats.org/officeDocument/2006/relationships/image" Target="../media/image10.png"/><Relationship Id="rId16" Type="http://schemas.openxmlformats.org/officeDocument/2006/relationships/image" Target="../media/image19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image" Target="../media/image18.jpeg"/><Relationship Id="rId10" Type="http://schemas.openxmlformats.org/officeDocument/2006/relationships/image" Target="../media/image15.jpeg"/><Relationship Id="rId19" Type="http://schemas.openxmlformats.org/officeDocument/2006/relationships/image" Target="../media/image21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Relationship Id="rId14" Type="http://schemas.microsoft.com/office/2007/relationships/hdphoto" Target="../media/hdphoto6.wdp"/><Relationship Id="rId22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Relationship Id="rId4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EE0F00AF-6431-48E8-9F06-9A88DCCFF8E9}"/>
              </a:ext>
            </a:extLst>
          </p:cNvPr>
          <p:cNvSpPr>
            <a:spLocks/>
          </p:cNvSpPr>
          <p:nvPr/>
        </p:nvSpPr>
        <p:spPr bwMode="auto">
          <a:xfrm rot="-140160">
            <a:off x="1400029" y="1503190"/>
            <a:ext cx="9341579" cy="4133559"/>
          </a:xfrm>
          <a:custGeom>
            <a:avLst/>
            <a:gdLst/>
            <a:ahLst/>
            <a:cxnLst>
              <a:cxn ang="0">
                <a:pos x="6965" y="2276"/>
              </a:cxn>
              <a:cxn ang="0">
                <a:pos x="6550" y="1831"/>
              </a:cxn>
              <a:cxn ang="0">
                <a:pos x="6086" y="1898"/>
              </a:cxn>
              <a:cxn ang="0">
                <a:pos x="5463" y="1212"/>
              </a:cxn>
              <a:cxn ang="0">
                <a:pos x="4984" y="744"/>
              </a:cxn>
              <a:cxn ang="0">
                <a:pos x="4831" y="351"/>
              </a:cxn>
              <a:cxn ang="0">
                <a:pos x="4180" y="496"/>
              </a:cxn>
              <a:cxn ang="0">
                <a:pos x="3799" y="611"/>
              </a:cxn>
              <a:cxn ang="0">
                <a:pos x="3278" y="1054"/>
              </a:cxn>
              <a:cxn ang="0">
                <a:pos x="3893" y="1388"/>
              </a:cxn>
              <a:cxn ang="0">
                <a:pos x="4484" y="1688"/>
              </a:cxn>
              <a:cxn ang="0">
                <a:pos x="4482" y="1897"/>
              </a:cxn>
              <a:cxn ang="0">
                <a:pos x="4258" y="1966"/>
              </a:cxn>
              <a:cxn ang="0">
                <a:pos x="3864" y="1975"/>
              </a:cxn>
              <a:cxn ang="0">
                <a:pos x="3609" y="1658"/>
              </a:cxn>
              <a:cxn ang="0">
                <a:pos x="2104" y="1810"/>
              </a:cxn>
              <a:cxn ang="0">
                <a:pos x="963" y="2330"/>
              </a:cxn>
              <a:cxn ang="0">
                <a:pos x="58" y="2712"/>
              </a:cxn>
              <a:cxn ang="0">
                <a:pos x="384" y="2761"/>
              </a:cxn>
              <a:cxn ang="0">
                <a:pos x="19" y="3365"/>
              </a:cxn>
              <a:cxn ang="0">
                <a:pos x="406" y="4015"/>
              </a:cxn>
              <a:cxn ang="0">
                <a:pos x="968" y="4690"/>
              </a:cxn>
              <a:cxn ang="0">
                <a:pos x="1383" y="4547"/>
              </a:cxn>
              <a:cxn ang="0">
                <a:pos x="2342" y="4204"/>
              </a:cxn>
              <a:cxn ang="0">
                <a:pos x="2745" y="3956"/>
              </a:cxn>
              <a:cxn ang="0">
                <a:pos x="3384" y="3532"/>
              </a:cxn>
              <a:cxn ang="0">
                <a:pos x="3832" y="3775"/>
              </a:cxn>
              <a:cxn ang="0">
                <a:pos x="4213" y="3659"/>
              </a:cxn>
              <a:cxn ang="0">
                <a:pos x="5614" y="3596"/>
              </a:cxn>
              <a:cxn ang="0">
                <a:pos x="7633" y="3661"/>
              </a:cxn>
              <a:cxn ang="0">
                <a:pos x="7630" y="3279"/>
              </a:cxn>
              <a:cxn ang="0">
                <a:pos x="7648" y="2969"/>
              </a:cxn>
              <a:cxn ang="0">
                <a:pos x="7901" y="2905"/>
              </a:cxn>
              <a:cxn ang="0">
                <a:pos x="8226" y="2954"/>
              </a:cxn>
              <a:cxn ang="0">
                <a:pos x="9168" y="2923"/>
              </a:cxn>
              <a:cxn ang="0">
                <a:pos x="9783" y="2463"/>
              </a:cxn>
              <a:cxn ang="0">
                <a:pos x="9106" y="1944"/>
              </a:cxn>
              <a:cxn ang="0">
                <a:pos x="8445" y="1911"/>
              </a:cxn>
              <a:cxn ang="0">
                <a:pos x="8903" y="1878"/>
              </a:cxn>
              <a:cxn ang="0">
                <a:pos x="9224" y="1370"/>
              </a:cxn>
              <a:cxn ang="0">
                <a:pos x="9799" y="382"/>
              </a:cxn>
              <a:cxn ang="0">
                <a:pos x="9357" y="107"/>
              </a:cxn>
              <a:cxn ang="0">
                <a:pos x="8759" y="642"/>
              </a:cxn>
              <a:cxn ang="0">
                <a:pos x="8199" y="1144"/>
              </a:cxn>
              <a:cxn ang="0">
                <a:pos x="7950" y="1385"/>
              </a:cxn>
              <a:cxn ang="0">
                <a:pos x="7454" y="2454"/>
              </a:cxn>
              <a:cxn ang="0">
                <a:pos x="7181" y="2654"/>
              </a:cxn>
            </a:cxnLst>
            <a:rect l="0" t="0" r="r" b="b"/>
            <a:pathLst>
              <a:path w="9863" h="4851">
                <a:moveTo>
                  <a:pt x="7301" y="2465"/>
                </a:moveTo>
                <a:cubicBezTo>
                  <a:pt x="7285" y="2439"/>
                  <a:pt x="7276" y="2404"/>
                  <a:pt x="7250" y="2389"/>
                </a:cubicBezTo>
                <a:cubicBezTo>
                  <a:pt x="7161" y="2338"/>
                  <a:pt x="6965" y="2276"/>
                  <a:pt x="6965" y="2276"/>
                </a:cubicBezTo>
                <a:cubicBezTo>
                  <a:pt x="6938" y="2046"/>
                  <a:pt x="7055" y="1948"/>
                  <a:pt x="6891" y="1777"/>
                </a:cubicBezTo>
                <a:cubicBezTo>
                  <a:pt x="6810" y="1775"/>
                  <a:pt x="6729" y="1763"/>
                  <a:pt x="6648" y="1775"/>
                </a:cubicBezTo>
                <a:cubicBezTo>
                  <a:pt x="6613" y="1780"/>
                  <a:pt x="6584" y="1820"/>
                  <a:pt x="6550" y="1831"/>
                </a:cubicBezTo>
                <a:cubicBezTo>
                  <a:pt x="6489" y="1851"/>
                  <a:pt x="6423" y="1857"/>
                  <a:pt x="6361" y="1871"/>
                </a:cubicBezTo>
                <a:lnTo>
                  <a:pt x="6361" y="1871"/>
                </a:lnTo>
                <a:cubicBezTo>
                  <a:pt x="6147" y="1878"/>
                  <a:pt x="6239" y="1866"/>
                  <a:pt x="6086" y="1898"/>
                </a:cubicBezTo>
                <a:cubicBezTo>
                  <a:pt x="6080" y="1847"/>
                  <a:pt x="6031" y="1612"/>
                  <a:pt x="6013" y="1574"/>
                </a:cubicBezTo>
                <a:cubicBezTo>
                  <a:pt x="5964" y="1474"/>
                  <a:pt x="6034" y="1459"/>
                  <a:pt x="5966" y="1399"/>
                </a:cubicBezTo>
                <a:cubicBezTo>
                  <a:pt x="5688" y="1155"/>
                  <a:pt x="5832" y="1324"/>
                  <a:pt x="5463" y="1212"/>
                </a:cubicBezTo>
                <a:cubicBezTo>
                  <a:pt x="5426" y="1195"/>
                  <a:pt x="5381" y="1192"/>
                  <a:pt x="5350" y="1161"/>
                </a:cubicBezTo>
                <a:cubicBezTo>
                  <a:pt x="5128" y="930"/>
                  <a:pt x="5534" y="1152"/>
                  <a:pt x="5268" y="962"/>
                </a:cubicBezTo>
                <a:cubicBezTo>
                  <a:pt x="5138" y="872"/>
                  <a:pt x="5126" y="795"/>
                  <a:pt x="4984" y="744"/>
                </a:cubicBezTo>
                <a:cubicBezTo>
                  <a:pt x="4946" y="686"/>
                  <a:pt x="4907" y="590"/>
                  <a:pt x="4875" y="526"/>
                </a:cubicBezTo>
                <a:cubicBezTo>
                  <a:pt x="4858" y="495"/>
                  <a:pt x="4757" y="582"/>
                  <a:pt x="4748" y="549"/>
                </a:cubicBezTo>
                <a:cubicBezTo>
                  <a:pt x="4737" y="510"/>
                  <a:pt x="4845" y="388"/>
                  <a:pt x="4831" y="351"/>
                </a:cubicBezTo>
                <a:cubicBezTo>
                  <a:pt x="4600" y="401"/>
                  <a:pt x="4574" y="506"/>
                  <a:pt x="4403" y="427"/>
                </a:cubicBezTo>
                <a:cubicBezTo>
                  <a:pt x="4361" y="445"/>
                  <a:pt x="4320" y="462"/>
                  <a:pt x="4275" y="476"/>
                </a:cubicBezTo>
                <a:cubicBezTo>
                  <a:pt x="4244" y="485"/>
                  <a:pt x="4212" y="485"/>
                  <a:pt x="4180" y="496"/>
                </a:cubicBezTo>
                <a:cubicBezTo>
                  <a:pt x="4145" y="510"/>
                  <a:pt x="4116" y="540"/>
                  <a:pt x="4082" y="550"/>
                </a:cubicBezTo>
                <a:cubicBezTo>
                  <a:pt x="4021" y="570"/>
                  <a:pt x="3955" y="576"/>
                  <a:pt x="3892" y="590"/>
                </a:cubicBezTo>
                <a:cubicBezTo>
                  <a:pt x="3862" y="597"/>
                  <a:pt x="3799" y="611"/>
                  <a:pt x="3799" y="611"/>
                </a:cubicBezTo>
                <a:cubicBezTo>
                  <a:pt x="3630" y="826"/>
                  <a:pt x="3416" y="846"/>
                  <a:pt x="3185" y="864"/>
                </a:cubicBezTo>
                <a:cubicBezTo>
                  <a:pt x="3161" y="884"/>
                  <a:pt x="3114" y="893"/>
                  <a:pt x="3115" y="925"/>
                </a:cubicBezTo>
                <a:cubicBezTo>
                  <a:pt x="3120" y="974"/>
                  <a:pt x="3249" y="1036"/>
                  <a:pt x="3278" y="1054"/>
                </a:cubicBezTo>
                <a:cubicBezTo>
                  <a:pt x="3309" y="1289"/>
                  <a:pt x="3478" y="1293"/>
                  <a:pt x="3656" y="1352"/>
                </a:cubicBezTo>
                <a:cubicBezTo>
                  <a:pt x="3673" y="1379"/>
                  <a:pt x="3678" y="1419"/>
                  <a:pt x="3704" y="1431"/>
                </a:cubicBezTo>
                <a:cubicBezTo>
                  <a:pt x="3711" y="1434"/>
                  <a:pt x="3887" y="1390"/>
                  <a:pt x="3893" y="1388"/>
                </a:cubicBezTo>
                <a:cubicBezTo>
                  <a:pt x="3982" y="1441"/>
                  <a:pt x="4048" y="1515"/>
                  <a:pt x="4139" y="1566"/>
                </a:cubicBezTo>
                <a:cubicBezTo>
                  <a:pt x="4191" y="1620"/>
                  <a:pt x="4243" y="1675"/>
                  <a:pt x="4294" y="1728"/>
                </a:cubicBezTo>
                <a:cubicBezTo>
                  <a:pt x="4341" y="1775"/>
                  <a:pt x="4484" y="1688"/>
                  <a:pt x="4484" y="1688"/>
                </a:cubicBezTo>
                <a:cubicBezTo>
                  <a:pt x="4576" y="1720"/>
                  <a:pt x="4679" y="1729"/>
                  <a:pt x="4735" y="1829"/>
                </a:cubicBezTo>
                <a:cubicBezTo>
                  <a:pt x="4773" y="1899"/>
                  <a:pt x="4821" y="2052"/>
                  <a:pt x="4821" y="2052"/>
                </a:cubicBezTo>
                <a:cubicBezTo>
                  <a:pt x="4649" y="2089"/>
                  <a:pt x="4554" y="2086"/>
                  <a:pt x="4482" y="1897"/>
                </a:cubicBezTo>
                <a:cubicBezTo>
                  <a:pt x="4430" y="1900"/>
                  <a:pt x="4368" y="1869"/>
                  <a:pt x="4328" y="1908"/>
                </a:cubicBezTo>
                <a:cubicBezTo>
                  <a:pt x="4281" y="1954"/>
                  <a:pt x="4318" y="2063"/>
                  <a:pt x="4267" y="2106"/>
                </a:cubicBezTo>
                <a:cubicBezTo>
                  <a:pt x="4232" y="2135"/>
                  <a:pt x="4278" y="2006"/>
                  <a:pt x="4258" y="1966"/>
                </a:cubicBezTo>
                <a:cubicBezTo>
                  <a:pt x="4243" y="1934"/>
                  <a:pt x="4203" y="1934"/>
                  <a:pt x="4175" y="1919"/>
                </a:cubicBezTo>
                <a:cubicBezTo>
                  <a:pt x="4113" y="1934"/>
                  <a:pt x="4050" y="1950"/>
                  <a:pt x="3987" y="1959"/>
                </a:cubicBezTo>
                <a:cubicBezTo>
                  <a:pt x="3947" y="1964"/>
                  <a:pt x="3905" y="1968"/>
                  <a:pt x="3864" y="1975"/>
                </a:cubicBezTo>
                <a:cubicBezTo>
                  <a:pt x="3800" y="1986"/>
                  <a:pt x="3675" y="2016"/>
                  <a:pt x="3675" y="2016"/>
                </a:cubicBezTo>
                <a:cubicBezTo>
                  <a:pt x="3543" y="1939"/>
                  <a:pt x="3554" y="1912"/>
                  <a:pt x="3623" y="1766"/>
                </a:cubicBezTo>
                <a:cubicBezTo>
                  <a:pt x="3619" y="1731"/>
                  <a:pt x="3640" y="1670"/>
                  <a:pt x="3609" y="1658"/>
                </a:cubicBezTo>
                <a:cubicBezTo>
                  <a:pt x="3381" y="1559"/>
                  <a:pt x="3360" y="1731"/>
                  <a:pt x="3175" y="1732"/>
                </a:cubicBezTo>
                <a:cubicBezTo>
                  <a:pt x="3055" y="1732"/>
                  <a:pt x="2934" y="1719"/>
                  <a:pt x="2815" y="1711"/>
                </a:cubicBezTo>
                <a:cubicBezTo>
                  <a:pt x="2579" y="1729"/>
                  <a:pt x="2338" y="1758"/>
                  <a:pt x="2104" y="1810"/>
                </a:cubicBezTo>
                <a:cubicBezTo>
                  <a:pt x="1991" y="1901"/>
                  <a:pt x="1857" y="1912"/>
                  <a:pt x="1723" y="1927"/>
                </a:cubicBezTo>
                <a:cubicBezTo>
                  <a:pt x="1495" y="1948"/>
                  <a:pt x="1248" y="1946"/>
                  <a:pt x="1036" y="2063"/>
                </a:cubicBezTo>
                <a:cubicBezTo>
                  <a:pt x="1011" y="2152"/>
                  <a:pt x="1006" y="2249"/>
                  <a:pt x="963" y="2330"/>
                </a:cubicBezTo>
                <a:cubicBezTo>
                  <a:pt x="944" y="2364"/>
                  <a:pt x="899" y="2371"/>
                  <a:pt x="865" y="2384"/>
                </a:cubicBezTo>
                <a:cubicBezTo>
                  <a:pt x="717" y="2441"/>
                  <a:pt x="522" y="2416"/>
                  <a:pt x="377" y="2415"/>
                </a:cubicBezTo>
                <a:cubicBezTo>
                  <a:pt x="282" y="2530"/>
                  <a:pt x="182" y="2642"/>
                  <a:pt x="58" y="2712"/>
                </a:cubicBezTo>
                <a:cubicBezTo>
                  <a:pt x="60" y="2759"/>
                  <a:pt x="31" y="2829"/>
                  <a:pt x="67" y="2853"/>
                </a:cubicBezTo>
                <a:cubicBezTo>
                  <a:pt x="105" y="2878"/>
                  <a:pt x="151" y="2818"/>
                  <a:pt x="195" y="2803"/>
                </a:cubicBezTo>
                <a:cubicBezTo>
                  <a:pt x="258" y="2785"/>
                  <a:pt x="322" y="2775"/>
                  <a:pt x="384" y="2761"/>
                </a:cubicBezTo>
                <a:cubicBezTo>
                  <a:pt x="335" y="2823"/>
                  <a:pt x="287" y="2886"/>
                  <a:pt x="235" y="2948"/>
                </a:cubicBezTo>
                <a:cubicBezTo>
                  <a:pt x="210" y="2979"/>
                  <a:pt x="159" y="3040"/>
                  <a:pt x="159" y="3040"/>
                </a:cubicBezTo>
                <a:cubicBezTo>
                  <a:pt x="110" y="3145"/>
                  <a:pt x="68" y="3258"/>
                  <a:pt x="19" y="3365"/>
                </a:cubicBezTo>
                <a:cubicBezTo>
                  <a:pt x="14" y="3457"/>
                  <a:pt x="0" y="3550"/>
                  <a:pt x="6" y="3641"/>
                </a:cubicBezTo>
                <a:cubicBezTo>
                  <a:pt x="14" y="3716"/>
                  <a:pt x="55" y="3781"/>
                  <a:pt x="64" y="3857"/>
                </a:cubicBezTo>
                <a:cubicBezTo>
                  <a:pt x="264" y="3859"/>
                  <a:pt x="372" y="3790"/>
                  <a:pt x="406" y="4015"/>
                </a:cubicBezTo>
                <a:cubicBezTo>
                  <a:pt x="324" y="4271"/>
                  <a:pt x="153" y="4695"/>
                  <a:pt x="428" y="4851"/>
                </a:cubicBezTo>
                <a:cubicBezTo>
                  <a:pt x="520" y="4839"/>
                  <a:pt x="613" y="4848"/>
                  <a:pt x="705" y="4824"/>
                </a:cubicBezTo>
                <a:cubicBezTo>
                  <a:pt x="823" y="4795"/>
                  <a:pt x="829" y="4719"/>
                  <a:pt x="968" y="4690"/>
                </a:cubicBezTo>
                <a:cubicBezTo>
                  <a:pt x="984" y="4646"/>
                  <a:pt x="988" y="4591"/>
                  <a:pt x="1018" y="4560"/>
                </a:cubicBezTo>
                <a:cubicBezTo>
                  <a:pt x="1042" y="4534"/>
                  <a:pt x="1079" y="4540"/>
                  <a:pt x="1111" y="4540"/>
                </a:cubicBezTo>
                <a:cubicBezTo>
                  <a:pt x="1202" y="4537"/>
                  <a:pt x="1293" y="4543"/>
                  <a:pt x="1383" y="4547"/>
                </a:cubicBezTo>
                <a:cubicBezTo>
                  <a:pt x="1486" y="4525"/>
                  <a:pt x="1536" y="4466"/>
                  <a:pt x="1639" y="4445"/>
                </a:cubicBezTo>
                <a:cubicBezTo>
                  <a:pt x="1779" y="4331"/>
                  <a:pt x="1985" y="4318"/>
                  <a:pt x="2149" y="4281"/>
                </a:cubicBezTo>
                <a:cubicBezTo>
                  <a:pt x="2216" y="4268"/>
                  <a:pt x="2275" y="4221"/>
                  <a:pt x="2342" y="4204"/>
                </a:cubicBezTo>
                <a:cubicBezTo>
                  <a:pt x="2366" y="4155"/>
                  <a:pt x="2412" y="4043"/>
                  <a:pt x="2463" y="4017"/>
                </a:cubicBezTo>
                <a:cubicBezTo>
                  <a:pt x="2521" y="3986"/>
                  <a:pt x="2587" y="3991"/>
                  <a:pt x="2649" y="3976"/>
                </a:cubicBezTo>
                <a:cubicBezTo>
                  <a:pt x="2680" y="3971"/>
                  <a:pt x="2745" y="3956"/>
                  <a:pt x="2745" y="3956"/>
                </a:cubicBezTo>
                <a:cubicBezTo>
                  <a:pt x="2852" y="3724"/>
                  <a:pt x="2781" y="3466"/>
                  <a:pt x="3039" y="3411"/>
                </a:cubicBezTo>
                <a:cubicBezTo>
                  <a:pt x="3164" y="3607"/>
                  <a:pt x="3100" y="3631"/>
                  <a:pt x="3256" y="3581"/>
                </a:cubicBezTo>
                <a:cubicBezTo>
                  <a:pt x="3299" y="3567"/>
                  <a:pt x="3342" y="3549"/>
                  <a:pt x="3384" y="3532"/>
                </a:cubicBezTo>
                <a:cubicBezTo>
                  <a:pt x="3504" y="3272"/>
                  <a:pt x="3408" y="3655"/>
                  <a:pt x="3447" y="3717"/>
                </a:cubicBezTo>
                <a:cubicBezTo>
                  <a:pt x="3484" y="3772"/>
                  <a:pt x="3614" y="3811"/>
                  <a:pt x="3614" y="3811"/>
                </a:cubicBezTo>
                <a:cubicBezTo>
                  <a:pt x="3649" y="3805"/>
                  <a:pt x="3788" y="3792"/>
                  <a:pt x="3832" y="3775"/>
                </a:cubicBezTo>
                <a:cubicBezTo>
                  <a:pt x="3866" y="3761"/>
                  <a:pt x="3896" y="3732"/>
                  <a:pt x="3930" y="3722"/>
                </a:cubicBezTo>
                <a:cubicBezTo>
                  <a:pt x="3991" y="3702"/>
                  <a:pt x="4057" y="3692"/>
                  <a:pt x="4120" y="3679"/>
                </a:cubicBezTo>
                <a:cubicBezTo>
                  <a:pt x="4150" y="3672"/>
                  <a:pt x="4213" y="3659"/>
                  <a:pt x="4213" y="3659"/>
                </a:cubicBezTo>
                <a:cubicBezTo>
                  <a:pt x="4319" y="3685"/>
                  <a:pt x="4424" y="3725"/>
                  <a:pt x="4533" y="3742"/>
                </a:cubicBezTo>
                <a:cubicBezTo>
                  <a:pt x="4763" y="3777"/>
                  <a:pt x="5008" y="3705"/>
                  <a:pt x="5239" y="3678"/>
                </a:cubicBezTo>
                <a:cubicBezTo>
                  <a:pt x="5362" y="3661"/>
                  <a:pt x="5492" y="3625"/>
                  <a:pt x="5614" y="3596"/>
                </a:cubicBezTo>
                <a:cubicBezTo>
                  <a:pt x="5676" y="3583"/>
                  <a:pt x="5803" y="3554"/>
                  <a:pt x="5803" y="3554"/>
                </a:cubicBezTo>
                <a:cubicBezTo>
                  <a:pt x="6026" y="3623"/>
                  <a:pt x="6104" y="3679"/>
                  <a:pt x="6330" y="3669"/>
                </a:cubicBezTo>
                <a:cubicBezTo>
                  <a:pt x="6746" y="3512"/>
                  <a:pt x="7207" y="3649"/>
                  <a:pt x="7633" y="3661"/>
                </a:cubicBezTo>
                <a:cubicBezTo>
                  <a:pt x="7665" y="3642"/>
                  <a:pt x="7711" y="3643"/>
                  <a:pt x="7731" y="3607"/>
                </a:cubicBezTo>
                <a:cubicBezTo>
                  <a:pt x="7747" y="3575"/>
                  <a:pt x="7728" y="3533"/>
                  <a:pt x="7717" y="3499"/>
                </a:cubicBezTo>
                <a:cubicBezTo>
                  <a:pt x="7694" y="3424"/>
                  <a:pt x="7683" y="3332"/>
                  <a:pt x="7630" y="3279"/>
                </a:cubicBezTo>
                <a:cubicBezTo>
                  <a:pt x="7579" y="3226"/>
                  <a:pt x="7473" y="3117"/>
                  <a:pt x="7473" y="3117"/>
                </a:cubicBezTo>
                <a:cubicBezTo>
                  <a:pt x="7468" y="3082"/>
                  <a:pt x="7433" y="3031"/>
                  <a:pt x="7459" y="3009"/>
                </a:cubicBezTo>
                <a:cubicBezTo>
                  <a:pt x="7513" y="2964"/>
                  <a:pt x="7648" y="2969"/>
                  <a:pt x="7648" y="2969"/>
                </a:cubicBezTo>
                <a:cubicBezTo>
                  <a:pt x="7644" y="2934"/>
                  <a:pt x="7607" y="2886"/>
                  <a:pt x="7634" y="2864"/>
                </a:cubicBezTo>
                <a:cubicBezTo>
                  <a:pt x="7684" y="2821"/>
                  <a:pt x="7820" y="2823"/>
                  <a:pt x="7820" y="2823"/>
                </a:cubicBezTo>
                <a:cubicBezTo>
                  <a:pt x="7847" y="2851"/>
                  <a:pt x="7883" y="2870"/>
                  <a:pt x="7901" y="2905"/>
                </a:cubicBezTo>
                <a:cubicBezTo>
                  <a:pt x="7917" y="2935"/>
                  <a:pt x="7888" y="2993"/>
                  <a:pt x="7914" y="3010"/>
                </a:cubicBezTo>
                <a:cubicBezTo>
                  <a:pt x="7950" y="3034"/>
                  <a:pt x="7997" y="3001"/>
                  <a:pt x="8037" y="2994"/>
                </a:cubicBezTo>
                <a:cubicBezTo>
                  <a:pt x="8102" y="2983"/>
                  <a:pt x="8226" y="2954"/>
                  <a:pt x="8226" y="2954"/>
                </a:cubicBezTo>
                <a:cubicBezTo>
                  <a:pt x="8402" y="3137"/>
                  <a:pt x="8317" y="3129"/>
                  <a:pt x="8504" y="3100"/>
                </a:cubicBezTo>
                <a:cubicBezTo>
                  <a:pt x="8536" y="3094"/>
                  <a:pt x="8569" y="3086"/>
                  <a:pt x="8600" y="3080"/>
                </a:cubicBezTo>
                <a:cubicBezTo>
                  <a:pt x="8810" y="2963"/>
                  <a:pt x="8935" y="2932"/>
                  <a:pt x="9168" y="2923"/>
                </a:cubicBezTo>
                <a:cubicBezTo>
                  <a:pt x="9323" y="2795"/>
                  <a:pt x="9467" y="2794"/>
                  <a:pt x="9649" y="2755"/>
                </a:cubicBezTo>
                <a:cubicBezTo>
                  <a:pt x="9679" y="2691"/>
                  <a:pt x="9708" y="2623"/>
                  <a:pt x="9738" y="2559"/>
                </a:cubicBezTo>
                <a:cubicBezTo>
                  <a:pt x="9752" y="2527"/>
                  <a:pt x="9783" y="2463"/>
                  <a:pt x="9783" y="2463"/>
                </a:cubicBezTo>
                <a:cubicBezTo>
                  <a:pt x="9797" y="2205"/>
                  <a:pt x="9863" y="1940"/>
                  <a:pt x="9639" y="1816"/>
                </a:cubicBezTo>
                <a:cubicBezTo>
                  <a:pt x="9520" y="1807"/>
                  <a:pt x="9397" y="1765"/>
                  <a:pt x="9279" y="1795"/>
                </a:cubicBezTo>
                <a:cubicBezTo>
                  <a:pt x="9210" y="1811"/>
                  <a:pt x="9165" y="1894"/>
                  <a:pt x="9106" y="1944"/>
                </a:cubicBezTo>
                <a:cubicBezTo>
                  <a:pt x="8998" y="2035"/>
                  <a:pt x="8930" y="2038"/>
                  <a:pt x="8809" y="2105"/>
                </a:cubicBezTo>
                <a:cubicBezTo>
                  <a:pt x="8722" y="2216"/>
                  <a:pt x="8665" y="2246"/>
                  <a:pt x="8541" y="2273"/>
                </a:cubicBezTo>
                <a:cubicBezTo>
                  <a:pt x="8389" y="2186"/>
                  <a:pt x="8312" y="2145"/>
                  <a:pt x="8445" y="1911"/>
                </a:cubicBezTo>
                <a:cubicBezTo>
                  <a:pt x="8499" y="1816"/>
                  <a:pt x="8733" y="1818"/>
                  <a:pt x="8733" y="1818"/>
                </a:cubicBezTo>
                <a:cubicBezTo>
                  <a:pt x="8747" y="1854"/>
                  <a:pt x="8743" y="1914"/>
                  <a:pt x="8776" y="1927"/>
                </a:cubicBezTo>
                <a:cubicBezTo>
                  <a:pt x="8818" y="1942"/>
                  <a:pt x="8860" y="1890"/>
                  <a:pt x="8903" y="1878"/>
                </a:cubicBezTo>
                <a:cubicBezTo>
                  <a:pt x="8980" y="1858"/>
                  <a:pt x="9145" y="1859"/>
                  <a:pt x="9210" y="1855"/>
                </a:cubicBezTo>
                <a:cubicBezTo>
                  <a:pt x="9279" y="1705"/>
                  <a:pt x="9411" y="1629"/>
                  <a:pt x="9336" y="1421"/>
                </a:cubicBezTo>
                <a:cubicBezTo>
                  <a:pt x="9322" y="1380"/>
                  <a:pt x="9261" y="1387"/>
                  <a:pt x="9224" y="1370"/>
                </a:cubicBezTo>
                <a:cubicBezTo>
                  <a:pt x="9201" y="1199"/>
                  <a:pt x="9234" y="1183"/>
                  <a:pt x="9377" y="1152"/>
                </a:cubicBezTo>
                <a:cubicBezTo>
                  <a:pt x="9471" y="1100"/>
                  <a:pt x="9553" y="1036"/>
                  <a:pt x="9646" y="984"/>
                </a:cubicBezTo>
                <a:cubicBezTo>
                  <a:pt x="9806" y="786"/>
                  <a:pt x="9795" y="702"/>
                  <a:pt x="9799" y="382"/>
                </a:cubicBezTo>
                <a:cubicBezTo>
                  <a:pt x="9798" y="212"/>
                  <a:pt x="9772" y="86"/>
                  <a:pt x="9641" y="13"/>
                </a:cubicBezTo>
                <a:cubicBezTo>
                  <a:pt x="9582" y="14"/>
                  <a:pt x="9519" y="0"/>
                  <a:pt x="9460" y="20"/>
                </a:cubicBezTo>
                <a:cubicBezTo>
                  <a:pt x="9419" y="32"/>
                  <a:pt x="9395" y="84"/>
                  <a:pt x="9357" y="107"/>
                </a:cubicBezTo>
                <a:cubicBezTo>
                  <a:pt x="9283" y="150"/>
                  <a:pt x="9202" y="169"/>
                  <a:pt x="9128" y="210"/>
                </a:cubicBezTo>
                <a:cubicBezTo>
                  <a:pt x="9054" y="454"/>
                  <a:pt x="9081" y="442"/>
                  <a:pt x="8873" y="485"/>
                </a:cubicBezTo>
                <a:cubicBezTo>
                  <a:pt x="8749" y="754"/>
                  <a:pt x="8915" y="427"/>
                  <a:pt x="8759" y="642"/>
                </a:cubicBezTo>
                <a:cubicBezTo>
                  <a:pt x="8739" y="671"/>
                  <a:pt x="8735" y="709"/>
                  <a:pt x="8714" y="739"/>
                </a:cubicBezTo>
                <a:cubicBezTo>
                  <a:pt x="8670" y="804"/>
                  <a:pt x="8566" y="922"/>
                  <a:pt x="8566" y="922"/>
                </a:cubicBezTo>
                <a:cubicBezTo>
                  <a:pt x="8483" y="1106"/>
                  <a:pt x="8372" y="1131"/>
                  <a:pt x="8199" y="1144"/>
                </a:cubicBezTo>
                <a:cubicBezTo>
                  <a:pt x="8176" y="1165"/>
                  <a:pt x="8146" y="1177"/>
                  <a:pt x="8129" y="1202"/>
                </a:cubicBezTo>
                <a:cubicBezTo>
                  <a:pt x="8103" y="1241"/>
                  <a:pt x="8110" y="1304"/>
                  <a:pt x="8078" y="1335"/>
                </a:cubicBezTo>
                <a:cubicBezTo>
                  <a:pt x="8044" y="1371"/>
                  <a:pt x="7993" y="1373"/>
                  <a:pt x="7950" y="1385"/>
                </a:cubicBezTo>
                <a:cubicBezTo>
                  <a:pt x="7888" y="1402"/>
                  <a:pt x="7761" y="1425"/>
                  <a:pt x="7761" y="1425"/>
                </a:cubicBezTo>
                <a:cubicBezTo>
                  <a:pt x="7654" y="1655"/>
                  <a:pt x="7603" y="1912"/>
                  <a:pt x="7446" y="2106"/>
                </a:cubicBezTo>
                <a:cubicBezTo>
                  <a:pt x="7445" y="2196"/>
                  <a:pt x="7428" y="2352"/>
                  <a:pt x="7454" y="2454"/>
                </a:cubicBezTo>
                <a:cubicBezTo>
                  <a:pt x="7464" y="2493"/>
                  <a:pt x="7488" y="2526"/>
                  <a:pt x="7497" y="2564"/>
                </a:cubicBezTo>
                <a:cubicBezTo>
                  <a:pt x="7512" y="2633"/>
                  <a:pt x="7583" y="2800"/>
                  <a:pt x="7525" y="2777"/>
                </a:cubicBezTo>
                <a:cubicBezTo>
                  <a:pt x="7411" y="2737"/>
                  <a:pt x="7181" y="2654"/>
                  <a:pt x="7181" y="2654"/>
                </a:cubicBezTo>
                <a:cubicBezTo>
                  <a:pt x="7175" y="2563"/>
                  <a:pt x="7211" y="2314"/>
                  <a:pt x="7114" y="2299"/>
                </a:cubicBezTo>
              </a:path>
            </a:pathLst>
          </a:custGeom>
          <a:gradFill rotWithShape="1">
            <a:gsLst>
              <a:gs pos="0">
                <a:srgbClr val="138779"/>
              </a:gs>
              <a:gs pos="50000">
                <a:srgbClr val="006600"/>
              </a:gs>
              <a:gs pos="100000">
                <a:srgbClr val="138779"/>
              </a:gs>
            </a:gsLst>
            <a:lin ang="5400000" scaled="1"/>
          </a:gradFill>
          <a:ln w="50800">
            <a:solidFill>
              <a:srgbClr val="FFFF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B9A2AFC9-F086-4575-9384-295078B3A75C}"/>
              </a:ext>
            </a:extLst>
          </p:cNvPr>
          <p:cNvSpPr txBox="1">
            <a:spLocks/>
          </p:cNvSpPr>
          <p:nvPr/>
        </p:nvSpPr>
        <p:spPr>
          <a:xfrm>
            <a:off x="139430" y="298330"/>
            <a:ext cx="12192000" cy="100811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0"/>
              </a:spcBef>
            </a:pPr>
            <a:r>
              <a:rPr lang="en-CA" sz="5400" b="1" dirty="0">
                <a:ln w="3175">
                  <a:solidFill>
                    <a:schemeClr val="tx1"/>
                  </a:solidFill>
                </a:ln>
                <a:solidFill>
                  <a:srgbClr val="92D05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Investing</a:t>
            </a:r>
            <a:r>
              <a:rPr lang="en-CA" sz="4800" b="1" dirty="0">
                <a:ln w="3175">
                  <a:solidFill>
                    <a:schemeClr val="tx1"/>
                  </a:solidFill>
                </a:ln>
                <a:solidFill>
                  <a:srgbClr val="92D05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in Nova Scotian Food</a:t>
            </a:r>
            <a:endParaRPr lang="en-CA" sz="4000" b="1" dirty="0">
              <a:ln>
                <a:solidFill>
                  <a:schemeClr val="tx1"/>
                </a:solidFill>
              </a:ln>
              <a:solidFill>
                <a:srgbClr val="92D050"/>
              </a:solidFill>
              <a:effectLst>
                <a:outerShdw blurRad="50800" dist="762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86A30A-D94D-485B-9910-DF45001C85D5}"/>
              </a:ext>
            </a:extLst>
          </p:cNvPr>
          <p:cNvSpPr txBox="1"/>
          <p:nvPr/>
        </p:nvSpPr>
        <p:spPr>
          <a:xfrm rot="20848254">
            <a:off x="1481754" y="2531444"/>
            <a:ext cx="950735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0" i="1" dirty="0">
                <a:ln w="28575">
                  <a:solidFill>
                    <a:srgbClr val="FFFF00"/>
                  </a:solidFill>
                </a:ln>
                <a:solidFill>
                  <a:srgbClr val="00B050"/>
                </a:solidFill>
                <a:latin typeface="Signboard" pitchFamily="2" charset="0"/>
              </a:rPr>
              <a:t>Farm</a:t>
            </a:r>
            <a:r>
              <a:rPr lang="en-CA" sz="11000" i="1" dirty="0">
                <a:ln w="28575">
                  <a:solidFill>
                    <a:srgbClr val="FFFF00"/>
                  </a:solidFill>
                </a:ln>
                <a:solidFill>
                  <a:srgbClr val="0070C0"/>
                </a:solidFill>
                <a:latin typeface="Signboard" pitchFamily="2" charset="0"/>
              </a:rPr>
              <a:t>Works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1B8212-5E5A-4018-AC16-70757E485AAF}"/>
              </a:ext>
            </a:extLst>
          </p:cNvPr>
          <p:cNvSpPr txBox="1"/>
          <p:nvPr/>
        </p:nvSpPr>
        <p:spPr>
          <a:xfrm>
            <a:off x="1401331" y="4531742"/>
            <a:ext cx="93893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5400" b="1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0088E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Investment </a:t>
            </a:r>
          </a:p>
          <a:p>
            <a:pPr algn="ctr"/>
            <a:r>
              <a:rPr lang="en-CA" sz="5400" b="1" dirty="0">
                <a:ln w="3175">
                  <a:solidFill>
                    <a:schemeClr val="tx1"/>
                  </a:solidFill>
                  <a:prstDash val="solid"/>
                </a:ln>
                <a:solidFill>
                  <a:srgbClr val="0088E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Co-operative Limited</a:t>
            </a:r>
            <a:endParaRPr lang="en-CA" sz="5400" dirty="0">
              <a:ln w="3175">
                <a:solidFill>
                  <a:schemeClr val="tx1"/>
                </a:solidFill>
                <a:prstDash val="solid"/>
              </a:ln>
              <a:solidFill>
                <a:srgbClr val="0088EE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0D3CF3-04DF-494A-AC74-7D428A59729F}"/>
              </a:ext>
            </a:extLst>
          </p:cNvPr>
          <p:cNvSpPr txBox="1"/>
          <p:nvPr/>
        </p:nvSpPr>
        <p:spPr>
          <a:xfrm>
            <a:off x="9728793" y="3167390"/>
            <a:ext cx="676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n>
                  <a:solidFill>
                    <a:schemeClr val="bg1"/>
                  </a:solidFill>
                </a:ln>
              </a:rPr>
              <a:t>TM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FC49184-0669-4664-AF72-E4FA4BDC28A5}"/>
              </a:ext>
            </a:extLst>
          </p:cNvPr>
          <p:cNvSpPr/>
          <p:nvPr/>
        </p:nvSpPr>
        <p:spPr>
          <a:xfrm>
            <a:off x="10872330" y="6145971"/>
            <a:ext cx="919111" cy="2810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hlinkClick r:id="rId2"/>
              </a:rPr>
              <a:t>Video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04B64D-5896-47E9-8B37-3215AF090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004"/>
            <a:ext cx="122124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2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BB8575-A7B5-41FE-857E-97EB19FA67A0}"/>
              </a:ext>
            </a:extLst>
          </p:cNvPr>
          <p:cNvSpPr txBox="1"/>
          <p:nvPr/>
        </p:nvSpPr>
        <p:spPr>
          <a:xfrm>
            <a:off x="152400" y="1347753"/>
            <a:ext cx="11910060" cy="5345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8925" indent="-288925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rgbClr val="00FF00"/>
                </a:solidFill>
                <a:latin typeface="Arial" panose="020B0604020202020204" pitchFamily="34" charset="0"/>
              </a:rPr>
              <a:t>FarmWorks CEDIF Shares support a range of Farms and Food businesses, investor capital is preserved</a:t>
            </a:r>
          </a:p>
          <a:p>
            <a:pPr marL="288925" indent="-288925"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FF00"/>
                </a:solidFill>
                <a:latin typeface="Arial" panose="020B0604020202020204" pitchFamily="34" charset="0"/>
              </a:rPr>
              <a:t>FarmWorks $100 Shares</a:t>
            </a:r>
            <a:r>
              <a:rPr lang="en-US" sz="2800" b="1" dirty="0">
                <a:solidFill>
                  <a:srgbClr val="FFFF99"/>
                </a:solidFill>
                <a:latin typeface="Arial" panose="020B0604020202020204" pitchFamily="34" charset="0"/>
              </a:rPr>
              <a:t>  5-year terms – up to $30,000 annually</a:t>
            </a:r>
          </a:p>
          <a:p>
            <a:pPr marL="288925" indent="-288925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FF00"/>
                </a:solidFill>
                <a:latin typeface="Arial" panose="020B0604020202020204" pitchFamily="34" charset="0"/>
              </a:rPr>
              <a:t>35% NS Tax Credit </a:t>
            </a:r>
            <a:r>
              <a:rPr lang="en-US" sz="2800" b="1" dirty="0">
                <a:latin typeface="Arial" panose="020B0604020202020204" pitchFamily="34" charset="0"/>
              </a:rPr>
              <a:t>for prior tax year (or back 3 or forward 7 years) </a:t>
            </a:r>
          </a:p>
          <a:p>
            <a:pPr marL="288925" indent="-288925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FF00"/>
                </a:solidFill>
                <a:latin typeface="Arial" panose="020B0604020202020204" pitchFamily="34" charset="0"/>
              </a:rPr>
              <a:t>20% and 10% </a:t>
            </a:r>
            <a:r>
              <a:rPr lang="en-US" sz="2800" b="1" dirty="0">
                <a:latin typeface="Arial" panose="020B0604020202020204" pitchFamily="34" charset="0"/>
              </a:rPr>
              <a:t>credits at the beginning of subsequent 5-year terms </a:t>
            </a:r>
          </a:p>
          <a:p>
            <a:pPr marL="288925" indent="-288925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FF00"/>
                </a:solidFill>
                <a:latin typeface="Arial" panose="020B0604020202020204" pitchFamily="34" charset="0"/>
              </a:rPr>
              <a:t>RRSP – </a:t>
            </a:r>
            <a:r>
              <a:rPr lang="en-US" sz="2800" b="1" dirty="0">
                <a:latin typeface="Arial" panose="020B0604020202020204" pitchFamily="34" charset="0"/>
              </a:rPr>
              <a:t>Provincial Tax Credit </a:t>
            </a:r>
            <a:r>
              <a:rPr lang="en-US" sz="2800" b="1" dirty="0">
                <a:solidFill>
                  <a:srgbClr val="00FF00"/>
                </a:solidFill>
                <a:latin typeface="Arial" panose="020B0604020202020204" pitchFamily="34" charset="0"/>
              </a:rPr>
              <a:t>and</a:t>
            </a:r>
            <a:r>
              <a:rPr lang="en-US" sz="2800" b="1" dirty="0">
                <a:latin typeface="Arial" panose="020B0604020202020204" pitchFamily="34" charset="0"/>
              </a:rPr>
              <a:t> Federal Tax Deferral</a:t>
            </a:r>
          </a:p>
          <a:p>
            <a:pPr marL="288925" indent="-288925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FF00"/>
                </a:solidFill>
                <a:latin typeface="Arial" panose="020B0604020202020204" pitchFamily="34" charset="0"/>
              </a:rPr>
              <a:t>Existing RRSPs – </a:t>
            </a:r>
            <a:r>
              <a:rPr lang="en-US" sz="2800" b="1" dirty="0">
                <a:latin typeface="Arial" panose="020B0604020202020204" pitchFamily="34" charset="0"/>
              </a:rPr>
              <a:t>transfer for 35%, 20% and 10% Tax Credit</a:t>
            </a:r>
          </a:p>
          <a:p>
            <a:pPr marL="288925" indent="-288925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FF00"/>
                </a:solidFill>
                <a:latin typeface="Arial" panose="020B0604020202020204" pitchFamily="34" charset="0"/>
              </a:rPr>
              <a:t>Planning for Fifteenth Offer is underway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7BE908-6955-4E57-B33A-B6B5B4630843}"/>
              </a:ext>
            </a:extLst>
          </p:cNvPr>
          <p:cNvSpPr txBox="1"/>
          <p:nvPr/>
        </p:nvSpPr>
        <p:spPr>
          <a:xfrm>
            <a:off x="0" y="256416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914400">
              <a:spcBef>
                <a:spcPct val="0"/>
              </a:spcBef>
              <a:defRPr/>
            </a:pPr>
            <a:r>
              <a:rPr lang="en-CA" sz="5400" b="1" dirty="0">
                <a:ln w="9525">
                  <a:solidFill>
                    <a:srgbClr val="FFFF00"/>
                  </a:solidFill>
                </a:ln>
                <a:solidFill>
                  <a:srgbClr val="00B050"/>
                </a:solidFill>
                <a:effectLst>
                  <a:glow rad="101600">
                    <a:srgbClr val="9BBB59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CEDIF Tax </a:t>
            </a:r>
            <a:r>
              <a:rPr lang="en-CA" sz="5000" b="1" dirty="0">
                <a:ln w="9525">
                  <a:solidFill>
                    <a:srgbClr val="FFFF00"/>
                  </a:solidFill>
                </a:ln>
                <a:solidFill>
                  <a:srgbClr val="00B050"/>
                </a:solidFill>
                <a:effectLst>
                  <a:glow rad="101600">
                    <a:srgbClr val="9BBB59">
                      <a:alpha val="6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Credits &amp; Deferral</a:t>
            </a:r>
            <a:endParaRPr lang="en-CA" sz="5000" dirty="0">
              <a:ln w="9525">
                <a:solidFill>
                  <a:srgbClr val="FFFF00"/>
                </a:solidFill>
              </a:ln>
              <a:solidFill>
                <a:prstClr val="black"/>
              </a:solidFill>
              <a:effectLst>
                <a:glow rad="101600">
                  <a:srgbClr val="9BBB59">
                    <a:alpha val="6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82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607"/>
    </mc:Choice>
    <mc:Fallback xmlns="">
      <p:transition advTm="80607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0A8EB0C-8F3D-49DF-AC0B-4E7C7F02E415}"/>
              </a:ext>
            </a:extLst>
          </p:cNvPr>
          <p:cNvSpPr/>
          <p:nvPr/>
        </p:nvSpPr>
        <p:spPr>
          <a:xfrm>
            <a:off x="104273" y="259739"/>
            <a:ext cx="11983453" cy="6632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0" algn="ctr">
              <a:spcAft>
                <a:spcPts val="300"/>
              </a:spcAft>
              <a:tabLst>
                <a:tab pos="534988" algn="l"/>
              </a:tabLst>
            </a:pPr>
            <a:r>
              <a:rPr lang="en-CA" sz="6600" b="1" dirty="0">
                <a:ln w="19050">
                  <a:solidFill>
                    <a:srgbClr val="FFFF00"/>
                  </a:solidFill>
                </a:ln>
                <a:solidFill>
                  <a:srgbClr val="00B050"/>
                </a:solidFill>
                <a:latin typeface="Cavolini" panose="03000502040302020204" pitchFamily="66" charset="0"/>
                <a:ea typeface="+mj-ea"/>
                <a:cs typeface="Cavolini" panose="03000502040302020204" pitchFamily="66" charset="0"/>
              </a:rPr>
              <a:t>Farm</a:t>
            </a:r>
            <a:r>
              <a:rPr lang="en-CA" sz="6600" b="1" dirty="0">
                <a:ln w="19050">
                  <a:solidFill>
                    <a:srgbClr val="FFFF00"/>
                  </a:solidFill>
                </a:ln>
                <a:solidFill>
                  <a:srgbClr val="0A7382"/>
                </a:solidFill>
                <a:latin typeface="Cavolini" panose="03000502040302020204" pitchFamily="66" charset="0"/>
                <a:ea typeface="+mj-ea"/>
                <a:cs typeface="Cavolini" panose="03000502040302020204" pitchFamily="66" charset="0"/>
              </a:rPr>
              <a:t>Works </a:t>
            </a:r>
            <a:r>
              <a:rPr lang="en-CA" sz="6600" b="1" dirty="0">
                <a:ln w="19050">
                  <a:solidFill>
                    <a:srgbClr val="FFFF00"/>
                  </a:solidFill>
                </a:ln>
                <a:solidFill>
                  <a:srgbClr val="00B050"/>
                </a:solidFill>
                <a:latin typeface="Cavolini" panose="03000502040302020204" pitchFamily="66" charset="0"/>
                <a:ea typeface="+mj-ea"/>
                <a:cs typeface="Cavolini" panose="03000502040302020204" pitchFamily="66" charset="0"/>
              </a:rPr>
              <a:t>Lending</a:t>
            </a:r>
          </a:p>
          <a:p>
            <a:pPr marL="95250" algn="ctr">
              <a:spcAft>
                <a:spcPts val="300"/>
              </a:spcAft>
              <a:tabLst>
                <a:tab pos="534988" algn="l"/>
              </a:tabLst>
            </a:pPr>
            <a:endParaRPr lang="en-US" sz="400" dirty="0">
              <a:solidFill>
                <a:srgbClr val="00B050"/>
              </a:solidFill>
            </a:endParaRPr>
          </a:p>
          <a:p>
            <a:pPr marL="625475" indent="-530225"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534988" algn="l"/>
              </a:tabLst>
            </a:pPr>
            <a:r>
              <a:rPr lang="en-CA" sz="3600" b="1" dirty="0">
                <a:solidFill>
                  <a:srgbClr val="FFFF99"/>
                </a:solidFill>
              </a:rPr>
              <a:t>No application or legal fees or other charges</a:t>
            </a:r>
          </a:p>
          <a:p>
            <a:pPr marL="625475" indent="-530225"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534988" algn="l"/>
              </a:tabLst>
            </a:pPr>
            <a:r>
              <a:rPr lang="en-CA" sz="3600" b="1" dirty="0">
                <a:solidFill>
                  <a:srgbClr val="66FF33"/>
                </a:solidFill>
              </a:rPr>
              <a:t>Application, Business plan, Financials, Projections, Personal Worth, Credit Score, Visits, Discussions </a:t>
            </a:r>
          </a:p>
          <a:p>
            <a:pPr marL="625475" indent="-530225"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534988" algn="l"/>
              </a:tabLst>
            </a:pPr>
            <a:r>
              <a:rPr lang="en-CA" sz="3600" b="1" dirty="0">
                <a:solidFill>
                  <a:srgbClr val="FFFF99"/>
                </a:solidFill>
              </a:rPr>
              <a:t>No payments first three months</a:t>
            </a:r>
          </a:p>
          <a:p>
            <a:pPr marL="625475" indent="-530225"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534988" algn="l"/>
              </a:tabLst>
            </a:pPr>
            <a:r>
              <a:rPr lang="en-CA" sz="3600" b="1" dirty="0">
                <a:solidFill>
                  <a:srgbClr val="66FF33"/>
                </a:solidFill>
              </a:rPr>
              <a:t>CEDIF Loans are unsecured</a:t>
            </a:r>
          </a:p>
          <a:p>
            <a:pPr marL="625475" indent="-530225"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534988" algn="l"/>
              </a:tabLst>
            </a:pPr>
            <a:r>
              <a:rPr lang="en-CA" sz="3600" b="1" dirty="0">
                <a:solidFill>
                  <a:srgbClr val="FFFF99"/>
                </a:solidFill>
              </a:rPr>
              <a:t>Mentoring and Advisory assistance if requested</a:t>
            </a:r>
          </a:p>
          <a:p>
            <a:pPr marL="625475" indent="-530225">
              <a:spcAft>
                <a:spcPts val="1800"/>
              </a:spcAft>
              <a:buFont typeface="Arial" panose="020B0604020202020204" pitchFamily="34" charset="0"/>
              <a:buChar char="•"/>
              <a:tabLst>
                <a:tab pos="534988" algn="l"/>
              </a:tabLst>
            </a:pPr>
            <a:r>
              <a:rPr lang="en-CA" sz="3600" b="1" dirty="0">
                <a:solidFill>
                  <a:srgbClr val="00FF00"/>
                </a:solidFill>
              </a:rPr>
              <a:t>After two years no charges for prepayments</a:t>
            </a:r>
          </a:p>
          <a:p>
            <a:pPr marL="95250">
              <a:spcAft>
                <a:spcPts val="600"/>
              </a:spcAft>
              <a:tabLst>
                <a:tab pos="534988" algn="l"/>
              </a:tabLst>
            </a:pPr>
            <a:endParaRPr lang="en-CA" sz="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48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60E973-C343-4B83-3A6C-659AE08EB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8734"/>
          <a:stretch/>
        </p:blipFill>
        <p:spPr>
          <a:xfrm>
            <a:off x="294590" y="1143679"/>
            <a:ext cx="11636855" cy="544443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DEC5521-751E-E915-D02D-63113426D2AE}"/>
              </a:ext>
            </a:extLst>
          </p:cNvPr>
          <p:cNvSpPr/>
          <p:nvPr/>
        </p:nvSpPr>
        <p:spPr>
          <a:xfrm>
            <a:off x="0" y="128016"/>
            <a:ext cx="12191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algn="ctr">
              <a:spcAft>
                <a:spcPts val="300"/>
              </a:spcAft>
              <a:tabLst>
                <a:tab pos="534988" algn="l"/>
              </a:tabLst>
            </a:pPr>
            <a:r>
              <a:rPr lang="en-CA" sz="6000" b="1" i="1" dirty="0">
                <a:ln w="15875">
                  <a:solidFill>
                    <a:srgbClr val="FFFF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ea typeface="+mj-ea"/>
                <a:cs typeface="Cavolini" panose="03000502040302020204" pitchFamily="66" charset="0"/>
              </a:rPr>
              <a:t>Farm</a:t>
            </a:r>
            <a:r>
              <a:rPr lang="en-CA" sz="6000" b="1" i="1" dirty="0">
                <a:ln w="15875">
                  <a:solidFill>
                    <a:srgbClr val="FFFF00"/>
                  </a:solidFill>
                </a:ln>
                <a:solidFill>
                  <a:srgbClr val="0A73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ea typeface="+mj-ea"/>
                <a:cs typeface="Cavolini" panose="03000502040302020204" pitchFamily="66" charset="0"/>
              </a:rPr>
              <a:t>Works </a:t>
            </a:r>
            <a:r>
              <a:rPr lang="en-CA" sz="6000" b="1" i="1" dirty="0">
                <a:ln w="15875">
                  <a:solidFill>
                    <a:srgbClr val="FFFF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ea typeface="+mj-ea"/>
                <a:cs typeface="Cavolini" panose="03000502040302020204" pitchFamily="66" charset="0"/>
              </a:rPr>
              <a:t>Lending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CE41AA-4161-275F-2953-1831D6156064}"/>
              </a:ext>
            </a:extLst>
          </p:cNvPr>
          <p:cNvSpPr txBox="1"/>
          <p:nvPr/>
        </p:nvSpPr>
        <p:spPr>
          <a:xfrm>
            <a:off x="3273552" y="1143679"/>
            <a:ext cx="64540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What supports are you lacking?</a:t>
            </a:r>
            <a:endParaRPr lang="en-CA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81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03B77-EBDC-BB3A-BAB1-98625D35A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640E25-37E0-69ED-85E3-D39852EB3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14420"/>
          <a:stretch/>
        </p:blipFill>
        <p:spPr>
          <a:xfrm>
            <a:off x="238683" y="950721"/>
            <a:ext cx="11766504" cy="56981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13A87CD-242E-C14E-35E9-A72161D8237B}"/>
              </a:ext>
            </a:extLst>
          </p:cNvPr>
          <p:cNvSpPr/>
          <p:nvPr/>
        </p:nvSpPr>
        <p:spPr>
          <a:xfrm>
            <a:off x="62626" y="27390"/>
            <a:ext cx="12191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algn="ctr">
              <a:spcAft>
                <a:spcPts val="300"/>
              </a:spcAft>
              <a:tabLst>
                <a:tab pos="534988" algn="l"/>
              </a:tabLst>
            </a:pPr>
            <a:r>
              <a:rPr lang="en-CA" sz="5400" b="1" i="1" dirty="0">
                <a:ln w="15875">
                  <a:solidFill>
                    <a:srgbClr val="FFFF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ea typeface="+mj-ea"/>
                <a:cs typeface="Cavolini" panose="03000502040302020204" pitchFamily="66" charset="0"/>
              </a:rPr>
              <a:t>Farm</a:t>
            </a:r>
            <a:r>
              <a:rPr lang="en-CA" sz="5400" b="1" i="1" dirty="0">
                <a:ln w="15875">
                  <a:solidFill>
                    <a:srgbClr val="FFFF00"/>
                  </a:solidFill>
                </a:ln>
                <a:solidFill>
                  <a:srgbClr val="0A73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ea typeface="+mj-ea"/>
                <a:cs typeface="Cavolini" panose="03000502040302020204" pitchFamily="66" charset="0"/>
              </a:rPr>
              <a:t>Works </a:t>
            </a:r>
            <a:r>
              <a:rPr lang="en-CA" sz="5400" b="1" i="1" dirty="0">
                <a:ln w="15875">
                  <a:solidFill>
                    <a:srgbClr val="FFFF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ea typeface="+mj-ea"/>
                <a:cs typeface="Cavolini" panose="03000502040302020204" pitchFamily="66" charset="0"/>
              </a:rPr>
              <a:t>Lending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A3540F-306E-0984-834A-EC9112C4DB00}"/>
              </a:ext>
            </a:extLst>
          </p:cNvPr>
          <p:cNvSpPr txBox="1"/>
          <p:nvPr/>
        </p:nvSpPr>
        <p:spPr>
          <a:xfrm>
            <a:off x="238683" y="950720"/>
            <a:ext cx="11269432" cy="492443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What community or regional infrastructure would help your business?</a:t>
            </a:r>
            <a:endParaRPr lang="en-CA" sz="2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49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42770F-BD99-8CCB-A554-47EBD0106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360" t="14047"/>
          <a:stretch/>
        </p:blipFill>
        <p:spPr>
          <a:xfrm>
            <a:off x="256032" y="1152781"/>
            <a:ext cx="11682503" cy="542434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662ADB0-C0B1-1810-841B-A886941DDE9A}"/>
              </a:ext>
            </a:extLst>
          </p:cNvPr>
          <p:cNvSpPr/>
          <p:nvPr/>
        </p:nvSpPr>
        <p:spPr>
          <a:xfrm>
            <a:off x="0" y="137118"/>
            <a:ext cx="12191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algn="ctr">
              <a:spcAft>
                <a:spcPts val="300"/>
              </a:spcAft>
              <a:tabLst>
                <a:tab pos="534988" algn="l"/>
              </a:tabLst>
            </a:pPr>
            <a:r>
              <a:rPr lang="en-CA" sz="6000" b="1" i="1" dirty="0">
                <a:ln w="15875">
                  <a:solidFill>
                    <a:srgbClr val="FFFF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ea typeface="+mj-ea"/>
                <a:cs typeface="Cavolini" panose="03000502040302020204" pitchFamily="66" charset="0"/>
              </a:rPr>
              <a:t>Farm</a:t>
            </a:r>
            <a:r>
              <a:rPr lang="en-CA" sz="6000" b="1" i="1" dirty="0">
                <a:ln w="15875">
                  <a:solidFill>
                    <a:srgbClr val="FFFF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ea typeface="+mj-ea"/>
                <a:cs typeface="Cavolini" panose="03000502040302020204" pitchFamily="66" charset="0"/>
              </a:rPr>
              <a:t>Works</a:t>
            </a:r>
            <a:r>
              <a:rPr lang="en-CA" sz="5400" b="1" i="1" dirty="0">
                <a:ln w="15875">
                  <a:solidFill>
                    <a:srgbClr val="FFFF00"/>
                  </a:solidFill>
                </a:ln>
                <a:solidFill>
                  <a:srgbClr val="0A73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ea typeface="+mj-ea"/>
                <a:cs typeface="Cavolini" panose="03000502040302020204" pitchFamily="66" charset="0"/>
              </a:rPr>
              <a:t> </a:t>
            </a:r>
            <a:r>
              <a:rPr lang="en-CA" sz="5400" b="1" i="1" dirty="0">
                <a:ln w="15875">
                  <a:solidFill>
                    <a:srgbClr val="FFFF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ea typeface="+mj-ea"/>
                <a:cs typeface="Cavolini" panose="03000502040302020204" pitchFamily="66" charset="0"/>
              </a:rPr>
              <a:t>Lending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9C87D8-6DAB-CB90-D9C0-971D4618419D}"/>
              </a:ext>
            </a:extLst>
          </p:cNvPr>
          <p:cNvSpPr txBox="1"/>
          <p:nvPr/>
        </p:nvSpPr>
        <p:spPr>
          <a:xfrm>
            <a:off x="401041" y="1152781"/>
            <a:ext cx="79175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Since receiving capital from FarmWorks my  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overall business outcomes have: </a:t>
            </a:r>
            <a:endParaRPr lang="en-CA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92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2B6498-ECFB-4194-A9B1-701C18B8C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6255" y="179229"/>
            <a:ext cx="11831781" cy="64912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ED8BB5-1163-896F-2406-491F5131646D}"/>
              </a:ext>
            </a:extLst>
          </p:cNvPr>
          <p:cNvSpPr txBox="1"/>
          <p:nvPr/>
        </p:nvSpPr>
        <p:spPr>
          <a:xfrm>
            <a:off x="193965" y="187477"/>
            <a:ext cx="6097108" cy="52322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Over 100 Food Related Businesses</a:t>
            </a:r>
            <a:endParaRPr lang="en-CA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98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E2DC8-3FE9-A657-B910-8096560AB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8BB14C-B998-8146-4664-B59969473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3750" y="180999"/>
            <a:ext cx="11922042" cy="649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088E2-F00E-604A-02D6-B7013E926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1F423-78E8-A525-ECBF-7F4174E0C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65E738-3129-5FFF-370C-98092F6914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964"/>
            <a:ext cx="12192001" cy="67210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047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226B4-30DE-E90D-2336-8991D0C89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681149-8DB4-AD93-DE70-6429849B6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4" y="128016"/>
            <a:ext cx="11960288" cy="660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8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5" descr="C:\Users\Linda\AppData\Local\Temp\Farm tour June 2008 037.jpg">
            <a:extLst>
              <a:ext uri="{FF2B5EF4-FFF2-40B4-BE49-F238E27FC236}">
                <a16:creationId xmlns:a16="http://schemas.microsoft.com/office/drawing/2014/main" id="{DFBC42F6-60D7-4345-B297-EEECAFDE9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4">
            <a:extLst>
              <a:ext uri="{FF2B5EF4-FFF2-40B4-BE49-F238E27FC236}">
                <a16:creationId xmlns:a16="http://schemas.microsoft.com/office/drawing/2014/main" id="{671B8761-2E41-4785-B286-92E51970559F}"/>
              </a:ext>
            </a:extLst>
          </p:cNvPr>
          <p:cNvSpPr txBox="1">
            <a:spLocks/>
          </p:cNvSpPr>
          <p:nvPr/>
        </p:nvSpPr>
        <p:spPr>
          <a:xfrm>
            <a:off x="467374" y="3224372"/>
            <a:ext cx="11257250" cy="2513832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CA" sz="7200" b="1" i="0" u="none" strike="noStrike" kern="1200" cap="none" spc="-150" normalizeH="0" baseline="0" noProof="0" dirty="0">
                <a:ln w="12700"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CC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volini" panose="03000502040302020204" pitchFamily="66" charset="0"/>
                <a:cs typeface="Cavolini" panose="03000502040302020204" pitchFamily="66" charset="0"/>
              </a:rPr>
              <a:t>Helping to Grow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CA" sz="7200" b="1" i="0" u="none" strike="noStrike" kern="1200" cap="none" spc="-150" normalizeH="0" baseline="0" noProof="0" dirty="0">
                <a:ln w="12700"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CC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volini" panose="03000502040302020204" pitchFamily="66" charset="0"/>
                <a:cs typeface="Cavolini" panose="03000502040302020204" pitchFamily="66" charset="0"/>
              </a:rPr>
              <a:t>Nova Scotian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CA" sz="7200" b="1" i="0" u="none" strike="noStrike" kern="1200" cap="none" spc="-150" normalizeH="0" baseline="0" noProof="0" dirty="0">
                <a:ln w="12700"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CC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volini" panose="03000502040302020204" pitchFamily="66" charset="0"/>
                <a:cs typeface="Cavolini" panose="03000502040302020204" pitchFamily="66" charset="0"/>
              </a:rPr>
              <a:t>Farms and Food</a:t>
            </a:r>
            <a:r>
              <a:rPr kumimoji="0" lang="en-CA" sz="7200" b="1" i="0" u="none" strike="noStrike" kern="1200" cap="none" spc="-150" normalizeH="0" baseline="0" noProof="0" dirty="0">
                <a:ln w="12700"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CC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CA" sz="4400" b="1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>
                <a:glow rad="228600">
                  <a:srgbClr val="9DFF5B">
                    <a:alpha val="40000"/>
                  </a:srgbClr>
                </a:glow>
              </a:effectLst>
              <a:uLnTx/>
              <a:uFillTx/>
              <a:latin typeface="Balloon-Xbold" pitchFamily="2" charset="0"/>
              <a:ea typeface="Balloon-Xbold" pitchFamily="2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CA" sz="4400" b="1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>
                <a:glow rad="228600">
                  <a:srgbClr val="9DFF5B">
                    <a:alpha val="40000"/>
                  </a:srgb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CA" sz="9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228600">
                    <a:srgbClr val="9DFF5B">
                      <a:alpha val="40000"/>
                    </a:srgb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CA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228600">
                  <a:srgbClr val="9DFF5B">
                    <a:alpha val="40000"/>
                  </a:srgb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 useBgFill="1">
        <p:nvSpPr>
          <p:cNvPr id="4" name="Title 3">
            <a:extLst>
              <a:ext uri="{FF2B5EF4-FFF2-40B4-BE49-F238E27FC236}">
                <a16:creationId xmlns:a16="http://schemas.microsoft.com/office/drawing/2014/main" id="{4E11DE92-7A7F-4D0D-B446-C5017AB2FD8A}"/>
              </a:ext>
            </a:extLst>
          </p:cNvPr>
          <p:cNvSpPr txBox="1">
            <a:spLocks/>
          </p:cNvSpPr>
          <p:nvPr/>
        </p:nvSpPr>
        <p:spPr bwMode="auto">
          <a:xfrm>
            <a:off x="287353" y="355270"/>
            <a:ext cx="11617291" cy="2513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CA" sz="14000" b="1" i="1" spc="-300" dirty="0">
                <a:ln w="19050">
                  <a:solidFill>
                    <a:srgbClr val="FFFF0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ea typeface="+mj-ea"/>
                <a:cs typeface="Cavolini" panose="03000502040302020204" pitchFamily="66" charset="0"/>
              </a:rPr>
              <a:t>Farm</a:t>
            </a:r>
            <a:r>
              <a:rPr lang="en-CA" sz="14000" b="1" i="1" spc="-300" dirty="0">
                <a:ln w="19050">
                  <a:solidFill>
                    <a:srgbClr val="FFFF00"/>
                  </a:solidFill>
                </a:ln>
                <a:solidFill>
                  <a:srgbClr val="0A73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ea typeface="+mj-ea"/>
                <a:cs typeface="Cavolini" panose="03000502040302020204" pitchFamily="66" charset="0"/>
              </a:rPr>
              <a:t>Works</a:t>
            </a:r>
            <a:br>
              <a:rPr lang="en-CA" sz="6600" b="1" dirty="0">
                <a:ln w="12700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glow rad="101600">
                    <a:schemeClr val="accent3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CA" sz="4000" b="1" dirty="0">
                <a:ln w="12700">
                  <a:solidFill>
                    <a:srgbClr val="2C6C00"/>
                  </a:solidFill>
                </a:ln>
                <a:solidFill>
                  <a:srgbClr val="FFFF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nson-Bold" pitchFamily="2" charset="0"/>
                <a:ea typeface="Benson-Bold" pitchFamily="2" charset="0"/>
                <a:cs typeface="+mj-cs"/>
              </a:rPr>
              <a:t>Community Economic Development Investment Fund</a:t>
            </a:r>
          </a:p>
        </p:txBody>
      </p:sp>
    </p:spTree>
    <p:extLst>
      <p:ext uri="{BB962C8B-B14F-4D97-AF65-F5344CB8AC3E}">
        <p14:creationId xmlns:p14="http://schemas.microsoft.com/office/powerpoint/2010/main" val="148960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0" y="-319317"/>
            <a:ext cx="12191999" cy="7730321"/>
          </a:xfrm>
          <a:prstGeom prst="rect">
            <a:avLst/>
          </a:prstGeom>
          <a:solidFill>
            <a:srgbClr val="EBF7FF">
              <a:alpha val="74902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</a:pPr>
            <a:endParaRPr lang="en-CA" sz="1350" b="1" spc="200" dirty="0">
              <a:solidFill>
                <a:srgbClr val="006666"/>
              </a:solidFill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</a:pPr>
            <a:endParaRPr lang="en-CA" sz="1350" b="1" spc="200" dirty="0">
              <a:solidFill>
                <a:srgbClr val="006666"/>
              </a:solidFill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</a:pPr>
            <a:endParaRPr lang="en-CA" sz="1350" b="1" spc="200" dirty="0">
              <a:solidFill>
                <a:srgbClr val="006666"/>
              </a:solidFill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Charles MacLean – Chair</a:t>
            </a:r>
            <a:endParaRPr lang="en-CA" sz="1300" b="1" spc="200" dirty="0"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Food Procurement Administration</a:t>
            </a:r>
            <a:endParaRPr lang="en-CA" sz="1300" b="1" spc="200" dirty="0"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Barb Boates-Sweet – Vice Chair</a:t>
            </a:r>
            <a:endParaRPr lang="en-CA" sz="1300" b="1" spc="200" dirty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en-CA" sz="1300" b="1" spc="200" dirty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Restauranteur, Management</a:t>
            </a:r>
            <a:endParaRPr lang="en-CA" sz="1300" b="1" spc="200" dirty="0">
              <a:solidFill>
                <a:srgbClr val="006600"/>
              </a:solidFill>
              <a:cs typeface="Arial" pitchFamily="34" charset="0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Avila Coutinho – Treasurer</a:t>
            </a:r>
            <a:endParaRPr lang="en-CA" sz="1300" b="1" spc="200" dirty="0">
              <a:cs typeface="Arial" pitchFamily="34" charset="0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Business Development and Analysis</a:t>
            </a:r>
          </a:p>
          <a:p>
            <a:pPr lvl="0" algn="ctr" fontAlgn="base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Robin MacAdam - Secretary</a:t>
            </a:r>
            <a:endParaRPr lang="en-CA" sz="1300" b="1" spc="200" dirty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en-CA" sz="1300" b="1" spc="200" dirty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Energy Consultant</a:t>
            </a:r>
            <a:endParaRPr lang="en-CA" sz="1300" b="1" spc="200" dirty="0">
              <a:solidFill>
                <a:srgbClr val="006666"/>
              </a:solidFill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Linda Best – Managing Director</a:t>
            </a: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Microbiologist, Friends of Agriculture Society </a:t>
            </a:r>
            <a:endParaRPr lang="en-CA" sz="1300" b="1" spc="200" dirty="0">
              <a:solidFill>
                <a:srgbClr val="006666"/>
              </a:solidFill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Murray Coolican – Director</a:t>
            </a:r>
            <a:endParaRPr lang="en-CA" sz="1300" b="1" spc="200" dirty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Business, Government Relations</a:t>
            </a:r>
            <a:endParaRPr lang="en-CA" sz="1300" b="1" spc="200" dirty="0">
              <a:solidFill>
                <a:srgbClr val="006666"/>
              </a:solidFill>
              <a:ea typeface="Calibri" pitchFamily="34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Danny Martin - Director</a:t>
            </a:r>
            <a:endParaRPr lang="en-CA" sz="1300" b="1" spc="200" dirty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en-CA" sz="1300" b="1" spc="200" dirty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Military, Musician, Food Entrepreneur</a:t>
            </a:r>
            <a:endParaRPr lang="en-CA" sz="1300" b="1" spc="200" dirty="0">
              <a:cs typeface="Arial" pitchFamily="34" charset="0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Robert MacEachern – Director</a:t>
            </a:r>
            <a:endParaRPr lang="en-CA" sz="1300" b="1" spc="200" dirty="0">
              <a:cs typeface="Arial" pitchFamily="34" charset="0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Business and Indigenous Consultant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Hana Nelson – Director</a:t>
            </a:r>
            <a:endParaRPr lang="en-CA" sz="1300" b="1" spc="200" dirty="0">
              <a:cs typeface="Arial" pitchFamily="34" charset="0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Management, Value-added fishery production</a:t>
            </a: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Hélène Branch – Director</a:t>
            </a:r>
            <a:endParaRPr lang="en-CA" sz="1300" b="1" spc="200" dirty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Business Consultant, Mentor</a:t>
            </a:r>
            <a:endParaRPr lang="en-CA" sz="1300" b="1" spc="200" dirty="0">
              <a:solidFill>
                <a:srgbClr val="006666"/>
              </a:solidFill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Lindsay Reid – Director</a:t>
            </a:r>
            <a:endParaRPr lang="en-CA" sz="1300" b="1" spc="200" dirty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Restauranteur, Business analysis</a:t>
            </a:r>
            <a:endParaRPr lang="en-CA" sz="1300" b="1" spc="200" dirty="0">
              <a:solidFill>
                <a:srgbClr val="006666"/>
              </a:solidFill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Stephen Rear – Director</a:t>
            </a:r>
            <a:endParaRPr lang="en-CA" sz="1300" b="1" spc="200" dirty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Entrepreneur, Business Consultant</a:t>
            </a: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Chris Payne- Director</a:t>
            </a:r>
            <a:endParaRPr lang="en-CA" sz="1300" b="1" spc="200" dirty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CPA, Developed CEDIF program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John Wray – Director</a:t>
            </a:r>
            <a:endParaRPr lang="en-CA" sz="1300" b="1" spc="200" dirty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Ordained Minister, Media, Farmer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Nadia Gerrits – Administrative Assistant</a:t>
            </a:r>
            <a:endParaRPr lang="en-CA" sz="1300" b="1" spc="200" dirty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r>
              <a:rPr lang="en-CA" sz="1300" b="1" spc="200" dirty="0">
                <a:solidFill>
                  <a:srgbClr val="006600"/>
                </a:solidFill>
                <a:ea typeface="Calibri" pitchFamily="34" charset="0"/>
                <a:cs typeface="Times New Roman" pitchFamily="18" charset="0"/>
              </a:rPr>
              <a:t>Business, Finance, Sales</a:t>
            </a:r>
          </a:p>
          <a:p>
            <a:pPr lvl="0" algn="ctr" eaLnBrk="0" fontAlgn="base" hangingPunct="0">
              <a:spcBef>
                <a:spcPct val="0"/>
              </a:spcBef>
              <a:spcAft>
                <a:spcPts val="100"/>
              </a:spcAft>
            </a:pPr>
            <a:endParaRPr lang="en-CA" sz="1350" b="1" spc="200" dirty="0">
              <a:solidFill>
                <a:srgbClr val="006600"/>
              </a:solidFill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</a:pPr>
            <a:endParaRPr lang="en-CA" sz="1350" b="1" spc="200" dirty="0">
              <a:solidFill>
                <a:srgbClr val="006600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9" name="Picture 18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97" r="11641" b="30000"/>
          <a:stretch/>
        </p:blipFill>
        <p:spPr bwMode="auto">
          <a:xfrm>
            <a:off x="2194425" y="1993193"/>
            <a:ext cx="1010955" cy="13231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Subtitle 8"/>
          <p:cNvSpPr txBox="1">
            <a:spLocks/>
          </p:cNvSpPr>
          <p:nvPr/>
        </p:nvSpPr>
        <p:spPr>
          <a:xfrm>
            <a:off x="2140952" y="0"/>
            <a:ext cx="8064896" cy="463174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 algn="ctr" defTabSz="914400">
              <a:spcBef>
                <a:spcPct val="20000"/>
              </a:spcBef>
              <a:defRPr/>
            </a:pPr>
            <a:r>
              <a:rPr lang="en-CA" sz="3200" b="1" dirty="0">
                <a:ln w="3175" cmpd="sng">
                  <a:noFill/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FarmWorks Directors 2025</a:t>
            </a:r>
          </a:p>
          <a:p>
            <a:pPr algn="ctr" defTabSz="914400">
              <a:defRPr/>
            </a:pPr>
            <a:endParaRPr lang="en-CA" sz="1200" dirty="0">
              <a:ln w="3175" cmpd="sng">
                <a:noFill/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outerShdw blurRad="50800" dist="76200" dir="18900000" algn="b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F066C43-C624-44FB-96CC-1077EAA121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9572" y="726642"/>
            <a:ext cx="1122714" cy="1271520"/>
          </a:xfrm>
          <a:prstGeom prst="rect">
            <a:avLst/>
          </a:prstGeom>
        </p:spPr>
      </p:pic>
      <p:pic>
        <p:nvPicPr>
          <p:cNvPr id="6" name="Picture 5" descr="A picture containing person, person, smiling, posing&#10;&#10;Description automatically generated">
            <a:extLst>
              <a:ext uri="{FF2B5EF4-FFF2-40B4-BE49-F238E27FC236}">
                <a16:creationId xmlns:a16="http://schemas.microsoft.com/office/drawing/2014/main" id="{1CC3ABA5-FA94-4897-AFA4-7F323A9A49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63525" y="1386196"/>
            <a:ext cx="1067635" cy="15808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127451-7AF1-4F3C-9386-670F6EED57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0472" y="850748"/>
            <a:ext cx="1122714" cy="1436701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5838E373-324A-4200-9618-36966D1E6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350" y="3429000"/>
            <a:ext cx="1010955" cy="141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785FD89-2484-43D0-A4C9-4A39E3B5F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570" y="635497"/>
            <a:ext cx="1016441" cy="126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BD8F0E-ADFD-80E0-09C7-24A1A60E853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56974" y="3457442"/>
            <a:ext cx="1148874" cy="14151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DB9D39-DBFE-85DA-32D7-E31F8833CE7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572" y="2115633"/>
            <a:ext cx="1146276" cy="1271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01221FDF-B96C-FF93-9208-714FF4DB1E0D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" t="7510" r="7852"/>
          <a:stretch/>
        </p:blipFill>
        <p:spPr bwMode="auto">
          <a:xfrm>
            <a:off x="10263525" y="4722383"/>
            <a:ext cx="1148874" cy="12917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A person taking a selfie&#10;&#10;Description automatically generated">
            <a:extLst>
              <a:ext uri="{FF2B5EF4-FFF2-40B4-BE49-F238E27FC236}">
                <a16:creationId xmlns:a16="http://schemas.microsoft.com/office/drawing/2014/main" id="{E459F21D-AFC2-B229-10CF-A29E1923121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3525" y="3097556"/>
            <a:ext cx="1067635" cy="15394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82CE37F-503A-5E6D-B370-B1CF23B714A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61448" y="4958414"/>
            <a:ext cx="1016441" cy="13437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293E3D-C9E7-84BF-6DF3-9E34D85602E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059572" y="4956648"/>
            <a:ext cx="1122714" cy="13472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933414-6B39-0F3A-DD1E-58D1B3BBB37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5842" y="5081558"/>
            <a:ext cx="1164367" cy="141517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4E51C2A-6BAC-03E4-E01E-12D77673B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24" y="2367393"/>
            <a:ext cx="1147749" cy="132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1EF96704-05BC-704F-5C1A-72AB2C44B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23" y="3770451"/>
            <a:ext cx="1102161" cy="1186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16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3913"/>
    </mc:Choice>
    <mc:Fallback xmlns="">
      <p:transition advTm="1391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972BB-CE20-494F-B566-E0232C666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82880"/>
            <a:ext cx="12192000" cy="1386840"/>
          </a:xfrm>
        </p:spPr>
        <p:txBody>
          <a:bodyPr/>
          <a:lstStyle/>
          <a:p>
            <a:pPr algn="ctr"/>
            <a:r>
              <a:rPr lang="en-US" sz="7200" b="1" dirty="0">
                <a:ln w="12700">
                  <a:solidFill>
                    <a:srgbClr val="FFFF00"/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Farm</a:t>
            </a:r>
            <a:r>
              <a:rPr lang="en-US" sz="7200" b="1" dirty="0">
                <a:ln w="12700">
                  <a:solidFill>
                    <a:srgbClr val="FFFF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Works</a:t>
            </a:r>
            <a:endParaRPr lang="en-US" sz="4000" b="1" dirty="0">
              <a:ln w="12700">
                <a:solidFill>
                  <a:schemeClr val="tx1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F4C204E2-078C-49A3-B6BF-184BF905E8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46760" y="1706880"/>
            <a:ext cx="11292840" cy="4968240"/>
          </a:xfrm>
          <a:noFill/>
        </p:spPr>
        <p:txBody>
          <a:bodyPr>
            <a:normAutofit/>
          </a:bodyPr>
          <a:lstStyle/>
          <a:p>
            <a:pPr marL="288925" indent="-288925">
              <a:lnSpc>
                <a:spcPct val="90000"/>
              </a:lnSpc>
              <a:buNone/>
              <a:defRPr/>
            </a:pPr>
            <a:r>
              <a:rPr lang="en-US" sz="4000" dirty="0">
                <a:ln w="28575">
                  <a:solidFill>
                    <a:srgbClr val="FFFF00"/>
                  </a:solidFill>
                </a:ln>
                <a:solidFill>
                  <a:srgbClr val="36E200"/>
                </a:solidFill>
                <a:latin typeface="Signboard" pitchFamily="2" charset="0"/>
              </a:rPr>
              <a:t>	 Field to Fork to Future</a:t>
            </a:r>
            <a:endParaRPr lang="en-US" sz="4000" b="1" spc="100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-288925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People </a:t>
            </a:r>
            <a:r>
              <a:rPr lang="en-US" sz="36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– quality of life for all Nova Scotians</a:t>
            </a:r>
          </a:p>
          <a:p>
            <a:pPr marL="457200" lvl="1" indent="-288925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Community </a:t>
            </a:r>
            <a:r>
              <a:rPr lang="en-US" sz="3600" b="1" dirty="0">
                <a:solidFill>
                  <a:srgbClr val="66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– farms and SMEs contribute </a:t>
            </a:r>
          </a:p>
          <a:p>
            <a:pPr marL="457200" lvl="1" indent="-288925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Health </a:t>
            </a:r>
            <a:r>
              <a:rPr lang="en-US" sz="3600" b="1" dirty="0">
                <a:solidFill>
                  <a:srgbClr val="66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– increasing the availability of healthy food</a:t>
            </a:r>
          </a:p>
          <a:p>
            <a:pPr marL="457200" lvl="1" indent="-288925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Economy </a:t>
            </a:r>
            <a:r>
              <a:rPr lang="en-US" sz="3600" b="1" dirty="0">
                <a:solidFill>
                  <a:srgbClr val="66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– keeping more money and jobs in NS </a:t>
            </a:r>
          </a:p>
          <a:p>
            <a:pPr marL="457200" lvl="1" indent="-288925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Environment </a:t>
            </a:r>
            <a:r>
              <a:rPr lang="en-US" sz="3600" b="1" dirty="0">
                <a:solidFill>
                  <a:srgbClr val="66FF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– ecologically sound local production </a:t>
            </a:r>
          </a:p>
          <a:p>
            <a:pPr marL="457200" lvl="1" indent="-288925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FF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Preservation </a:t>
            </a:r>
            <a:r>
              <a:rPr lang="en-US" sz="3600" b="1" dirty="0">
                <a:solidFill>
                  <a:srgbClr val="66FF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of built and natural amenities of NS</a:t>
            </a:r>
            <a:endParaRPr lang="en-US" sz="3600" b="1" dirty="0">
              <a:solidFill>
                <a:srgbClr val="66FF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03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0"/>
    </mc:Choice>
    <mc:Fallback xmlns="">
      <p:transition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17E9C6-8137-7494-27E8-37FF986F6F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01" t="4597" r="3293" b="3863"/>
          <a:stretch/>
        </p:blipFill>
        <p:spPr bwMode="auto">
          <a:xfrm>
            <a:off x="133088" y="215900"/>
            <a:ext cx="11925824" cy="6426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740D8D-4057-F3CD-228E-2C7BC0649742}"/>
              </a:ext>
            </a:extLst>
          </p:cNvPr>
          <p:cNvSpPr txBox="1"/>
          <p:nvPr/>
        </p:nvSpPr>
        <p:spPr>
          <a:xfrm rot="20311875">
            <a:off x="163934" y="3105834"/>
            <a:ext cx="2520242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/>
                <a:ea typeface="+mn-ea"/>
                <a:cs typeface="+mn-cs"/>
              </a:rPr>
              <a:t>Challenge</a:t>
            </a:r>
          </a:p>
        </p:txBody>
      </p:sp>
    </p:spTree>
    <p:extLst>
      <p:ext uri="{BB962C8B-B14F-4D97-AF65-F5344CB8AC3E}">
        <p14:creationId xmlns:p14="http://schemas.microsoft.com/office/powerpoint/2010/main" val="160575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26D4E1-9383-4F66-F51B-63FBC718F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01" y="1042415"/>
            <a:ext cx="11403481" cy="56470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05556A-A074-B72F-CE48-01518252C289}"/>
              </a:ext>
            </a:extLst>
          </p:cNvPr>
          <p:cNvSpPr txBox="1"/>
          <p:nvPr/>
        </p:nvSpPr>
        <p:spPr>
          <a:xfrm>
            <a:off x="955368" y="72460"/>
            <a:ext cx="103493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E6B729">
                    <a:lumMod val="60000"/>
                    <a:lumOff val="40000"/>
                  </a:srgbClr>
                </a:solidFill>
                <a:effectLst/>
                <a:uLnTx/>
                <a:uFillTx/>
                <a:latin typeface="Cavolini" panose="03000502040302020204" pitchFamily="66" charset="0"/>
                <a:ea typeface="+mn-ea"/>
                <a:cs typeface="Cavolini" panose="03000502040302020204" pitchFamily="66" charset="0"/>
              </a:rPr>
              <a:t>Challenges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volini" panose="03000502040302020204" pitchFamily="66" charset="0"/>
                <a:ea typeface="+mn-ea"/>
                <a:cs typeface="Cavolini" panose="03000502040302020204" pitchFamily="66" charset="0"/>
              </a:rPr>
              <a:t> -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volini" panose="03000502040302020204" pitchFamily="66" charset="0"/>
                <a:ea typeface="+mn-ea"/>
                <a:cs typeface="Cavolini" panose="03000502040302020204" pitchFamily="66" charset="0"/>
              </a:rPr>
              <a:t>Opportunities</a:t>
            </a:r>
          </a:p>
        </p:txBody>
      </p:sp>
    </p:spTree>
    <p:extLst>
      <p:ext uri="{BB962C8B-B14F-4D97-AF65-F5344CB8AC3E}">
        <p14:creationId xmlns:p14="http://schemas.microsoft.com/office/powerpoint/2010/main" val="120851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Hottest year on record: Map of the globe showing some blue around Antarctica, northern Australia, California into the Northern Rockies, part of India, with the rest shades of orange to red.">
            <a:extLst>
              <a:ext uri="{FF2B5EF4-FFF2-40B4-BE49-F238E27FC236}">
                <a16:creationId xmlns:a16="http://schemas.microsoft.com/office/drawing/2014/main" id="{4D30D25E-867E-76F2-F1F8-6D3EDBDDAD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r="4352" b="8512"/>
          <a:stretch/>
        </p:blipFill>
        <p:spPr bwMode="auto">
          <a:xfrm>
            <a:off x="5348472" y="1165124"/>
            <a:ext cx="6691745" cy="5540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hart showing daily and yearly global average temperature anomalies from 1940-2024, compared with 1850-1900 pre-industrial average. 2023 was 1.48C above the pre-industrial average, whereas the 12-month running anomaly from feb 2023 to Jan 2024 was 1.52C. Source: ERA5, E3S, ECMWF">
            <a:extLst>
              <a:ext uri="{FF2B5EF4-FFF2-40B4-BE49-F238E27FC236}">
                <a16:creationId xmlns:a16="http://schemas.microsoft.com/office/drawing/2014/main" id="{9B9D05BE-0372-A7AC-9FEF-EE59F785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83" y="152858"/>
            <a:ext cx="5900560" cy="576144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68740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8">
            <a:extLst>
              <a:ext uri="{FF2B5EF4-FFF2-40B4-BE49-F238E27FC236}">
                <a16:creationId xmlns:a16="http://schemas.microsoft.com/office/drawing/2014/main" id="{88A24D05-3747-43C4-9510-D97179FC8E54}"/>
              </a:ext>
            </a:extLst>
          </p:cNvPr>
          <p:cNvSpPr txBox="1">
            <a:spLocks/>
          </p:cNvSpPr>
          <p:nvPr/>
        </p:nvSpPr>
        <p:spPr>
          <a:xfrm>
            <a:off x="383458" y="208547"/>
            <a:ext cx="11612924" cy="651979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282575" lvl="1" indent="-282575" algn="ctr" defTabSz="273050">
              <a:spcBef>
                <a:spcPts val="0"/>
              </a:spcBef>
              <a:spcAft>
                <a:spcPts val="300"/>
              </a:spcAft>
              <a:buNone/>
            </a:pPr>
            <a:r>
              <a:rPr lang="en-CA" sz="4000" b="1" dirty="0">
                <a:ln w="3175" cmpd="sng">
                  <a:noFill/>
                  <a:prstDash val="solid"/>
                </a:ln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volini" panose="03000502040302020204" pitchFamily="66" charset="0"/>
                <a:cs typeface="Cavolini" panose="03000502040302020204" pitchFamily="66" charset="0"/>
              </a:rPr>
              <a:t>Community Economic Development Investment Funds (CEDIF)</a:t>
            </a:r>
            <a:endParaRPr lang="en-CA" sz="4000" b="1" dirty="0">
              <a:solidFill>
                <a:srgbClr val="00FF00"/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pPr marL="625475" indent="-444500" defTabSz="27305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400" b="1" dirty="0">
                <a:solidFill>
                  <a:srgbClr val="FFFF00"/>
                </a:solidFill>
              </a:rPr>
              <a:t>In 2021 RRSP investments by 133,420 Nova Scotians totaled $1,030,000 and </a:t>
            </a:r>
            <a:r>
              <a:rPr lang="en-US" sz="3400" b="1" u="sng" dirty="0">
                <a:solidFill>
                  <a:srgbClr val="FFFF00"/>
                </a:solidFill>
              </a:rPr>
              <a:t>almost all left NS</a:t>
            </a:r>
          </a:p>
          <a:p>
            <a:pPr marL="682625" indent="-504825" defTabSz="273050">
              <a:spcBef>
                <a:spcPts val="600"/>
              </a:spcBef>
              <a:spcAft>
                <a:spcPts val="600"/>
              </a:spcAft>
              <a:buNone/>
            </a:pPr>
            <a:r>
              <a:rPr lang="en-CA" sz="3400" b="1" dirty="0">
                <a:solidFill>
                  <a:srgbClr val="00FF00"/>
                </a:solidFill>
              </a:rPr>
              <a:t>FarmWorks CEDIF 14 years to date:</a:t>
            </a:r>
          </a:p>
          <a:p>
            <a:pPr marL="682625" indent="-331788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CA" sz="3400" b="1" dirty="0">
                <a:solidFill>
                  <a:srgbClr val="00FF00"/>
                </a:solidFill>
              </a:rPr>
              <a:t>	</a:t>
            </a:r>
            <a:r>
              <a:rPr lang="en-CA" sz="3200" b="1" dirty="0">
                <a:solidFill>
                  <a:srgbClr val="00FF00"/>
                </a:solidFill>
              </a:rPr>
              <a:t>$5,983,300 invested by 575 Shareholders</a:t>
            </a:r>
          </a:p>
          <a:p>
            <a:pPr marL="682625" indent="-331788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CA" sz="3200" b="1" dirty="0">
                <a:solidFill>
                  <a:srgbClr val="00FF00"/>
                </a:solidFill>
              </a:rPr>
              <a:t>	Currently &gt; $90,000 repaid monthly </a:t>
            </a:r>
          </a:p>
          <a:p>
            <a:pPr marL="682625" indent="-331788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CA" sz="3200" b="1" dirty="0">
                <a:solidFill>
                  <a:srgbClr val="00FF00"/>
                </a:solidFill>
              </a:rPr>
              <a:t>	$10,840,000 has been loaned to 172 clients</a:t>
            </a:r>
          </a:p>
          <a:p>
            <a:pPr marL="914400" indent="-860425">
              <a:spcBef>
                <a:spcPts val="600"/>
              </a:spcBef>
              <a:buNone/>
            </a:pP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CEDIF </a:t>
            </a:r>
            <a:r>
              <a:rPr lang="en-US" sz="3400" b="1" dirty="0">
                <a:solidFill>
                  <a:srgbClr val="FFFF00"/>
                </a:solidFill>
                <a:latin typeface="Arial" panose="020B0604020202020204" pitchFamily="34" charset="0"/>
              </a:rPr>
              <a:t>impact – significant socioeconomic gains </a:t>
            </a:r>
          </a:p>
          <a:p>
            <a:pPr marL="914400" indent="-860425">
              <a:spcBef>
                <a:spcPts val="0"/>
              </a:spcBef>
              <a:buNone/>
            </a:pPr>
            <a:r>
              <a:rPr lang="en-US" sz="3400" b="1" dirty="0">
                <a:solidFill>
                  <a:srgbClr val="FFFF00"/>
                </a:solidFill>
                <a:latin typeface="Arial" panose="020B0604020202020204" pitchFamily="34" charset="0"/>
              </a:rPr>
              <a:t>	</a:t>
            </a:r>
            <a:r>
              <a:rPr lang="en-US" sz="2400" b="1" dirty="0">
                <a:solidFill>
                  <a:srgbClr val="00FF00"/>
                </a:solidFill>
                <a:latin typeface="Arial" panose="020B0604020202020204" pitchFamily="34" charset="0"/>
              </a:rPr>
              <a:t>(Report by Dr. George Karaphillis for CECNB)</a:t>
            </a:r>
            <a:endParaRPr lang="en-US" sz="2400" dirty="0">
              <a:solidFill>
                <a:srgbClr val="00FF00"/>
              </a:solidFill>
            </a:endParaRPr>
          </a:p>
          <a:p>
            <a:pPr marL="682625" indent="-628650">
              <a:spcBef>
                <a:spcPts val="600"/>
              </a:spcBef>
              <a:buNone/>
            </a:pPr>
            <a:r>
              <a:rPr lang="en-CA" sz="3400" b="1" dirty="0">
                <a:solidFill>
                  <a:srgbClr val="00FFFF"/>
                </a:solidFill>
              </a:rPr>
              <a:t>  </a:t>
            </a:r>
            <a:endParaRPr lang="en-CA" sz="3400" b="1" dirty="0">
              <a:ln w="9525" cmpd="sng">
                <a:noFill/>
                <a:prstDash val="solid"/>
              </a:ln>
              <a:solidFill>
                <a:srgbClr val="00FFFF"/>
              </a:solidFill>
            </a:endParaRPr>
          </a:p>
          <a:p>
            <a:pPr marL="282575" indent="-282575" defTabSz="273050">
              <a:spcBef>
                <a:spcPts val="600"/>
              </a:spcBef>
              <a:spcAft>
                <a:spcPts val="600"/>
              </a:spcAft>
              <a:buFont typeface="Wingdings 3" charset="2"/>
              <a:buNone/>
            </a:pPr>
            <a:endParaRPr lang="en-CA" sz="3400" b="1" dirty="0">
              <a:solidFill>
                <a:srgbClr val="917311"/>
              </a:solidFill>
            </a:endParaRPr>
          </a:p>
          <a:p>
            <a:pPr>
              <a:spcBef>
                <a:spcPts val="0"/>
              </a:spcBef>
              <a:spcAft>
                <a:spcPts val="300"/>
              </a:spcAft>
              <a:buFont typeface="Wingdings 3" charset="2"/>
              <a:buNone/>
            </a:pPr>
            <a:endParaRPr lang="en-CA" sz="3200" b="1" dirty="0">
              <a:ln w="3175" cmpd="sng">
                <a:noFill/>
                <a:prstDash val="solid"/>
              </a:ln>
              <a:solidFill>
                <a:srgbClr val="002060"/>
              </a:solidFill>
              <a:effectLst>
                <a:outerShdw blurRad="50800" dist="76200" dir="18900000" algn="bl" rotWithShape="0">
                  <a:prstClr val="black">
                    <a:alpha val="40000"/>
                  </a:prstClr>
                </a:outerShdw>
              </a:effectLst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57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2000"/>
    </mc:Choice>
    <mc:Fallback xmlns="">
      <p:transition advTm="12000"/>
    </mc:Fallback>
  </mc:AlternateContent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1641</TotalTime>
  <Words>472</Words>
  <Application>Microsoft Macintosh PowerPoint</Application>
  <PresentationFormat>Widescreen</PresentationFormat>
  <Paragraphs>90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Balloon-Xbold</vt:lpstr>
      <vt:lpstr>Benson-Bold</vt:lpstr>
      <vt:lpstr>Signboard</vt:lpstr>
      <vt:lpstr>Aptos</vt:lpstr>
      <vt:lpstr>Aptos Display</vt:lpstr>
      <vt:lpstr>Arial</vt:lpstr>
      <vt:lpstr>Calibri</vt:lpstr>
      <vt:lpstr>Cavolini</vt:lpstr>
      <vt:lpstr>Century Gothic</vt:lpstr>
      <vt:lpstr>Lucida Sans</vt:lpstr>
      <vt:lpstr>Wingdings</vt:lpstr>
      <vt:lpstr>Wingdings 3</vt:lpstr>
      <vt:lpstr>Office Theme</vt:lpstr>
      <vt:lpstr>Ion</vt:lpstr>
      <vt:lpstr>PowerPoint Presentation</vt:lpstr>
      <vt:lpstr>PowerPoint Presentation</vt:lpstr>
      <vt:lpstr>PowerPoint Presentation</vt:lpstr>
      <vt:lpstr>PowerPoint Presentation</vt:lpstr>
      <vt:lpstr>FarmWorks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Best</dc:creator>
  <cp:lastModifiedBy>Gregory Butler</cp:lastModifiedBy>
  <cp:revision>13</cp:revision>
  <dcterms:created xsi:type="dcterms:W3CDTF">2025-04-03T20:19:56Z</dcterms:created>
  <dcterms:modified xsi:type="dcterms:W3CDTF">2025-04-08T17:24:48Z</dcterms:modified>
</cp:coreProperties>
</file>