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heme/themeOverride1.xml" ContentType="application/vnd.openxmlformats-officedocument.themeOverr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drawings/drawing2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1" r:id="rId1"/>
  </p:sldMasterIdLst>
  <p:notesMasterIdLst>
    <p:notesMasterId r:id="rId13"/>
  </p:notesMasterIdLst>
  <p:sldIdLst>
    <p:sldId id="256" r:id="rId2"/>
    <p:sldId id="259" r:id="rId3"/>
    <p:sldId id="257" r:id="rId4"/>
    <p:sldId id="260" r:id="rId5"/>
    <p:sldId id="261" r:id="rId6"/>
    <p:sldId id="262" r:id="rId7"/>
    <p:sldId id="267" r:id="rId8"/>
    <p:sldId id="263" r:id="rId9"/>
    <p:sldId id="264" r:id="rId10"/>
    <p:sldId id="265" r:id="rId11"/>
    <p:sldId id="266" r:id="rId12"/>
  </p:sldIdLst>
  <p:sldSz cx="12192000" cy="6858000"/>
  <p:notesSz cx="7315200" cy="96012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4" autoAdjust="0"/>
    <p:restoredTop sz="94660"/>
  </p:normalViewPr>
  <p:slideViewPr>
    <p:cSldViewPr snapToGrid="0">
      <p:cViewPr varScale="1">
        <p:scale>
          <a:sx n="78" d="100"/>
          <a:sy n="78" d="100"/>
        </p:scale>
        <p:origin x="1056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Brian\AppData\Local\Microsoft\Windows\INetCache\Content.Outlook\5V5FN6XL\Age_distribution.csv" TargetMode="Externa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chartUserShapes" Target="../drawings/drawing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oleObject" Target="file:///C:\Users\Brian\AppData\Local\Microsoft\Windows\INetCache\Content.Outlook\5V5FN6XL\gender_distribution.csv" TargetMode="Externa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3.xml"/><Relationship Id="rId1" Type="http://schemas.microsoft.com/office/2011/relationships/chartStyle" Target="style3.xml"/><Relationship Id="rId4" Type="http://schemas.openxmlformats.org/officeDocument/2006/relationships/chartUserShapes" Target="../drawings/drawing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3200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3200"/>
              <a:t>Average Age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320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9382-4DE8-BFA3-6867559F45E5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9382-4DE8-BFA3-6867559F45E5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9382-4DE8-BFA3-6867559F45E5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7-9382-4DE8-BFA3-6867559F45E5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9-9382-4DE8-BFA3-6867559F45E5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B-9382-4DE8-BFA3-6867559F45E5}"/>
              </c:ext>
            </c:extLst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D-9382-4DE8-BFA3-6867559F45E5}"/>
              </c:ext>
            </c:extLst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F-9382-4DE8-BFA3-6867559F45E5}"/>
              </c:ext>
            </c:extLst>
          </c:dPt>
          <c:dPt>
            <c:idx val="8"/>
            <c:bubble3D val="0"/>
            <c:spPr>
              <a:solidFill>
                <a:schemeClr val="accent3">
                  <a:lumMod val="6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11-9382-4DE8-BFA3-6867559F45E5}"/>
              </c:ext>
            </c:extLst>
          </c:dPt>
          <c:dLbls>
            <c:dLbl>
              <c:idx val="8"/>
              <c:spPr>
                <a:pattFill prst="pct75">
                  <a:fgClr>
                    <a:schemeClr val="dk1">
                      <a:lumMod val="75000"/>
                      <a:lumOff val="25000"/>
                    </a:schemeClr>
                  </a:fgClr>
                  <a:bgClr>
                    <a:schemeClr val="dk1">
                      <a:lumMod val="65000"/>
                      <a:lumOff val="35000"/>
                    </a:schemeClr>
                  </a:bgClr>
                </a:patt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2800" b="1" i="0" u="none" strike="noStrike" kern="1200" baseline="0">
                      <a:solidFill>
                        <a:srgbClr val="FF000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ctr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8.3961619306109639E-2"/>
                      <c:h val="0.11216953592552376"/>
                    </c:manualLayout>
                  </c15:layout>
                </c:ext>
                <c:ext xmlns:c16="http://schemas.microsoft.com/office/drawing/2014/chart" uri="{C3380CC4-5D6E-409C-BE32-E72D297353CC}">
                  <c16:uniqueId val="{00000011-9382-4DE8-BFA3-6867559F45E5}"/>
                </c:ext>
              </c:extLst>
            </c:dLbl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800" b="1" i="0" u="none" strike="noStrike" kern="1200" baseline="0">
                    <a:solidFill>
                      <a:srgbClr val="FF0000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Age_distribution!$A$24:$A$32</c:f>
              <c:strCache>
                <c:ptCount val="9"/>
                <c:pt idx="0">
                  <c:v>under 40</c:v>
                </c:pt>
                <c:pt idx="2">
                  <c:v>40-50</c:v>
                </c:pt>
                <c:pt idx="3">
                  <c:v>0</c:v>
                </c:pt>
                <c:pt idx="4">
                  <c:v>50-60</c:v>
                </c:pt>
                <c:pt idx="6">
                  <c:v>60-70</c:v>
                </c:pt>
                <c:pt idx="8">
                  <c:v>over 70</c:v>
                </c:pt>
              </c:strCache>
            </c:strRef>
          </c:cat>
          <c:val>
            <c:numRef>
              <c:f>Age_distribution!$B$24:$B$32</c:f>
              <c:numCache>
                <c:formatCode>General</c:formatCode>
                <c:ptCount val="9"/>
                <c:pt idx="0">
                  <c:v>4</c:v>
                </c:pt>
                <c:pt idx="2">
                  <c:v>6</c:v>
                </c:pt>
                <c:pt idx="4">
                  <c:v>8</c:v>
                </c:pt>
                <c:pt idx="6">
                  <c:v>12</c:v>
                </c:pt>
                <c:pt idx="8">
                  <c:v>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2-9382-4DE8-BFA3-6867559F45E5}"/>
            </c:ext>
          </c:extLst>
        </c:ser>
        <c:ser>
          <c:idx val="1"/>
          <c:order val="1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14-9382-4DE8-BFA3-6867559F45E5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16-9382-4DE8-BFA3-6867559F45E5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18-9382-4DE8-BFA3-6867559F45E5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1A-9382-4DE8-BFA3-6867559F45E5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1C-9382-4DE8-BFA3-6867559F45E5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1E-9382-4DE8-BFA3-6867559F45E5}"/>
              </c:ext>
            </c:extLst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20-9382-4DE8-BFA3-6867559F45E5}"/>
              </c:ext>
            </c:extLst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22-9382-4DE8-BFA3-6867559F45E5}"/>
              </c:ext>
            </c:extLst>
          </c:dPt>
          <c:dPt>
            <c:idx val="8"/>
            <c:bubble3D val="0"/>
            <c:spPr>
              <a:solidFill>
                <a:schemeClr val="accent3">
                  <a:lumMod val="6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24-9382-4DE8-BFA3-6867559F45E5}"/>
              </c:ext>
            </c:extLst>
          </c:dPt>
          <c:dLbls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Age_distribution!$A$24:$A$32</c:f>
              <c:strCache>
                <c:ptCount val="9"/>
                <c:pt idx="0">
                  <c:v>under 40</c:v>
                </c:pt>
                <c:pt idx="2">
                  <c:v>40-50</c:v>
                </c:pt>
                <c:pt idx="3">
                  <c:v>0</c:v>
                </c:pt>
                <c:pt idx="4">
                  <c:v>50-60</c:v>
                </c:pt>
                <c:pt idx="6">
                  <c:v>60-70</c:v>
                </c:pt>
                <c:pt idx="8">
                  <c:v>over 70</c:v>
                </c:pt>
              </c:strCache>
            </c:strRef>
          </c:cat>
          <c:val>
            <c:numRef>
              <c:f>Age_distribution!$C$24:$C$32</c:f>
              <c:numCache>
                <c:formatCode>General</c:formatCode>
                <c:ptCount val="9"/>
                <c:pt idx="0">
                  <c:v>1.6</c:v>
                </c:pt>
                <c:pt idx="2">
                  <c:v>4.9000000000000004</c:v>
                </c:pt>
                <c:pt idx="4">
                  <c:v>9.8000000000000007</c:v>
                </c:pt>
                <c:pt idx="6">
                  <c:v>13.1</c:v>
                </c:pt>
                <c:pt idx="8">
                  <c:v>19.7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25-9382-4DE8-BFA3-6867559F45E5}"/>
            </c:ext>
          </c:extLst>
        </c:ser>
        <c:ser>
          <c:idx val="2"/>
          <c:order val="2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27-9382-4DE8-BFA3-6867559F45E5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29-9382-4DE8-BFA3-6867559F45E5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2B-9382-4DE8-BFA3-6867559F45E5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2D-9382-4DE8-BFA3-6867559F45E5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2F-9382-4DE8-BFA3-6867559F45E5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31-9382-4DE8-BFA3-6867559F45E5}"/>
              </c:ext>
            </c:extLst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33-9382-4DE8-BFA3-6867559F45E5}"/>
              </c:ext>
            </c:extLst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35-9382-4DE8-BFA3-6867559F45E5}"/>
              </c:ext>
            </c:extLst>
          </c:dPt>
          <c:dPt>
            <c:idx val="8"/>
            <c:bubble3D val="0"/>
            <c:spPr>
              <a:solidFill>
                <a:schemeClr val="accent3">
                  <a:lumMod val="6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37-9382-4DE8-BFA3-6867559F45E5}"/>
              </c:ext>
            </c:extLst>
          </c:dPt>
          <c:dLbls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Age_distribution!$A$24:$A$32</c:f>
              <c:strCache>
                <c:ptCount val="9"/>
                <c:pt idx="0">
                  <c:v>under 40</c:v>
                </c:pt>
                <c:pt idx="2">
                  <c:v>40-50</c:v>
                </c:pt>
                <c:pt idx="3">
                  <c:v>0</c:v>
                </c:pt>
                <c:pt idx="4">
                  <c:v>50-60</c:v>
                </c:pt>
                <c:pt idx="6">
                  <c:v>60-70</c:v>
                </c:pt>
                <c:pt idx="8">
                  <c:v>over 70</c:v>
                </c:pt>
              </c:strCache>
            </c:strRef>
          </c:cat>
          <c:val>
            <c:numRef>
              <c:f>Age_distribution!$D$24:$D$32</c:f>
              <c:numCache>
                <c:formatCode>General</c:formatCode>
                <c:ptCount val="9"/>
                <c:pt idx="0">
                  <c:v>4</c:v>
                </c:pt>
                <c:pt idx="2">
                  <c:v>6</c:v>
                </c:pt>
                <c:pt idx="4">
                  <c:v>8</c:v>
                </c:pt>
                <c:pt idx="6">
                  <c:v>12</c:v>
                </c:pt>
                <c:pt idx="8">
                  <c:v>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38-9382-4DE8-BFA3-6867559F45E5}"/>
            </c:ext>
          </c:extLst>
        </c:ser>
        <c:ser>
          <c:idx val="3"/>
          <c:order val="3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3A-9382-4DE8-BFA3-6867559F45E5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3C-9382-4DE8-BFA3-6867559F45E5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3E-9382-4DE8-BFA3-6867559F45E5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40-9382-4DE8-BFA3-6867559F45E5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42-9382-4DE8-BFA3-6867559F45E5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44-9382-4DE8-BFA3-6867559F45E5}"/>
              </c:ext>
            </c:extLst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46-9382-4DE8-BFA3-6867559F45E5}"/>
              </c:ext>
            </c:extLst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48-9382-4DE8-BFA3-6867559F45E5}"/>
              </c:ext>
            </c:extLst>
          </c:dPt>
          <c:dPt>
            <c:idx val="8"/>
            <c:bubble3D val="0"/>
            <c:spPr>
              <a:solidFill>
                <a:schemeClr val="accent3">
                  <a:lumMod val="6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4A-9382-4DE8-BFA3-6867559F45E5}"/>
              </c:ext>
            </c:extLst>
          </c:dPt>
          <c:dLbls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Age_distribution!$A$24:$A$32</c:f>
              <c:strCache>
                <c:ptCount val="9"/>
                <c:pt idx="0">
                  <c:v>under 40</c:v>
                </c:pt>
                <c:pt idx="2">
                  <c:v>40-50</c:v>
                </c:pt>
                <c:pt idx="3">
                  <c:v>0</c:v>
                </c:pt>
                <c:pt idx="4">
                  <c:v>50-60</c:v>
                </c:pt>
                <c:pt idx="6">
                  <c:v>60-70</c:v>
                </c:pt>
                <c:pt idx="8">
                  <c:v>over 70</c:v>
                </c:pt>
              </c:strCache>
            </c:strRef>
          </c:cat>
          <c:val>
            <c:numRef>
              <c:f>Age_distribution!$E$24:$E$32</c:f>
              <c:numCache>
                <c:formatCode>General</c:formatCode>
                <c:ptCount val="9"/>
                <c:pt idx="0" formatCode="0%">
                  <c:v>7.2727272727272724E-2</c:v>
                </c:pt>
                <c:pt idx="2" formatCode="0%">
                  <c:v>0.10909090909090909</c:v>
                </c:pt>
                <c:pt idx="4" formatCode="0%">
                  <c:v>0.14545454545454545</c:v>
                </c:pt>
                <c:pt idx="6" formatCode="0%">
                  <c:v>0.21818181818181817</c:v>
                </c:pt>
                <c:pt idx="8" formatCode="0%">
                  <c:v>0.45454545454545453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4B-9382-4DE8-BFA3-6867559F45E5}"/>
            </c:ext>
          </c:extLst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  <c:userShapes r:id="rId4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28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2800"/>
              <a:t>Project Fund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8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Sheet1!$D$6</c:f>
              <c:strCache>
                <c:ptCount val="1"/>
                <c:pt idx="0">
                  <c:v>Deficit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  <a:sp3d/>
          </c:spPr>
          <c:invertIfNegative val="0"/>
          <c:cat>
            <c:strRef>
              <c:f>Sheet1!$B$7:$C$10</c:f>
              <c:strCache>
                <c:ptCount val="4"/>
                <c:pt idx="0">
                  <c:v>2023</c:v>
                </c:pt>
                <c:pt idx="1">
                  <c:v>2024</c:v>
                </c:pt>
                <c:pt idx="2">
                  <c:v>2025</c:v>
                </c:pt>
                <c:pt idx="3">
                  <c:v>2026</c:v>
                </c:pt>
              </c:strCache>
            </c:strRef>
          </c:cat>
          <c:val>
            <c:numRef>
              <c:f>Sheet1!$D$7:$D$10</c:f>
              <c:numCache>
                <c:formatCode>General</c:formatCode>
                <c:ptCount val="4"/>
                <c:pt idx="1">
                  <c:v>50000</c:v>
                </c:pt>
                <c:pt idx="2">
                  <c:v>23000</c:v>
                </c:pt>
                <c:pt idx="3">
                  <c:v>23000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225-4FDE-A78F-C33AB3E9E493}"/>
            </c:ext>
          </c:extLst>
        </c:ser>
        <c:ser>
          <c:idx val="1"/>
          <c:order val="1"/>
          <c:tx>
            <c:strRef>
              <c:f>Sheet1!$E$6</c:f>
              <c:strCache>
                <c:ptCount val="1"/>
                <c:pt idx="0">
                  <c:v>surplus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  <a:sp3d/>
          </c:spPr>
          <c:invertIfNegative val="0"/>
          <c:cat>
            <c:strRef>
              <c:f>Sheet1!$B$7:$C$10</c:f>
              <c:strCache>
                <c:ptCount val="4"/>
                <c:pt idx="0">
                  <c:v>2023</c:v>
                </c:pt>
                <c:pt idx="1">
                  <c:v>2024</c:v>
                </c:pt>
                <c:pt idx="2">
                  <c:v>2025</c:v>
                </c:pt>
                <c:pt idx="3">
                  <c:v>2026</c:v>
                </c:pt>
              </c:strCache>
            </c:strRef>
          </c:cat>
          <c:val>
            <c:numRef>
              <c:f>Sheet1!$E$7:$E$10</c:f>
              <c:numCache>
                <c:formatCode>General</c:formatCode>
                <c:ptCount val="4"/>
                <c:pt idx="0">
                  <c:v>97000</c:v>
                </c:pt>
                <c:pt idx="1">
                  <c:v>47000</c:v>
                </c:pt>
                <c:pt idx="2">
                  <c:v>22000</c:v>
                </c:pt>
                <c:pt idx="3">
                  <c:v>-1000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225-4FDE-A78F-C33AB3E9E49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872188384"/>
        <c:axId val="872192344"/>
        <c:axId val="0"/>
      </c:bar3DChart>
      <c:catAx>
        <c:axId val="8721883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72192344"/>
        <c:crosses val="autoZero"/>
        <c:auto val="1"/>
        <c:lblAlgn val="ctr"/>
        <c:lblOffset val="100"/>
        <c:noMultiLvlLbl val="0"/>
      </c:catAx>
      <c:valAx>
        <c:axId val="8721923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721883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32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3200"/>
              <a:t>Club dues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32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1"/>
          <c:order val="0"/>
          <c:dPt>
            <c:idx val="0"/>
            <c:bubble3D val="0"/>
            <c:spPr>
              <a:solidFill>
                <a:schemeClr val="accent1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A11B-4C9E-98E6-1CFD3206E8BD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A11B-4C9E-98E6-1CFD3206E8BD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A11B-4C9E-98E6-1CFD3206E8BD}"/>
              </c:ext>
            </c:extLst>
          </c:dPt>
          <c:cat>
            <c:strRef>
              <c:f>Sheet1!$C$29:$C$31</c:f>
              <c:strCache>
                <c:ptCount val="3"/>
                <c:pt idx="0">
                  <c:v>Club</c:v>
                </c:pt>
                <c:pt idx="2">
                  <c:v>National/ Dist </c:v>
                </c:pt>
              </c:strCache>
            </c:strRef>
          </c:cat>
          <c:val>
            <c:numRef>
              <c:f>Sheet1!$D$29:$D$31</c:f>
              <c:numCache>
                <c:formatCode>General</c:formatCode>
                <c:ptCount val="3"/>
                <c:pt idx="0">
                  <c:v>190</c:v>
                </c:pt>
                <c:pt idx="2">
                  <c:v>810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A11B-4C9E-98E6-1CFD3206E8B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  <c:userShapes r:id="rId4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0.37611</cdr:x>
      <cdr:y>0.28152</cdr:y>
    </cdr:from>
    <cdr:to>
      <cdr:x>0.45996</cdr:x>
      <cdr:y>0.44566</cdr:y>
    </cdr:to>
    <cdr:sp macro="" textlink="">
      <cdr:nvSpPr>
        <cdr:cNvPr id="2" name="TextBox 1">
          <a:extLst xmlns:a="http://schemas.openxmlformats.org/drawingml/2006/main">
            <a:ext uri="{FF2B5EF4-FFF2-40B4-BE49-F238E27FC236}">
              <a16:creationId xmlns:a16="http://schemas.microsoft.com/office/drawing/2014/main" id="{E43D032D-B086-5BE5-CF0C-9AAC6D861937}"/>
            </a:ext>
          </a:extLst>
        </cdr:cNvPr>
        <cdr:cNvSpPr txBox="1"/>
      </cdr:nvSpPr>
      <cdr:spPr>
        <a:xfrm xmlns:a="http://schemas.openxmlformats.org/drawingml/2006/main">
          <a:off x="4101528" y="1568393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en-US" sz="1800" kern="1200" dirty="0">
              <a:solidFill>
                <a:schemeClr val="tx1"/>
              </a:solidFill>
              <a:highlight>
                <a:srgbClr val="FFFF00"/>
              </a:highlight>
              <a:latin typeface="+mj-lt"/>
            </a:rPr>
            <a:t>OVER 70 </a:t>
          </a:r>
          <a:r>
            <a:rPr lang="en-US" sz="1800" kern="1200" dirty="0">
              <a:solidFill>
                <a:srgbClr val="FFFF00"/>
              </a:solidFill>
              <a:highlight>
                <a:srgbClr val="FFFF00"/>
              </a:highlight>
              <a:latin typeface="+mj-lt"/>
            </a:rPr>
            <a:t> </a:t>
          </a:r>
          <a:endParaRPr lang="en-US" sz="1800" kern="1200" dirty="0">
            <a:solidFill>
              <a:srgbClr val="FFFF00"/>
            </a:solidFill>
            <a:latin typeface="+mj-lt"/>
          </a:endParaRPr>
        </a:p>
      </cdr:txBody>
    </cdr:sp>
  </cdr:relSizeAnchor>
  <cdr:relSizeAnchor xmlns:cdr="http://schemas.openxmlformats.org/drawingml/2006/chartDrawing">
    <cdr:from>
      <cdr:x>0.6322</cdr:x>
      <cdr:y>0.5</cdr:y>
    </cdr:from>
    <cdr:to>
      <cdr:x>0.70358</cdr:x>
      <cdr:y>0.61423</cdr:y>
    </cdr:to>
    <cdr:sp macro="" textlink="">
      <cdr:nvSpPr>
        <cdr:cNvPr id="3" name="TextBox 2">
          <a:extLst xmlns:a="http://schemas.openxmlformats.org/drawingml/2006/main">
            <a:ext uri="{FF2B5EF4-FFF2-40B4-BE49-F238E27FC236}">
              <a16:creationId xmlns:a16="http://schemas.microsoft.com/office/drawing/2014/main" id="{2E9DA4D4-A59C-4D2D-3225-62ABD505E972}"/>
            </a:ext>
          </a:extLst>
        </cdr:cNvPr>
        <cdr:cNvSpPr txBox="1"/>
      </cdr:nvSpPr>
      <cdr:spPr>
        <a:xfrm xmlns:a="http://schemas.openxmlformats.org/drawingml/2006/main">
          <a:off x="6894154" y="2785534"/>
          <a:ext cx="778476" cy="63637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en-US" sz="2000" kern="1200" dirty="0">
              <a:solidFill>
                <a:srgbClr val="FFFF00"/>
              </a:solidFill>
              <a:latin typeface="+mj-lt"/>
            </a:rPr>
            <a:t>50-60</a:t>
          </a:r>
          <a:endParaRPr lang="en-US" sz="2000" kern="1200" dirty="0">
            <a:solidFill>
              <a:schemeClr val="tx1"/>
            </a:solidFill>
            <a:latin typeface="+mj-lt"/>
          </a:endParaRPr>
        </a:p>
        <a:p xmlns:a="http://schemas.openxmlformats.org/drawingml/2006/main">
          <a:endParaRPr lang="en-US" sz="1100" kern="1200" dirty="0">
            <a:solidFill>
              <a:srgbClr val="FFFF00"/>
            </a:solidFill>
            <a:highlight>
              <a:srgbClr val="FFFF00"/>
            </a:highlight>
            <a:latin typeface="+mj-lt"/>
          </a:endParaRPr>
        </a:p>
      </cdr:txBody>
    </cdr:sp>
  </cdr:relSizeAnchor>
  <cdr:relSizeAnchor xmlns:cdr="http://schemas.openxmlformats.org/drawingml/2006/chartDrawing">
    <cdr:from>
      <cdr:x>0.58007</cdr:x>
      <cdr:y>0.73178</cdr:y>
    </cdr:from>
    <cdr:to>
      <cdr:x>0.66392</cdr:x>
      <cdr:y>0.89592</cdr:y>
    </cdr:to>
    <cdr:sp macro="" textlink="">
      <cdr:nvSpPr>
        <cdr:cNvPr id="4" name="TextBox 3">
          <a:extLst xmlns:a="http://schemas.openxmlformats.org/drawingml/2006/main">
            <a:ext uri="{FF2B5EF4-FFF2-40B4-BE49-F238E27FC236}">
              <a16:creationId xmlns:a16="http://schemas.microsoft.com/office/drawing/2014/main" id="{9E6447B7-7E6A-E255-0D93-BAD2ED7368A3}"/>
            </a:ext>
          </a:extLst>
        </cdr:cNvPr>
        <cdr:cNvSpPr txBox="1"/>
      </cdr:nvSpPr>
      <cdr:spPr>
        <a:xfrm xmlns:a="http://schemas.openxmlformats.org/drawingml/2006/main">
          <a:off x="6325744" y="4076815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en-US" sz="2000" kern="1200" dirty="0">
              <a:solidFill>
                <a:srgbClr val="FFFF00"/>
              </a:solidFill>
            </a:rPr>
            <a:t>60-70</a:t>
          </a:r>
          <a:endParaRPr lang="en-US" sz="2000" kern="1200" dirty="0">
            <a:solidFill>
              <a:srgbClr val="FFFF00"/>
            </a:solidFill>
            <a:latin typeface="+mj-lt"/>
          </a:endParaRPr>
        </a:p>
        <a:p xmlns:a="http://schemas.openxmlformats.org/drawingml/2006/main">
          <a:endParaRPr lang="en-US" sz="1100" kern="1200" dirty="0"/>
        </a:p>
      </cdr:txBody>
    </cdr:sp>
  </cdr:relSizeAnchor>
  <cdr:relSizeAnchor xmlns:cdr="http://schemas.openxmlformats.org/drawingml/2006/chartDrawing">
    <cdr:from>
      <cdr:x>0.58914</cdr:x>
      <cdr:y>0.30814</cdr:y>
    </cdr:from>
    <cdr:to>
      <cdr:x>0.67299</cdr:x>
      <cdr:y>0.47227</cdr:y>
    </cdr:to>
    <cdr:sp macro="" textlink="">
      <cdr:nvSpPr>
        <cdr:cNvPr id="5" name="TextBox 4">
          <a:extLst xmlns:a="http://schemas.openxmlformats.org/drawingml/2006/main">
            <a:ext uri="{FF2B5EF4-FFF2-40B4-BE49-F238E27FC236}">
              <a16:creationId xmlns:a16="http://schemas.microsoft.com/office/drawing/2014/main" id="{D3BAE193-DD35-85C8-5E67-70EC11B154A2}"/>
            </a:ext>
          </a:extLst>
        </cdr:cNvPr>
        <cdr:cNvSpPr txBox="1"/>
      </cdr:nvSpPr>
      <cdr:spPr>
        <a:xfrm xmlns:a="http://schemas.openxmlformats.org/drawingml/2006/main">
          <a:off x="6424598" y="1716675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en-US" sz="1800" kern="1200" dirty="0">
              <a:solidFill>
                <a:srgbClr val="FFFF00"/>
              </a:solidFill>
              <a:latin typeface="+mj-lt"/>
            </a:rPr>
            <a:t>40-50</a:t>
          </a:r>
        </a:p>
      </cdr:txBody>
    </cdr:sp>
  </cdr:relSizeAnchor>
  <cdr:relSizeAnchor xmlns:cdr="http://schemas.openxmlformats.org/drawingml/2006/chartDrawing">
    <cdr:from>
      <cdr:x>0.5</cdr:x>
      <cdr:y>0.17284</cdr:y>
    </cdr:from>
    <cdr:to>
      <cdr:x>0.59707</cdr:x>
      <cdr:y>0.26378</cdr:y>
    </cdr:to>
    <cdr:sp macro="" textlink="">
      <cdr:nvSpPr>
        <cdr:cNvPr id="6" name="TextBox 5">
          <a:extLst xmlns:a="http://schemas.openxmlformats.org/drawingml/2006/main">
            <a:ext uri="{FF2B5EF4-FFF2-40B4-BE49-F238E27FC236}">
              <a16:creationId xmlns:a16="http://schemas.microsoft.com/office/drawing/2014/main" id="{739B91CF-5C9C-77B3-42E2-726DAA9DC455}"/>
            </a:ext>
          </a:extLst>
        </cdr:cNvPr>
        <cdr:cNvSpPr txBox="1"/>
      </cdr:nvSpPr>
      <cdr:spPr>
        <a:xfrm xmlns:a="http://schemas.openxmlformats.org/drawingml/2006/main">
          <a:off x="5452533" y="962912"/>
          <a:ext cx="1058562" cy="50662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en-US" sz="1600" b="1" kern="1200" dirty="0">
              <a:solidFill>
                <a:srgbClr val="FFFF00"/>
              </a:solidFill>
            </a:rPr>
            <a:t>Under 4</a:t>
          </a:r>
          <a:r>
            <a:rPr lang="en-US" sz="1600" kern="1200" dirty="0">
              <a:solidFill>
                <a:srgbClr val="FFFF00"/>
              </a:solidFill>
            </a:rPr>
            <a:t>0</a:t>
          </a: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0.2861</cdr:x>
      <cdr:y>0.40671</cdr:y>
    </cdr:from>
    <cdr:to>
      <cdr:x>0.73842</cdr:x>
      <cdr:y>0.54362</cdr:y>
    </cdr:to>
    <cdr:sp macro="" textlink="">
      <cdr:nvSpPr>
        <cdr:cNvPr id="2" name="TextBox 1">
          <a:extLst xmlns:a="http://schemas.openxmlformats.org/drawingml/2006/main">
            <a:ext uri="{FF2B5EF4-FFF2-40B4-BE49-F238E27FC236}">
              <a16:creationId xmlns:a16="http://schemas.microsoft.com/office/drawing/2014/main" id="{8D512700-C773-9F20-8FC4-3D246F63651F}"/>
            </a:ext>
          </a:extLst>
        </cdr:cNvPr>
        <cdr:cNvSpPr txBox="1"/>
      </cdr:nvSpPr>
      <cdr:spPr>
        <a:xfrm xmlns:a="http://schemas.openxmlformats.org/drawingml/2006/main">
          <a:off x="1500190" y="1443039"/>
          <a:ext cx="2371724" cy="48577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1800" kern="1200">
              <a:solidFill>
                <a:srgbClr val="FFFF00"/>
              </a:solidFill>
            </a:rPr>
            <a:t>Dist/</a:t>
          </a:r>
          <a:r>
            <a:rPr lang="en-US" sz="2000" kern="1200">
              <a:solidFill>
                <a:srgbClr val="FFFF00"/>
              </a:solidFill>
            </a:rPr>
            <a:t>National </a:t>
          </a:r>
          <a:r>
            <a:rPr lang="en-US" sz="2800">
              <a:solidFill>
                <a:srgbClr val="FFFF00"/>
              </a:solidFill>
              <a:effectLst/>
              <a:latin typeface="+mn-lt"/>
              <a:ea typeface="+mn-ea"/>
              <a:cs typeface="+mn-cs"/>
            </a:rPr>
            <a:t>81%</a:t>
          </a:r>
          <a:endParaRPr lang="en-US" sz="2000" kern="1200">
            <a:solidFill>
              <a:srgbClr val="FFFF00"/>
            </a:solidFill>
          </a:endParaRPr>
        </a:p>
        <a:p xmlns:a="http://schemas.openxmlformats.org/drawingml/2006/main">
          <a:r>
            <a:rPr lang="en-US" sz="1800" kern="1200">
              <a:solidFill>
                <a:srgbClr val="FFFF00"/>
              </a:solidFill>
            </a:rPr>
            <a:t>       </a:t>
          </a:r>
          <a:endParaRPr lang="en-US" sz="1100" kern="1200"/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69920" cy="481727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587" y="0"/>
            <a:ext cx="3169920" cy="481727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r">
              <a:defRPr sz="1300"/>
            </a:lvl1pPr>
          </a:lstStyle>
          <a:p>
            <a:fld id="{EE11030D-008A-43B0-B548-8A2E54A08252}" type="datetimeFigureOut">
              <a:rPr lang="en-US" smtClean="0"/>
              <a:t>12/7/2024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77875" y="1200150"/>
            <a:ext cx="5759450" cy="32400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61" tIns="48331" rIns="96661" bIns="48331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520" y="4620577"/>
            <a:ext cx="5852160" cy="3780473"/>
          </a:xfrm>
          <a:prstGeom prst="rect">
            <a:avLst/>
          </a:prstGeom>
        </p:spPr>
        <p:txBody>
          <a:bodyPr vert="horz" lIns="96661" tIns="48331" rIns="96661" bIns="48331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119474"/>
            <a:ext cx="3169920" cy="481726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587" y="9119474"/>
            <a:ext cx="3169920" cy="481726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r">
              <a:defRPr sz="1300"/>
            </a:lvl1pPr>
          </a:lstStyle>
          <a:p>
            <a:fld id="{28824808-7FFC-4033-9087-9727756C27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42514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824808-7FFC-4033-9087-9727756C27A0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14607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15" name="Freeform 14"/>
            <p:cNvSpPr/>
            <p:nvPr/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E48778-F35A-4288-BD43-DFA504D62811}" type="datetimeFigureOut">
              <a:rPr lang="en-US" smtClean="0"/>
              <a:t>12/7/2024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F7F8BE-727A-42AB-8D4C-181A6CDD3D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30750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E48778-F35A-4288-BD43-DFA504D62811}" type="datetimeFigureOut">
              <a:rPr lang="en-US" smtClean="0"/>
              <a:t>12/7/2024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F7F8BE-727A-42AB-8D4C-181A6CDD3D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79482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E48778-F35A-4288-BD43-DFA504D62811}" type="datetimeFigureOut">
              <a:rPr lang="en-US" smtClean="0"/>
              <a:t>12/7/2024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F7F8BE-727A-42AB-8D4C-181A6CDD3D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68449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E48778-F35A-4288-BD43-DFA504D62811}" type="datetimeFigureOut">
              <a:rPr lang="en-US" smtClean="0"/>
              <a:t>12/7/2024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F7F8BE-727A-42AB-8D4C-181A6CDD3D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74234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E48778-F35A-4288-BD43-DFA504D62811}" type="datetimeFigureOut">
              <a:rPr lang="en-US" smtClean="0"/>
              <a:t>12/7/2024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F7F8BE-727A-42AB-8D4C-181A6CDD3D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08722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E48778-F35A-4288-BD43-DFA504D62811}" type="datetimeFigureOut">
              <a:rPr lang="en-US" smtClean="0"/>
              <a:t>12/7/2024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F7F8BE-727A-42AB-8D4C-181A6CDD3D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26041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E48778-F35A-4288-BD43-DFA504D62811}" type="datetimeFigureOut">
              <a:rPr lang="en-US" smtClean="0"/>
              <a:t>12/7/2024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F7F8BE-727A-42AB-8D4C-181A6CDD3D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16125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E48778-F35A-4288-BD43-DFA504D62811}" type="datetimeFigureOut">
              <a:rPr lang="en-US" smtClean="0"/>
              <a:t>12/7/2024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F7F8BE-727A-42AB-8D4C-181A6CDD3D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77046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F7F8BE-727A-42AB-8D4C-181A6CDD3D32}" type="slidenum">
              <a:rPr lang="en-US" smtClean="0"/>
              <a:t>‹#›</a:t>
            </a:fld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E48778-F35A-4288-BD43-DFA504D62811}" type="datetimeFigureOut">
              <a:rPr lang="en-US" smtClean="0"/>
              <a:t>12/7/2024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66933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E48778-F35A-4288-BD43-DFA504D62811}" type="datetimeFigureOut">
              <a:rPr lang="en-US" smtClean="0"/>
              <a:t>12/7/2024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F7F8BE-727A-42AB-8D4C-181A6CDD3D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0257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E48778-F35A-4288-BD43-DFA504D62811}" type="datetimeFigureOut">
              <a:rPr lang="en-US" smtClean="0"/>
              <a:t>12/7/2024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F7F8BE-727A-42AB-8D4C-181A6CDD3D32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2353560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E48778-F35A-4288-BD43-DFA504D62811}" type="datetimeFigureOut">
              <a:rPr lang="en-US" smtClean="0"/>
              <a:t>12/7/2024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F7F8BE-727A-42AB-8D4C-181A6CDD3D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230724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E48778-F35A-4288-BD43-DFA504D62811}" type="datetimeFigureOut">
              <a:rPr lang="en-US" smtClean="0"/>
              <a:t>12/7/2024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F7F8BE-727A-42AB-8D4C-181A6CDD3D32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980575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E48778-F35A-4288-BD43-DFA504D62811}" type="datetimeFigureOut">
              <a:rPr lang="en-US" smtClean="0"/>
              <a:t>12/7/2024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F7F8BE-727A-42AB-8D4C-181A6CDD3D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765151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E48778-F35A-4288-BD43-DFA504D62811}" type="datetimeFigureOut">
              <a:rPr lang="en-US" smtClean="0"/>
              <a:t>12/7/2024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F7F8BE-727A-42AB-8D4C-181A6CDD3D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69247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E48778-F35A-4288-BD43-DFA504D62811}" type="datetimeFigureOut">
              <a:rPr lang="en-US" smtClean="0"/>
              <a:t>12/7/2024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F7F8BE-727A-42AB-8D4C-181A6CDD3D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45830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E48778-F35A-4288-BD43-DFA504D62811}" type="datetimeFigureOut">
              <a:rPr lang="en-US" smtClean="0"/>
              <a:t>12/7/2024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FBF7F8BE-727A-42AB-8D4C-181A6CDD3D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77357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2" r:id="rId1"/>
    <p:sldLayoutId id="2147483703" r:id="rId2"/>
    <p:sldLayoutId id="2147483704" r:id="rId3"/>
    <p:sldLayoutId id="2147483705" r:id="rId4"/>
    <p:sldLayoutId id="2147483706" r:id="rId5"/>
    <p:sldLayoutId id="2147483707" r:id="rId6"/>
    <p:sldLayoutId id="2147483708" r:id="rId7"/>
    <p:sldLayoutId id="2147483709" r:id="rId8"/>
    <p:sldLayoutId id="2147483710" r:id="rId9"/>
    <p:sldLayoutId id="2147483711" r:id="rId10"/>
    <p:sldLayoutId id="2147483712" r:id="rId11"/>
    <p:sldLayoutId id="2147483713" r:id="rId12"/>
    <p:sldLayoutId id="2147483714" r:id="rId13"/>
    <p:sldLayoutId id="2147483715" r:id="rId14"/>
    <p:sldLayoutId id="2147483716" r:id="rId15"/>
    <p:sldLayoutId id="2147483717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s://youtu.be/H1J6LgAetSo?feature=shared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CFD02F-50BC-F95A-E3CD-CB901C6D29E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en-US" dirty="0"/>
              <a:t>Kentville Rotary </a:t>
            </a:r>
            <a:br>
              <a:rPr lang="en-US" dirty="0"/>
            </a:b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6309EBC-4130-C180-6A59-BC47F1A87CD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ctr"/>
            <a:r>
              <a:rPr lang="en-US" sz="3600" dirty="0"/>
              <a:t>Membership Status 2024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22589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340"/>
    </mc:Choice>
    <mc:Fallback xmlns="">
      <p:transition spd="slow" advTm="1340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F5860A9-0F23-52A7-8196-AA8F284B7B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9953A7-7546-C7CA-385B-D4FC61D802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dirty="0"/>
              <a:t>By the Numbers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157740-CFCA-6992-01DA-9356A80BD08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endParaRPr lang="en-US" dirty="0"/>
          </a:p>
          <a:p>
            <a:r>
              <a:rPr lang="en-US" sz="3200" dirty="0"/>
              <a:t>Members on Register – </a:t>
            </a:r>
            <a:r>
              <a:rPr lang="en-US" sz="3200" dirty="0">
                <a:solidFill>
                  <a:srgbClr val="FF0000"/>
                </a:solidFill>
              </a:rPr>
              <a:t>61</a:t>
            </a:r>
          </a:p>
          <a:p>
            <a:r>
              <a:rPr lang="en-US" sz="3200" dirty="0" err="1"/>
              <a:t>Honourary</a:t>
            </a:r>
            <a:r>
              <a:rPr lang="en-US" sz="3200" dirty="0"/>
              <a:t> Members - </a:t>
            </a:r>
            <a:r>
              <a:rPr lang="en-US" sz="3200" dirty="0">
                <a:solidFill>
                  <a:srgbClr val="FF0000"/>
                </a:solidFill>
              </a:rPr>
              <a:t>6</a:t>
            </a:r>
          </a:p>
          <a:p>
            <a:r>
              <a:rPr lang="en-US" sz="3200" dirty="0"/>
              <a:t>Current Registered Members- </a:t>
            </a:r>
            <a:r>
              <a:rPr lang="en-US" sz="3200" dirty="0">
                <a:solidFill>
                  <a:srgbClr val="FF0000"/>
                </a:solidFill>
              </a:rPr>
              <a:t>55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800" dirty="0"/>
              <a:t>Female – </a:t>
            </a:r>
            <a:r>
              <a:rPr lang="en-US" sz="2800" dirty="0">
                <a:solidFill>
                  <a:srgbClr val="FF0000"/>
                </a:solidFill>
              </a:rPr>
              <a:t>23</a:t>
            </a:r>
            <a:r>
              <a:rPr lang="en-US" sz="2800" dirty="0"/>
              <a:t> 			</a:t>
            </a:r>
            <a:r>
              <a:rPr lang="en-US" sz="2800" dirty="0">
                <a:solidFill>
                  <a:srgbClr val="FF0000"/>
                </a:solidFill>
              </a:rPr>
              <a:t>37.7%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800" dirty="0"/>
              <a:t>Male – </a:t>
            </a:r>
            <a:r>
              <a:rPr lang="en-US" sz="2800" dirty="0">
                <a:solidFill>
                  <a:srgbClr val="FF0000"/>
                </a:solidFill>
              </a:rPr>
              <a:t>32</a:t>
            </a:r>
            <a:r>
              <a:rPr lang="en-US" sz="2800" dirty="0"/>
              <a:t>				</a:t>
            </a:r>
            <a:r>
              <a:rPr lang="en-US" sz="2800" dirty="0">
                <a:solidFill>
                  <a:srgbClr val="FF0000"/>
                </a:solidFill>
              </a:rPr>
              <a:t>52.5%</a:t>
            </a:r>
          </a:p>
          <a:p>
            <a:r>
              <a:rPr lang="en-US" sz="3200" dirty="0"/>
              <a:t>Non-participating members </a:t>
            </a:r>
            <a:r>
              <a:rPr lang="en-US" sz="3200" dirty="0">
                <a:solidFill>
                  <a:srgbClr val="FF0000"/>
                </a:solidFill>
              </a:rPr>
              <a:t>10?</a:t>
            </a:r>
          </a:p>
          <a:p>
            <a:pPr marL="457200" lvl="1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51845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6DD600F7-0B1E-C2B7-150A-AF804E4E329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3244064"/>
              </p:ext>
            </p:extLst>
          </p:nvPr>
        </p:nvGraphicFramePr>
        <p:xfrm>
          <a:off x="643467" y="643467"/>
          <a:ext cx="10905066" cy="557106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6980903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4D0BC5D-AC92-72FC-CD33-9BDC01EC04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8F877D-FD50-E769-672F-6B9EC53D7E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dirty="0"/>
              <a:t>The Future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AE67DE-B961-EC9D-15C6-AC93A2D8B3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We are a quickly aging group</a:t>
            </a:r>
            <a:endParaRPr lang="en-US" dirty="0"/>
          </a:p>
          <a:p>
            <a:r>
              <a:rPr lang="en-US" sz="3200" dirty="0">
                <a:solidFill>
                  <a:srgbClr val="FF0000"/>
                </a:solidFill>
              </a:rPr>
              <a:t>33 % </a:t>
            </a:r>
            <a:r>
              <a:rPr lang="en-US" sz="3200" dirty="0"/>
              <a:t>of our members are aged 60</a:t>
            </a:r>
          </a:p>
          <a:p>
            <a:r>
              <a:rPr lang="en-US" sz="3200" dirty="0"/>
              <a:t>In the next </a:t>
            </a:r>
            <a:r>
              <a:rPr lang="en-US" sz="3200" dirty="0">
                <a:solidFill>
                  <a:srgbClr val="FF0000"/>
                </a:solidFill>
              </a:rPr>
              <a:t>3</a:t>
            </a:r>
            <a:r>
              <a:rPr lang="en-US" sz="3200" dirty="0"/>
              <a:t> </a:t>
            </a:r>
            <a:r>
              <a:rPr lang="en-US" sz="3200" dirty="0">
                <a:solidFill>
                  <a:srgbClr val="FF0000"/>
                </a:solidFill>
              </a:rPr>
              <a:t>years</a:t>
            </a:r>
            <a:r>
              <a:rPr lang="en-US" sz="3200" dirty="0"/>
              <a:t> our over 70 members will exceed </a:t>
            </a:r>
            <a:r>
              <a:rPr lang="en-US" sz="3200" dirty="0">
                <a:solidFill>
                  <a:srgbClr val="FF0000"/>
                </a:solidFill>
              </a:rPr>
              <a:t>50%</a:t>
            </a:r>
            <a:r>
              <a:rPr lang="en-US" sz="3200" dirty="0"/>
              <a:t> </a:t>
            </a:r>
          </a:p>
          <a:p>
            <a:pPr lvl="1"/>
            <a:r>
              <a:rPr lang="en-US" sz="3000" dirty="0"/>
              <a:t>It is recognized that valued older members are less able to fully participate as in the past</a:t>
            </a:r>
          </a:p>
        </p:txBody>
      </p:sp>
    </p:spTree>
    <p:extLst>
      <p:ext uri="{BB962C8B-B14F-4D97-AF65-F5344CB8AC3E}">
        <p14:creationId xmlns:p14="http://schemas.microsoft.com/office/powerpoint/2010/main" val="10079764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DC6B6D7-50A0-BE70-EC0B-C7BF61F87F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A50F01-26C8-66F6-B395-E6DD6DC6FD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dirty="0"/>
              <a:t>What next 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E504640-C05E-8C4F-4FF7-011337B5235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dirty="0"/>
          </a:p>
          <a:p>
            <a:pPr marL="0" marR="0"/>
            <a:r>
              <a:rPr lang="en-US" sz="28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Offsite thinktank and planning February</a:t>
            </a:r>
            <a:endParaRPr lang="en-US" sz="2800" dirty="0">
              <a:solidFill>
                <a:srgbClr val="FF0000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Aptos" panose="020B0004020202020204" pitchFamily="34" charset="0"/>
            </a:endParaRPr>
          </a:p>
          <a:p>
            <a:pPr lvl="1"/>
            <a:r>
              <a:rPr lang="en-US" sz="3000" dirty="0"/>
              <a:t>Your active participation is critical </a:t>
            </a:r>
          </a:p>
          <a:p>
            <a:pPr lvl="1"/>
            <a:r>
              <a:rPr lang="en-US" sz="3000" dirty="0"/>
              <a:t>Place</a:t>
            </a:r>
          </a:p>
          <a:p>
            <a:pPr lvl="1"/>
            <a:r>
              <a:rPr lang="en-US" sz="3000" dirty="0"/>
              <a:t>Time </a:t>
            </a:r>
          </a:p>
          <a:p>
            <a:pPr marL="457200" lvl="1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2420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7098E2-2A58-BA09-C9AE-7B3F8DF63B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Kentville Rotary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556409-D77F-6FC6-2833-54217E33B41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b="1" dirty="0">
                <a:hlinkClick r:id="rId2"/>
              </a:rPr>
              <a:t>https://youtu.be/H1J6LgAetSo?feature=shared</a:t>
            </a:r>
            <a:endParaRPr lang="en-US" sz="2400" b="1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42360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2C5144-B107-BC3C-8544-2572380AF5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Kentville Rotary today and going forward</a:t>
            </a:r>
            <a:br>
              <a:rPr lang="en-US" dirty="0"/>
            </a:br>
            <a:r>
              <a:rPr lang="en-US" dirty="0"/>
              <a:t>State of Club by the $$$</a:t>
            </a:r>
          </a:p>
        </p:txBody>
      </p:sp>
    </p:spTree>
    <p:extLst>
      <p:ext uri="{BB962C8B-B14F-4D97-AF65-F5344CB8AC3E}">
        <p14:creationId xmlns:p14="http://schemas.microsoft.com/office/powerpoint/2010/main" val="273659588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658E1B39-CB1D-3104-A769-FA7E6920FFD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58055843"/>
              </p:ext>
            </p:extLst>
          </p:nvPr>
        </p:nvGraphicFramePr>
        <p:xfrm>
          <a:off x="827902" y="481913"/>
          <a:ext cx="9230497" cy="61289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05667346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>
            <a:extLst>
              <a:ext uri="{FF2B5EF4-FFF2-40B4-BE49-F238E27FC236}">
                <a16:creationId xmlns:a16="http://schemas.microsoft.com/office/drawing/2014/main" id="{AF9C0E59-2AEF-83D4-8B32-D849FB6D46C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04621055"/>
              </p:ext>
            </p:extLst>
          </p:nvPr>
        </p:nvGraphicFramePr>
        <p:xfrm>
          <a:off x="1210963" y="432486"/>
          <a:ext cx="7685902" cy="61042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12311699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FC6755-DB97-86A8-9289-F08D1FA1C0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dirty="0"/>
              <a:t>What is paid from Dues</a:t>
            </a:r>
            <a:br>
              <a:rPr lang="en-US" sz="4400" dirty="0"/>
            </a:br>
            <a:r>
              <a:rPr lang="en-US" sz="2400" dirty="0"/>
              <a:t>Current operating loss is </a:t>
            </a:r>
            <a:r>
              <a:rPr lang="en-US" sz="2400" dirty="0">
                <a:solidFill>
                  <a:srgbClr val="FF0000"/>
                </a:solidFill>
              </a:rPr>
              <a:t>$6670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4CEEF3-59B0-8164-B7A5-B4B2FC6393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Clubrunner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subscription</a:t>
            </a:r>
          </a:p>
          <a:p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Membership Supplies</a:t>
            </a:r>
          </a:p>
          <a:p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Bank Charges</a:t>
            </a:r>
          </a:p>
          <a:p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Stationary/ postage</a:t>
            </a:r>
          </a:p>
          <a:p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Past Presidents dinner</a:t>
            </a:r>
          </a:p>
          <a:p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Guests Dinner</a:t>
            </a:r>
          </a:p>
          <a:p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Member assistance to attend convention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768019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793068-CAFB-2CA8-D761-07FE45A656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Finance Opinion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BE8091-61A6-7739-B898-242B79ACD0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3697" y="1458097"/>
            <a:ext cx="8730305" cy="4583265"/>
          </a:xfrm>
        </p:spPr>
        <p:txBody>
          <a:bodyPr/>
          <a:lstStyle/>
          <a:p>
            <a:r>
              <a:rPr lang="en-US" sz="2400" b="1" dirty="0"/>
              <a:t>Project Fund needs a surplus of $30,000</a:t>
            </a:r>
          </a:p>
          <a:p>
            <a:pPr lvl="1"/>
            <a:r>
              <a:rPr lang="en-US" sz="2000" dirty="0"/>
              <a:t>catastrophic needs beyond our control (weather related and others)</a:t>
            </a:r>
          </a:p>
          <a:p>
            <a:pPr lvl="1"/>
            <a:r>
              <a:rPr lang="en-US" sz="2000" dirty="0"/>
              <a:t>Local, Provincial, National and International needs</a:t>
            </a:r>
          </a:p>
          <a:p>
            <a:r>
              <a:rPr lang="en-US" sz="2400" b="1" dirty="0"/>
              <a:t>Raising Dues</a:t>
            </a:r>
          </a:p>
          <a:p>
            <a:pPr lvl="1"/>
            <a:r>
              <a:rPr lang="en-US" sz="2000" dirty="0"/>
              <a:t>Not a reasonable option (dues, lunches, socials and other is expensive)</a:t>
            </a:r>
          </a:p>
          <a:p>
            <a:pPr lvl="1"/>
            <a:r>
              <a:rPr lang="en-US" sz="2000" dirty="0"/>
              <a:t>Attracting and keeping members is critical</a:t>
            </a:r>
          </a:p>
          <a:p>
            <a:r>
              <a:rPr lang="en-US" sz="2400" b="1" dirty="0"/>
              <a:t>Fund Raising</a:t>
            </a:r>
          </a:p>
          <a:p>
            <a:pPr lvl="1"/>
            <a:r>
              <a:rPr lang="en-US" sz="2000" dirty="0"/>
              <a:t>Currently only one source of Project $</a:t>
            </a:r>
          </a:p>
          <a:p>
            <a:pPr lvl="1"/>
            <a:r>
              <a:rPr lang="en-US" sz="2000" dirty="0"/>
              <a:t>Find another sustaining project</a:t>
            </a:r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2114095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0E2841"/>
    </a:dk2>
    <a:lt2>
      <a:srgbClr val="E8E8E8"/>
    </a:lt2>
    <a:accent1>
      <a:srgbClr val="156082"/>
    </a:accent1>
    <a:accent2>
      <a:srgbClr val="E97132"/>
    </a:accent2>
    <a:accent3>
      <a:srgbClr val="196B24"/>
    </a:accent3>
    <a:accent4>
      <a:srgbClr val="0F9ED5"/>
    </a:accent4>
    <a:accent5>
      <a:srgbClr val="A02B93"/>
    </a:accent5>
    <a:accent6>
      <a:srgbClr val="4EA72E"/>
    </a:accent6>
    <a:hlink>
      <a:srgbClr val="467886"/>
    </a:hlink>
    <a:folHlink>
      <a:srgbClr val="96607D"/>
    </a:folHlink>
  </a:clrScheme>
  <a:fontScheme name="Office">
    <a:majorFont>
      <a:latin typeface="Aptos Display" panose="0211000402020202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Aptos Narrow" panose="0211000402020202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  <a:ln w="2540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3105</TotalTime>
  <Words>247</Words>
  <Application>Microsoft Office PowerPoint</Application>
  <PresentationFormat>Widescreen</PresentationFormat>
  <Paragraphs>54</Paragraphs>
  <Slides>11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6" baseType="lpstr">
      <vt:lpstr>Aptos</vt:lpstr>
      <vt:lpstr>Arial</vt:lpstr>
      <vt:lpstr>Trebuchet MS</vt:lpstr>
      <vt:lpstr>Wingdings 3</vt:lpstr>
      <vt:lpstr>Facet</vt:lpstr>
      <vt:lpstr>Kentville Rotary  </vt:lpstr>
      <vt:lpstr>By the Numbers</vt:lpstr>
      <vt:lpstr>PowerPoint Presentation</vt:lpstr>
      <vt:lpstr>The Future</vt:lpstr>
      <vt:lpstr>What next ?</vt:lpstr>
      <vt:lpstr>Kentville Rotary</vt:lpstr>
      <vt:lpstr>Kentville Rotary today and going forward State of Club by the $$$</vt:lpstr>
      <vt:lpstr>PowerPoint Presentation</vt:lpstr>
      <vt:lpstr>PowerPoint Presentation</vt:lpstr>
      <vt:lpstr>What is paid from Dues Current operating loss is $6670</vt:lpstr>
      <vt:lpstr>Finance Opinion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brian</dc:creator>
  <cp:lastModifiedBy>brian</cp:lastModifiedBy>
  <cp:revision>5</cp:revision>
  <cp:lastPrinted>2024-12-07T18:11:15Z</cp:lastPrinted>
  <dcterms:created xsi:type="dcterms:W3CDTF">2024-12-05T14:34:56Z</dcterms:created>
  <dcterms:modified xsi:type="dcterms:W3CDTF">2024-12-07T18:22:11Z</dcterms:modified>
</cp:coreProperties>
</file>