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omments/comment2.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1" r:id="rId1"/>
    <p:sldMasterId id="2147483662" r:id="rId2"/>
  </p:sldMasterIdLst>
  <p:notesMasterIdLst>
    <p:notesMasterId r:id="rId37"/>
  </p:notesMasterIdLst>
  <p:sldIdLst>
    <p:sldId id="256" r:id="rId3"/>
    <p:sldId id="257" r:id="rId4"/>
    <p:sldId id="305" r:id="rId5"/>
    <p:sldId id="259" r:id="rId6"/>
    <p:sldId id="291" r:id="rId7"/>
    <p:sldId id="288" r:id="rId8"/>
    <p:sldId id="289" r:id="rId9"/>
    <p:sldId id="290" r:id="rId10"/>
    <p:sldId id="258" r:id="rId11"/>
    <p:sldId id="292" r:id="rId12"/>
    <p:sldId id="262" r:id="rId13"/>
    <p:sldId id="263" r:id="rId14"/>
    <p:sldId id="260" r:id="rId15"/>
    <p:sldId id="293" r:id="rId16"/>
    <p:sldId id="294" r:id="rId17"/>
    <p:sldId id="270" r:id="rId18"/>
    <p:sldId id="296" r:id="rId19"/>
    <p:sldId id="297" r:id="rId20"/>
    <p:sldId id="298" r:id="rId21"/>
    <p:sldId id="306" r:id="rId22"/>
    <p:sldId id="299" r:id="rId23"/>
    <p:sldId id="300" r:id="rId24"/>
    <p:sldId id="301" r:id="rId25"/>
    <p:sldId id="264" r:id="rId26"/>
    <p:sldId id="267" r:id="rId27"/>
    <p:sldId id="278" r:id="rId28"/>
    <p:sldId id="303" r:id="rId29"/>
    <p:sldId id="304" r:id="rId30"/>
    <p:sldId id="275" r:id="rId31"/>
    <p:sldId id="284" r:id="rId32"/>
    <p:sldId id="285" r:id="rId33"/>
    <p:sldId id="286" r:id="rId34"/>
    <p:sldId id="287" r:id="rId35"/>
    <p:sldId id="276" r:id="rId36"/>
  </p:sldIdLst>
  <p:sldSz cx="12192000" cy="6858000"/>
  <p:notesSz cx="7102475" cy="9388475"/>
  <p:embeddedFontLst>
    <p:embeddedFont>
      <p:font typeface="Calibri" panose="020F0502020204030204" pitchFamily="34" charset="0"/>
      <p:regular r:id="rId38"/>
      <p:bold r:id="rId39"/>
      <p:italic r:id="rId40"/>
      <p:boldItalic r:id="rId41"/>
    </p:embeddedFont>
    <p:embeddedFont>
      <p:font typeface="Open Sans" panose="020B0606030504020204" pitchFamily="34" charset="0"/>
      <p:regular r:id="rId42"/>
      <p:bold r:id="rId43"/>
      <p:italic r:id="rId44"/>
      <p:boldItalic r:id="rId4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ntos, Julia /CA" initials="" lastIdx="1" clrIdx="0"/>
  <p:cmAuthor id="1" name="Shayne Mann" initials="SM" lastIdx="1" clrIdx="1">
    <p:extLst>
      <p:ext uri="{19B8F6BF-5375-455C-9EA6-DF929625EA0E}">
        <p15:presenceInfo xmlns:p15="http://schemas.microsoft.com/office/powerpoint/2012/main" userId="11675ace31c6a6e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5" d="100"/>
          <a:sy n="65" d="100"/>
        </p:scale>
        <p:origin x="91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2.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5.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font" Target="fonts/font1.fntdata"/><Relationship Id="rId46"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7.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6.fntdata"/><Relationship Id="rId48" Type="http://schemas.openxmlformats.org/officeDocument/2006/relationships/viewProps" Target="viewProps.xml"/><Relationship Id="rId8" Type="http://schemas.openxmlformats.org/officeDocument/2006/relationships/slide" Target="slides/slide6.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2-01-17T14:36:38.067" idx="1">
    <p:pos x="6000" y="0"/>
    <p:text>you can also add the specific one from your clubs</p:text>
  </p:cm>
</p:cmLst>
</file>

<file path=ppt/comments/comment2.xml><?xml version="1.0" encoding="utf-8"?>
<p:cmLst xmlns:a="http://schemas.openxmlformats.org/drawingml/2006/main" xmlns:r="http://schemas.openxmlformats.org/officeDocument/2006/relationships" xmlns:p="http://schemas.openxmlformats.org/presentationml/2006/main">
  <p:cm authorId="1" dt="2022-11-13T15:38:01.761" idx="1">
    <p:pos x="10" y="10"/>
    <p:text/>
    <p:extLst>
      <p:ext uri="{C676402C-5697-4E1C-873F-D02D1690AC5C}">
        <p15:threadingInfo xmlns:p15="http://schemas.microsoft.com/office/powerpoint/2012/main" timeZoneBias="24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77739" cy="471054"/>
          </a:xfrm>
          <a:prstGeom prst="rect">
            <a:avLst/>
          </a:prstGeom>
          <a:noFill/>
          <a:ln>
            <a:noFill/>
          </a:ln>
        </p:spPr>
        <p:txBody>
          <a:bodyPr spcFirstLastPara="1" wrap="square" lIns="94213" tIns="47094" rIns="94213" bIns="47094"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4023092" y="0"/>
            <a:ext cx="3077739" cy="471054"/>
          </a:xfrm>
          <a:prstGeom prst="rect">
            <a:avLst/>
          </a:prstGeom>
          <a:noFill/>
          <a:ln>
            <a:noFill/>
          </a:ln>
        </p:spPr>
        <p:txBody>
          <a:bodyPr spcFirstLastPara="1" wrap="square" lIns="94213" tIns="47094" rIns="94213" bIns="47094"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917422"/>
            <a:ext cx="3077739" cy="471053"/>
          </a:xfrm>
          <a:prstGeom prst="rect">
            <a:avLst/>
          </a:prstGeom>
          <a:noFill/>
          <a:ln>
            <a:noFill/>
          </a:ln>
        </p:spPr>
        <p:txBody>
          <a:bodyPr spcFirstLastPara="1" wrap="square" lIns="94213" tIns="47094" rIns="94213" bIns="47094"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9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4023092" y="8917422"/>
            <a:ext cx="3077739" cy="471053"/>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sz="1200" smtClean="0">
                <a:solidFill>
                  <a:schemeClr val="dk1"/>
                </a:solidFill>
                <a:latin typeface="Calibri"/>
                <a:ea typeface="Calibri"/>
                <a:cs typeface="Calibri"/>
                <a:sym typeface="Calibri"/>
              </a:rPr>
              <a:pPr algn="r"/>
              <a:t>‹#›</a:t>
            </a:fld>
            <a:endParaRPr lang="en-US" sz="120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1: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 name="Google Shape;104;p1:notes"/>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p>
            <a:pPr marL="0" indent="0"/>
            <a:endParaRPr/>
          </a:p>
        </p:txBody>
      </p:sp>
      <p:sp>
        <p:nvSpPr>
          <p:cNvPr id="105" name="Google Shape;105;p1:notes"/>
          <p:cNvSpPr txBox="1">
            <a:spLocks noGrp="1"/>
          </p:cNvSpPr>
          <p:nvPr>
            <p:ph type="sldNum" idx="12"/>
          </p:nvPr>
        </p:nvSpPr>
        <p:spPr>
          <a:xfrm>
            <a:off x="4023092" y="8917422"/>
            <a:ext cx="3077739" cy="471053"/>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2: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4" name="Google Shape;114;p2:notes"/>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p>
            <a:pPr marL="0" indent="0"/>
            <a:endParaRPr dirty="0"/>
          </a:p>
        </p:txBody>
      </p:sp>
      <p:sp>
        <p:nvSpPr>
          <p:cNvPr id="115" name="Google Shape;115;p2:notes"/>
          <p:cNvSpPr txBox="1">
            <a:spLocks noGrp="1"/>
          </p:cNvSpPr>
          <p:nvPr>
            <p:ph type="sldNum" idx="12"/>
          </p:nvPr>
        </p:nvSpPr>
        <p:spPr>
          <a:xfrm>
            <a:off x="4023092" y="8917422"/>
            <a:ext cx="3077739" cy="471053"/>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2: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4" name="Google Shape;114;p2:notes"/>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p>
            <a:pPr marL="0" indent="0"/>
            <a:endParaRPr dirty="0"/>
          </a:p>
        </p:txBody>
      </p:sp>
      <p:sp>
        <p:nvSpPr>
          <p:cNvPr id="115" name="Google Shape;115;p2:notes"/>
          <p:cNvSpPr txBox="1">
            <a:spLocks noGrp="1"/>
          </p:cNvSpPr>
          <p:nvPr>
            <p:ph type="sldNum" idx="12"/>
          </p:nvPr>
        </p:nvSpPr>
        <p:spPr>
          <a:xfrm>
            <a:off x="4023092" y="8917422"/>
            <a:ext cx="3077739" cy="471053"/>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3</a:t>
            </a:fld>
            <a:endParaRPr/>
          </a:p>
        </p:txBody>
      </p:sp>
    </p:spTree>
    <p:extLst>
      <p:ext uri="{BB962C8B-B14F-4D97-AF65-F5344CB8AC3E}">
        <p14:creationId xmlns:p14="http://schemas.microsoft.com/office/powerpoint/2010/main" val="17263060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4: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0" name="Google Shape;130;p4:notes"/>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p>
            <a:pPr marL="0" indent="0">
              <a:buClr>
                <a:schemeClr val="lt1"/>
              </a:buClr>
              <a:buSzPts val="1200"/>
            </a:pPr>
            <a:r>
              <a:rPr lang="en-US" dirty="0"/>
              <a:t>The impetus for the creation of District environment committees came at least in part from the announcement from RI that “the environment” would be the 7</a:t>
            </a:r>
            <a:r>
              <a:rPr lang="en-US" baseline="30000" dirty="0"/>
              <a:t>th</a:t>
            </a:r>
            <a:r>
              <a:rPr lang="en-US" dirty="0"/>
              <a:t> area of focus effective July 1</a:t>
            </a:r>
            <a:r>
              <a:rPr lang="en-US" baseline="30000" dirty="0"/>
              <a:t>st</a:t>
            </a:r>
            <a:r>
              <a:rPr lang="en-US" dirty="0"/>
              <a:t>, 2021.</a:t>
            </a:r>
            <a:endParaRPr dirty="0"/>
          </a:p>
          <a:p>
            <a:pPr marL="0" indent="0">
              <a:buClr>
                <a:schemeClr val="lt1"/>
              </a:buClr>
              <a:buSzPts val="1200"/>
            </a:pPr>
            <a:endParaRPr dirty="0"/>
          </a:p>
          <a:p>
            <a:pPr marL="0" indent="0">
              <a:buClr>
                <a:schemeClr val="lt1"/>
              </a:buClr>
              <a:buSzPts val="1200"/>
            </a:pPr>
            <a:endParaRPr dirty="0"/>
          </a:p>
          <a:p>
            <a:pPr marL="0" indent="0"/>
            <a:endParaRPr dirty="0"/>
          </a:p>
        </p:txBody>
      </p:sp>
      <p:sp>
        <p:nvSpPr>
          <p:cNvPr id="131" name="Google Shape;131;p4:notes"/>
          <p:cNvSpPr txBox="1">
            <a:spLocks noGrp="1"/>
          </p:cNvSpPr>
          <p:nvPr>
            <p:ph type="sldNum" idx="12"/>
          </p:nvPr>
        </p:nvSpPr>
        <p:spPr>
          <a:xfrm>
            <a:off x="4023092" y="8917422"/>
            <a:ext cx="3077739" cy="471053"/>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2: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4" name="Google Shape;114;p2:notes"/>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p>
            <a:pPr marL="0" indent="0"/>
            <a:r>
              <a:rPr lang="en-CA" dirty="0"/>
              <a:t>The recognition of ‘The Environment’ as an area of focus is long overdue. Our environment is our home and there is a long list of issues that threaten the health of our environment. We need to take care of our home because we don’t have another. Supporting a healthy environment supports the other 6 areas of focus. For example, you can’t have clean water and sanitation without a healthy environment, and vice versa.</a:t>
            </a:r>
            <a:endParaRPr dirty="0"/>
          </a:p>
        </p:txBody>
      </p:sp>
      <p:sp>
        <p:nvSpPr>
          <p:cNvPr id="115" name="Google Shape;115;p2:notes"/>
          <p:cNvSpPr txBox="1">
            <a:spLocks noGrp="1"/>
          </p:cNvSpPr>
          <p:nvPr>
            <p:ph type="sldNum" idx="12"/>
          </p:nvPr>
        </p:nvSpPr>
        <p:spPr>
          <a:xfrm>
            <a:off x="4023092" y="8917422"/>
            <a:ext cx="3077739" cy="471053"/>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5</a:t>
            </a:fld>
            <a:endParaRPr/>
          </a:p>
        </p:txBody>
      </p:sp>
    </p:spTree>
    <p:extLst>
      <p:ext uri="{BB962C8B-B14F-4D97-AF65-F5344CB8AC3E}">
        <p14:creationId xmlns:p14="http://schemas.microsoft.com/office/powerpoint/2010/main" val="19747461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2: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4" name="Google Shape;114;p2:notes"/>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p>
            <a:pPr marL="0" indent="0"/>
            <a:r>
              <a:rPr lang="en-CA" dirty="0"/>
              <a:t>The wish for a healthy environment unites people from around the world and it should unite Rotarians from around the world as well. Care for the environment can bring us together globally as an organization but it can also bring us together locally – not just with other Rotarians but with our communities as well.</a:t>
            </a:r>
            <a:endParaRPr dirty="0"/>
          </a:p>
        </p:txBody>
      </p:sp>
      <p:sp>
        <p:nvSpPr>
          <p:cNvPr id="115" name="Google Shape;115;p2:notes"/>
          <p:cNvSpPr txBox="1">
            <a:spLocks noGrp="1"/>
          </p:cNvSpPr>
          <p:nvPr>
            <p:ph type="sldNum" idx="12"/>
          </p:nvPr>
        </p:nvSpPr>
        <p:spPr>
          <a:xfrm>
            <a:off x="4023092" y="8917422"/>
            <a:ext cx="3077739" cy="471053"/>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6</a:t>
            </a:fld>
            <a:endParaRPr/>
          </a:p>
        </p:txBody>
      </p:sp>
    </p:spTree>
    <p:extLst>
      <p:ext uri="{BB962C8B-B14F-4D97-AF65-F5344CB8AC3E}">
        <p14:creationId xmlns:p14="http://schemas.microsoft.com/office/powerpoint/2010/main" val="31358823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2: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4" name="Google Shape;114;p2:notes"/>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p>
            <a:pPr marL="0" indent="0"/>
            <a:r>
              <a:rPr lang="en-CA" dirty="0"/>
              <a:t>Environmental issues sometimes seem so complex and vast, but we all have a part to play in solving them.</a:t>
            </a:r>
            <a:endParaRPr dirty="0"/>
          </a:p>
        </p:txBody>
      </p:sp>
      <p:sp>
        <p:nvSpPr>
          <p:cNvPr id="115" name="Google Shape;115;p2:notes"/>
          <p:cNvSpPr txBox="1">
            <a:spLocks noGrp="1"/>
          </p:cNvSpPr>
          <p:nvPr>
            <p:ph type="sldNum" idx="12"/>
          </p:nvPr>
        </p:nvSpPr>
        <p:spPr>
          <a:xfrm>
            <a:off x="4023092" y="8917422"/>
            <a:ext cx="3077739" cy="471053"/>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7</a:t>
            </a:fld>
            <a:endParaRPr/>
          </a:p>
        </p:txBody>
      </p:sp>
    </p:spTree>
    <p:extLst>
      <p:ext uri="{BB962C8B-B14F-4D97-AF65-F5344CB8AC3E}">
        <p14:creationId xmlns:p14="http://schemas.microsoft.com/office/powerpoint/2010/main" val="10922471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2: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4" name="Google Shape;114;p2:notes"/>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p>
            <a:pPr marL="0" indent="0"/>
            <a:r>
              <a:rPr lang="en-CA" dirty="0"/>
              <a:t>Rotarians like to tout themselves as being people of action. As individuals, Rotarians can make lifestyle and consumer decisions that impact our environment. As an organization and as clubs, we can use our influence to make positive impacts beyond the sum of our individual impacts.</a:t>
            </a:r>
            <a:endParaRPr dirty="0"/>
          </a:p>
        </p:txBody>
      </p:sp>
      <p:sp>
        <p:nvSpPr>
          <p:cNvPr id="115" name="Google Shape;115;p2:notes"/>
          <p:cNvSpPr txBox="1">
            <a:spLocks noGrp="1"/>
          </p:cNvSpPr>
          <p:nvPr>
            <p:ph type="sldNum" idx="12"/>
          </p:nvPr>
        </p:nvSpPr>
        <p:spPr>
          <a:xfrm>
            <a:off x="4023092" y="8917422"/>
            <a:ext cx="3077739" cy="471053"/>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8</a:t>
            </a:fld>
            <a:endParaRPr/>
          </a:p>
        </p:txBody>
      </p:sp>
    </p:spTree>
    <p:extLst>
      <p:ext uri="{BB962C8B-B14F-4D97-AF65-F5344CB8AC3E}">
        <p14:creationId xmlns:p14="http://schemas.microsoft.com/office/powerpoint/2010/main" val="26818459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3: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2" name="Google Shape;122;p3:notes"/>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p>
            <a:pPr marL="0" indent="0">
              <a:buClr>
                <a:schemeClr val="lt1"/>
              </a:buClr>
              <a:buSzPts val="1200"/>
            </a:pPr>
            <a:r>
              <a:rPr lang="en-US" dirty="0"/>
              <a:t>Our role is not to tell clubs what they should do but rather, to support them as they work to improve environmental awareness of their members and their community and to implement environmentally responsible practices and projects. </a:t>
            </a:r>
            <a:endParaRPr dirty="0"/>
          </a:p>
          <a:p>
            <a:pPr marL="0" indent="0"/>
            <a:endParaRPr dirty="0"/>
          </a:p>
        </p:txBody>
      </p:sp>
      <p:sp>
        <p:nvSpPr>
          <p:cNvPr id="123" name="Google Shape;123;p3:notes"/>
          <p:cNvSpPr txBox="1">
            <a:spLocks noGrp="1"/>
          </p:cNvSpPr>
          <p:nvPr>
            <p:ph type="sldNum" idx="12"/>
          </p:nvPr>
        </p:nvSpPr>
        <p:spPr>
          <a:xfrm>
            <a:off x="4023092" y="8917422"/>
            <a:ext cx="3077739" cy="471053"/>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3: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2" name="Google Shape;122;p3:notes"/>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p>
            <a:pPr marL="0" indent="0"/>
            <a:endParaRPr dirty="0"/>
          </a:p>
        </p:txBody>
      </p:sp>
      <p:sp>
        <p:nvSpPr>
          <p:cNvPr id="123" name="Google Shape;123;p3:notes"/>
          <p:cNvSpPr txBox="1">
            <a:spLocks noGrp="1"/>
          </p:cNvSpPr>
          <p:nvPr>
            <p:ph type="sldNum" idx="12"/>
          </p:nvPr>
        </p:nvSpPr>
        <p:spPr>
          <a:xfrm>
            <a:off x="4023092" y="8917422"/>
            <a:ext cx="3077739" cy="471053"/>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10</a:t>
            </a:fld>
            <a:endParaRPr/>
          </a:p>
        </p:txBody>
      </p:sp>
    </p:spTree>
    <p:extLst>
      <p:ext uri="{BB962C8B-B14F-4D97-AF65-F5344CB8AC3E}">
        <p14:creationId xmlns:p14="http://schemas.microsoft.com/office/powerpoint/2010/main" val="23081726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7: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 name="Google Shape;154;p7:notes"/>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p>
            <a:pPr marL="0" indent="0"/>
            <a:endParaRPr dirty="0"/>
          </a:p>
        </p:txBody>
      </p:sp>
      <p:sp>
        <p:nvSpPr>
          <p:cNvPr id="155" name="Google Shape;155;p7:notes"/>
          <p:cNvSpPr txBox="1">
            <a:spLocks noGrp="1"/>
          </p:cNvSpPr>
          <p:nvPr>
            <p:ph type="sldNum" idx="12"/>
          </p:nvPr>
        </p:nvSpPr>
        <p:spPr>
          <a:xfrm>
            <a:off x="4023092" y="8917422"/>
            <a:ext cx="3077739" cy="471053"/>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8: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2" name="Google Shape;162;p8:notes"/>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p>
            <a:pPr marL="0" indent="0"/>
            <a:endParaRPr dirty="0"/>
          </a:p>
        </p:txBody>
      </p:sp>
      <p:sp>
        <p:nvSpPr>
          <p:cNvPr id="163" name="Google Shape;163;p8:notes"/>
          <p:cNvSpPr txBox="1">
            <a:spLocks noGrp="1"/>
          </p:cNvSpPr>
          <p:nvPr>
            <p:ph type="sldNum" idx="12"/>
          </p:nvPr>
        </p:nvSpPr>
        <p:spPr>
          <a:xfrm>
            <a:off x="4023092" y="8917422"/>
            <a:ext cx="3077739" cy="471053"/>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5: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 name="Google Shape;138;p5:notes"/>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p>
            <a:pPr marL="0" indent="0"/>
            <a:endParaRPr dirty="0"/>
          </a:p>
        </p:txBody>
      </p:sp>
      <p:sp>
        <p:nvSpPr>
          <p:cNvPr id="139" name="Google Shape;139;p5:notes"/>
          <p:cNvSpPr txBox="1">
            <a:spLocks noGrp="1"/>
          </p:cNvSpPr>
          <p:nvPr>
            <p:ph type="sldNum" idx="12"/>
          </p:nvPr>
        </p:nvSpPr>
        <p:spPr>
          <a:xfrm>
            <a:off x="4023092" y="8917422"/>
            <a:ext cx="3077739" cy="471053"/>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5: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 name="Google Shape;138;p5:notes"/>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p>
            <a:pPr marL="0" indent="0"/>
            <a:endParaRPr dirty="0"/>
          </a:p>
        </p:txBody>
      </p:sp>
      <p:sp>
        <p:nvSpPr>
          <p:cNvPr id="139" name="Google Shape;139;p5:notes"/>
          <p:cNvSpPr txBox="1">
            <a:spLocks noGrp="1"/>
          </p:cNvSpPr>
          <p:nvPr>
            <p:ph type="sldNum" idx="12"/>
          </p:nvPr>
        </p:nvSpPr>
        <p:spPr>
          <a:xfrm>
            <a:off x="4023092" y="8917422"/>
            <a:ext cx="3077739" cy="471053"/>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14</a:t>
            </a:fld>
            <a:endParaRPr/>
          </a:p>
        </p:txBody>
      </p:sp>
    </p:spTree>
    <p:extLst>
      <p:ext uri="{BB962C8B-B14F-4D97-AF65-F5344CB8AC3E}">
        <p14:creationId xmlns:p14="http://schemas.microsoft.com/office/powerpoint/2010/main" val="2557716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5: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 name="Google Shape;138;p5:notes"/>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p>
            <a:pPr marL="0" indent="0"/>
            <a:endParaRPr dirty="0"/>
          </a:p>
        </p:txBody>
      </p:sp>
      <p:sp>
        <p:nvSpPr>
          <p:cNvPr id="139" name="Google Shape;139;p5:notes"/>
          <p:cNvSpPr txBox="1">
            <a:spLocks noGrp="1"/>
          </p:cNvSpPr>
          <p:nvPr>
            <p:ph type="sldNum" idx="12"/>
          </p:nvPr>
        </p:nvSpPr>
        <p:spPr>
          <a:xfrm>
            <a:off x="4023092" y="8917422"/>
            <a:ext cx="3077739" cy="471053"/>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15</a:t>
            </a:fld>
            <a:endParaRPr/>
          </a:p>
        </p:txBody>
      </p:sp>
    </p:spTree>
    <p:extLst>
      <p:ext uri="{BB962C8B-B14F-4D97-AF65-F5344CB8AC3E}">
        <p14:creationId xmlns:p14="http://schemas.microsoft.com/office/powerpoint/2010/main" val="11676800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15: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8" name="Google Shape;218;p15:notes"/>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p>
            <a:pPr marL="0" indent="0"/>
            <a:endParaRPr dirty="0"/>
          </a:p>
        </p:txBody>
      </p:sp>
      <p:sp>
        <p:nvSpPr>
          <p:cNvPr id="219" name="Google Shape;219;p15:notes"/>
          <p:cNvSpPr txBox="1">
            <a:spLocks noGrp="1"/>
          </p:cNvSpPr>
          <p:nvPr>
            <p:ph type="sldNum" idx="12"/>
          </p:nvPr>
        </p:nvSpPr>
        <p:spPr>
          <a:xfrm>
            <a:off x="4023092" y="8917422"/>
            <a:ext cx="3077739" cy="471053"/>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5: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 name="Google Shape;138;p5:notes"/>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p>
            <a:pPr marL="0" indent="0"/>
            <a:endParaRPr dirty="0"/>
          </a:p>
        </p:txBody>
      </p:sp>
      <p:sp>
        <p:nvSpPr>
          <p:cNvPr id="139" name="Google Shape;139;p5:notes"/>
          <p:cNvSpPr txBox="1">
            <a:spLocks noGrp="1"/>
          </p:cNvSpPr>
          <p:nvPr>
            <p:ph type="sldNum" idx="12"/>
          </p:nvPr>
        </p:nvSpPr>
        <p:spPr>
          <a:xfrm>
            <a:off x="4023092" y="8917422"/>
            <a:ext cx="3077739" cy="471053"/>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17</a:t>
            </a:fld>
            <a:endParaRPr/>
          </a:p>
        </p:txBody>
      </p:sp>
    </p:spTree>
    <p:extLst>
      <p:ext uri="{BB962C8B-B14F-4D97-AF65-F5344CB8AC3E}">
        <p14:creationId xmlns:p14="http://schemas.microsoft.com/office/powerpoint/2010/main" val="41748790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5: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 name="Google Shape;138;p5:notes"/>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p>
            <a:pPr marL="0" indent="0"/>
            <a:endParaRPr dirty="0"/>
          </a:p>
        </p:txBody>
      </p:sp>
      <p:sp>
        <p:nvSpPr>
          <p:cNvPr id="139" name="Google Shape;139;p5:notes"/>
          <p:cNvSpPr txBox="1">
            <a:spLocks noGrp="1"/>
          </p:cNvSpPr>
          <p:nvPr>
            <p:ph type="sldNum" idx="12"/>
          </p:nvPr>
        </p:nvSpPr>
        <p:spPr>
          <a:xfrm>
            <a:off x="4023092" y="8917422"/>
            <a:ext cx="3077739" cy="471053"/>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18</a:t>
            </a:fld>
            <a:endParaRPr/>
          </a:p>
        </p:txBody>
      </p:sp>
    </p:spTree>
    <p:extLst>
      <p:ext uri="{BB962C8B-B14F-4D97-AF65-F5344CB8AC3E}">
        <p14:creationId xmlns:p14="http://schemas.microsoft.com/office/powerpoint/2010/main" val="8376448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5: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 name="Google Shape;138;p5:notes"/>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p>
            <a:pPr marL="0" indent="0"/>
            <a:endParaRPr dirty="0"/>
          </a:p>
        </p:txBody>
      </p:sp>
      <p:sp>
        <p:nvSpPr>
          <p:cNvPr id="139" name="Google Shape;139;p5:notes"/>
          <p:cNvSpPr txBox="1">
            <a:spLocks noGrp="1"/>
          </p:cNvSpPr>
          <p:nvPr>
            <p:ph type="sldNum" idx="12"/>
          </p:nvPr>
        </p:nvSpPr>
        <p:spPr>
          <a:xfrm>
            <a:off x="4023092" y="8917422"/>
            <a:ext cx="3077739" cy="471053"/>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19</a:t>
            </a:fld>
            <a:endParaRPr/>
          </a:p>
        </p:txBody>
      </p:sp>
    </p:spTree>
    <p:extLst>
      <p:ext uri="{BB962C8B-B14F-4D97-AF65-F5344CB8AC3E}">
        <p14:creationId xmlns:p14="http://schemas.microsoft.com/office/powerpoint/2010/main" val="31335703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5: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 name="Google Shape;138;p5:notes"/>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p>
            <a:pPr marL="0" indent="0"/>
            <a:endParaRPr dirty="0"/>
          </a:p>
        </p:txBody>
      </p:sp>
      <p:sp>
        <p:nvSpPr>
          <p:cNvPr id="139" name="Google Shape;139;p5:notes"/>
          <p:cNvSpPr txBox="1">
            <a:spLocks noGrp="1"/>
          </p:cNvSpPr>
          <p:nvPr>
            <p:ph type="sldNum" idx="12"/>
          </p:nvPr>
        </p:nvSpPr>
        <p:spPr>
          <a:xfrm>
            <a:off x="4023092" y="8917422"/>
            <a:ext cx="3077739" cy="471053"/>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20</a:t>
            </a:fld>
            <a:endParaRPr/>
          </a:p>
        </p:txBody>
      </p:sp>
    </p:spTree>
    <p:extLst>
      <p:ext uri="{BB962C8B-B14F-4D97-AF65-F5344CB8AC3E}">
        <p14:creationId xmlns:p14="http://schemas.microsoft.com/office/powerpoint/2010/main" val="40129272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5: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 name="Google Shape;138;p5:notes"/>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p>
            <a:pPr marL="0" indent="0"/>
            <a:endParaRPr dirty="0"/>
          </a:p>
        </p:txBody>
      </p:sp>
      <p:sp>
        <p:nvSpPr>
          <p:cNvPr id="139" name="Google Shape;139;p5:notes"/>
          <p:cNvSpPr txBox="1">
            <a:spLocks noGrp="1"/>
          </p:cNvSpPr>
          <p:nvPr>
            <p:ph type="sldNum" idx="12"/>
          </p:nvPr>
        </p:nvSpPr>
        <p:spPr>
          <a:xfrm>
            <a:off x="4023092" y="8917422"/>
            <a:ext cx="3077739" cy="471053"/>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21</a:t>
            </a:fld>
            <a:endParaRPr/>
          </a:p>
        </p:txBody>
      </p:sp>
    </p:spTree>
    <p:extLst>
      <p:ext uri="{BB962C8B-B14F-4D97-AF65-F5344CB8AC3E}">
        <p14:creationId xmlns:p14="http://schemas.microsoft.com/office/powerpoint/2010/main" val="25871791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9: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0" name="Google Shape;170;p9:notes"/>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p>
            <a:pPr marL="0" indent="0">
              <a:buClr>
                <a:schemeClr val="lt1"/>
              </a:buClr>
              <a:buSzPts val="1200"/>
            </a:pPr>
            <a:r>
              <a:rPr lang="en-US"/>
              <a:t>A healthy environment is key to supporting the other 6 areas of focus. For example, you can’t have clean water and good sanitation without a healthy environment – and vice versa.</a:t>
            </a:r>
            <a:endParaRPr/>
          </a:p>
          <a:p>
            <a:pPr marL="0" indent="0"/>
            <a:endParaRPr/>
          </a:p>
        </p:txBody>
      </p:sp>
      <p:sp>
        <p:nvSpPr>
          <p:cNvPr id="171" name="Google Shape;171;p9:notes"/>
          <p:cNvSpPr txBox="1">
            <a:spLocks noGrp="1"/>
          </p:cNvSpPr>
          <p:nvPr>
            <p:ph type="sldNum" idx="12"/>
          </p:nvPr>
        </p:nvSpPr>
        <p:spPr>
          <a:xfrm>
            <a:off x="4023092" y="8917422"/>
            <a:ext cx="3077739" cy="471053"/>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22</a:t>
            </a:fld>
            <a:endParaRPr/>
          </a:p>
        </p:txBody>
      </p:sp>
    </p:spTree>
    <p:extLst>
      <p:ext uri="{BB962C8B-B14F-4D97-AF65-F5344CB8AC3E}">
        <p14:creationId xmlns:p14="http://schemas.microsoft.com/office/powerpoint/2010/main" val="29208015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9: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0" name="Google Shape;170;p9:notes"/>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p>
            <a:pPr marL="0" indent="0"/>
            <a:endParaRPr dirty="0"/>
          </a:p>
        </p:txBody>
      </p:sp>
      <p:sp>
        <p:nvSpPr>
          <p:cNvPr id="171" name="Google Shape;171;p9:notes"/>
          <p:cNvSpPr txBox="1">
            <a:spLocks noGrp="1"/>
          </p:cNvSpPr>
          <p:nvPr>
            <p:ph type="sldNum" idx="12"/>
          </p:nvPr>
        </p:nvSpPr>
        <p:spPr>
          <a:xfrm>
            <a:off x="4023092" y="8917422"/>
            <a:ext cx="3077739" cy="471053"/>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23</a:t>
            </a:fld>
            <a:endParaRPr/>
          </a:p>
        </p:txBody>
      </p:sp>
    </p:spTree>
    <p:extLst>
      <p:ext uri="{BB962C8B-B14F-4D97-AF65-F5344CB8AC3E}">
        <p14:creationId xmlns:p14="http://schemas.microsoft.com/office/powerpoint/2010/main" val="40353325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9: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0" name="Google Shape;170;p9:notes"/>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p>
            <a:pPr marL="0" indent="0"/>
            <a:endParaRPr dirty="0"/>
          </a:p>
        </p:txBody>
      </p:sp>
      <p:sp>
        <p:nvSpPr>
          <p:cNvPr id="171" name="Google Shape;171;p9:notes"/>
          <p:cNvSpPr txBox="1">
            <a:spLocks noGrp="1"/>
          </p:cNvSpPr>
          <p:nvPr>
            <p:ph type="sldNum" idx="12"/>
          </p:nvPr>
        </p:nvSpPr>
        <p:spPr>
          <a:xfrm>
            <a:off x="4023092" y="8917422"/>
            <a:ext cx="3077739" cy="471053"/>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12: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4" name="Google Shape;194;p12:notes"/>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p>
            <a:pPr marL="0" indent="0"/>
            <a:endParaRPr dirty="0"/>
          </a:p>
        </p:txBody>
      </p:sp>
      <p:sp>
        <p:nvSpPr>
          <p:cNvPr id="195" name="Google Shape;195;p12:notes"/>
          <p:cNvSpPr txBox="1">
            <a:spLocks noGrp="1"/>
          </p:cNvSpPr>
          <p:nvPr>
            <p:ph type="sldNum" idx="12"/>
          </p:nvPr>
        </p:nvSpPr>
        <p:spPr>
          <a:xfrm>
            <a:off x="4023092" y="8917422"/>
            <a:ext cx="3077739" cy="471053"/>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21: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6" name="Google Shape;266;p21:notes"/>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p>
            <a:pPr marL="0" indent="0"/>
            <a:endParaRPr dirty="0"/>
          </a:p>
        </p:txBody>
      </p:sp>
      <p:sp>
        <p:nvSpPr>
          <p:cNvPr id="267" name="Google Shape;267;p21:notes"/>
          <p:cNvSpPr txBox="1">
            <a:spLocks noGrp="1"/>
          </p:cNvSpPr>
          <p:nvPr>
            <p:ph type="sldNum" idx="12"/>
          </p:nvPr>
        </p:nvSpPr>
        <p:spPr>
          <a:xfrm>
            <a:off x="4023092" y="8917422"/>
            <a:ext cx="3077739" cy="471053"/>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26</a:t>
            </a:fld>
            <a:endParaRPr/>
          </a:p>
        </p:txBody>
      </p:sp>
    </p:spTree>
    <p:extLst>
      <p:ext uri="{BB962C8B-B14F-4D97-AF65-F5344CB8AC3E}">
        <p14:creationId xmlns:p14="http://schemas.microsoft.com/office/powerpoint/2010/main" val="4023654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1: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6" name="Google Shape;186;p11:notes"/>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p>
            <a:pPr marL="0" indent="0"/>
            <a:endParaRPr dirty="0"/>
          </a:p>
        </p:txBody>
      </p:sp>
      <p:sp>
        <p:nvSpPr>
          <p:cNvPr id="187" name="Google Shape;187;p11:notes"/>
          <p:cNvSpPr txBox="1">
            <a:spLocks noGrp="1"/>
          </p:cNvSpPr>
          <p:nvPr>
            <p:ph type="sldNum" idx="12"/>
          </p:nvPr>
        </p:nvSpPr>
        <p:spPr>
          <a:xfrm>
            <a:off x="4023092" y="8917422"/>
            <a:ext cx="3077739" cy="471053"/>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27</a:t>
            </a:fld>
            <a:endParaRPr/>
          </a:p>
        </p:txBody>
      </p:sp>
    </p:spTree>
    <p:extLst>
      <p:ext uri="{BB962C8B-B14F-4D97-AF65-F5344CB8AC3E}">
        <p14:creationId xmlns:p14="http://schemas.microsoft.com/office/powerpoint/2010/main" val="31285943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1: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6" name="Google Shape;186;p11:notes"/>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p>
            <a:pPr marL="0" indent="0"/>
            <a:endParaRPr dirty="0"/>
          </a:p>
        </p:txBody>
      </p:sp>
      <p:sp>
        <p:nvSpPr>
          <p:cNvPr id="187" name="Google Shape;187;p11:notes"/>
          <p:cNvSpPr txBox="1">
            <a:spLocks noGrp="1"/>
          </p:cNvSpPr>
          <p:nvPr>
            <p:ph type="sldNum" idx="12"/>
          </p:nvPr>
        </p:nvSpPr>
        <p:spPr>
          <a:xfrm>
            <a:off x="4023092" y="8917422"/>
            <a:ext cx="3077739" cy="471053"/>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28</a:t>
            </a:fld>
            <a:endParaRPr/>
          </a:p>
        </p:txBody>
      </p:sp>
    </p:spTree>
    <p:extLst>
      <p:ext uri="{BB962C8B-B14F-4D97-AF65-F5344CB8AC3E}">
        <p14:creationId xmlns:p14="http://schemas.microsoft.com/office/powerpoint/2010/main" val="42944349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20: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8" name="Google Shape;258;p20:notes"/>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p>
            <a:pPr marL="0" indent="0">
              <a:buClr>
                <a:schemeClr val="lt1"/>
              </a:buClr>
              <a:buSzPts val="1200"/>
            </a:pPr>
            <a:r>
              <a:rPr lang="en-US"/>
              <a:t>Do you have an interest in the environment and in what Rotary is doing to support this area of focus. Sign on to ESRAG for regular newsletters. This Rotary Action Group is very active. Their website has many resources and the group holds excellent webinars regularly.</a:t>
            </a:r>
            <a:endParaRPr/>
          </a:p>
          <a:p>
            <a:pPr marL="0" indent="0"/>
            <a:endParaRPr/>
          </a:p>
        </p:txBody>
      </p:sp>
      <p:sp>
        <p:nvSpPr>
          <p:cNvPr id="259" name="Google Shape;259;p20:notes"/>
          <p:cNvSpPr txBox="1">
            <a:spLocks noGrp="1"/>
          </p:cNvSpPr>
          <p:nvPr>
            <p:ph type="sldNum" idx="12"/>
          </p:nvPr>
        </p:nvSpPr>
        <p:spPr>
          <a:xfrm>
            <a:off x="4023092" y="8917422"/>
            <a:ext cx="3077739" cy="471053"/>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20: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8" name="Google Shape;258;p20:notes"/>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p>
            <a:pPr marL="0" indent="0"/>
            <a:endParaRPr dirty="0"/>
          </a:p>
        </p:txBody>
      </p:sp>
      <p:sp>
        <p:nvSpPr>
          <p:cNvPr id="259" name="Google Shape;259;p20:notes"/>
          <p:cNvSpPr txBox="1">
            <a:spLocks noGrp="1"/>
          </p:cNvSpPr>
          <p:nvPr>
            <p:ph type="sldNum" idx="12"/>
          </p:nvPr>
        </p:nvSpPr>
        <p:spPr>
          <a:xfrm>
            <a:off x="4023092" y="8917422"/>
            <a:ext cx="3077739" cy="471053"/>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30</a:t>
            </a:fld>
            <a:endParaRPr/>
          </a:p>
        </p:txBody>
      </p:sp>
    </p:spTree>
    <p:extLst>
      <p:ext uri="{BB962C8B-B14F-4D97-AF65-F5344CB8AC3E}">
        <p14:creationId xmlns:p14="http://schemas.microsoft.com/office/powerpoint/2010/main" val="23521048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20: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8" name="Google Shape;258;p20:notes"/>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p>
            <a:pPr marL="0" indent="0"/>
            <a:endParaRPr dirty="0"/>
          </a:p>
        </p:txBody>
      </p:sp>
      <p:sp>
        <p:nvSpPr>
          <p:cNvPr id="259" name="Google Shape;259;p20:notes"/>
          <p:cNvSpPr txBox="1">
            <a:spLocks noGrp="1"/>
          </p:cNvSpPr>
          <p:nvPr>
            <p:ph type="sldNum" idx="12"/>
          </p:nvPr>
        </p:nvSpPr>
        <p:spPr>
          <a:xfrm>
            <a:off x="4023092" y="8917422"/>
            <a:ext cx="3077739" cy="471053"/>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31</a:t>
            </a:fld>
            <a:endParaRPr/>
          </a:p>
        </p:txBody>
      </p:sp>
    </p:spTree>
    <p:extLst>
      <p:ext uri="{BB962C8B-B14F-4D97-AF65-F5344CB8AC3E}">
        <p14:creationId xmlns:p14="http://schemas.microsoft.com/office/powerpoint/2010/main" val="42767968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20: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8" name="Google Shape;258;p20:notes"/>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p>
            <a:pPr marL="0" indent="0"/>
            <a:endParaRPr dirty="0"/>
          </a:p>
        </p:txBody>
      </p:sp>
      <p:sp>
        <p:nvSpPr>
          <p:cNvPr id="259" name="Google Shape;259;p20:notes"/>
          <p:cNvSpPr txBox="1">
            <a:spLocks noGrp="1"/>
          </p:cNvSpPr>
          <p:nvPr>
            <p:ph type="sldNum" idx="12"/>
          </p:nvPr>
        </p:nvSpPr>
        <p:spPr>
          <a:xfrm>
            <a:off x="4023092" y="8917422"/>
            <a:ext cx="3077739" cy="471053"/>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32</a:t>
            </a:fld>
            <a:endParaRPr/>
          </a:p>
        </p:txBody>
      </p:sp>
    </p:spTree>
    <p:extLst>
      <p:ext uri="{BB962C8B-B14F-4D97-AF65-F5344CB8AC3E}">
        <p14:creationId xmlns:p14="http://schemas.microsoft.com/office/powerpoint/2010/main" val="1025310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20: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8" name="Google Shape;258;p20:notes"/>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p>
            <a:pPr marL="0" indent="0"/>
            <a:endParaRPr dirty="0"/>
          </a:p>
        </p:txBody>
      </p:sp>
      <p:sp>
        <p:nvSpPr>
          <p:cNvPr id="259" name="Google Shape;259;p20:notes"/>
          <p:cNvSpPr txBox="1">
            <a:spLocks noGrp="1"/>
          </p:cNvSpPr>
          <p:nvPr>
            <p:ph type="sldNum" idx="12"/>
          </p:nvPr>
        </p:nvSpPr>
        <p:spPr>
          <a:xfrm>
            <a:off x="4023092" y="8917422"/>
            <a:ext cx="3077739" cy="471053"/>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33</a:t>
            </a:fld>
            <a:endParaRPr/>
          </a:p>
        </p:txBody>
      </p:sp>
    </p:spTree>
    <p:extLst>
      <p:ext uri="{BB962C8B-B14F-4D97-AF65-F5344CB8AC3E}">
        <p14:creationId xmlns:p14="http://schemas.microsoft.com/office/powerpoint/2010/main" val="3614485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21: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6" name="Google Shape;266;p21:notes"/>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p>
            <a:pPr marL="0" indent="0"/>
            <a:r>
              <a:rPr lang="en-US"/>
              <a:t>The committee is always open to new members. We would love to have your involvement. If interested, email to rotaryatlenv@gmail.com or contact any committee member.</a:t>
            </a:r>
            <a:endParaRPr/>
          </a:p>
          <a:p>
            <a:pPr marL="0" indent="0"/>
            <a:endParaRPr/>
          </a:p>
        </p:txBody>
      </p:sp>
      <p:sp>
        <p:nvSpPr>
          <p:cNvPr id="267" name="Google Shape;267;p21:notes"/>
          <p:cNvSpPr txBox="1">
            <a:spLocks noGrp="1"/>
          </p:cNvSpPr>
          <p:nvPr>
            <p:ph type="sldNum" idx="12"/>
          </p:nvPr>
        </p:nvSpPr>
        <p:spPr>
          <a:xfrm>
            <a:off x="4023092" y="8917422"/>
            <a:ext cx="3077739" cy="471053"/>
          </a:xfrm>
          <a:prstGeom prst="rect">
            <a:avLst/>
          </a:prstGeom>
          <a:noFill/>
          <a:ln>
            <a:noFill/>
          </a:ln>
        </p:spPr>
        <p:txBody>
          <a:bodyPr spcFirstLastPara="1" wrap="square" lIns="94213" tIns="47094" rIns="94213" bIns="47094" anchor="b" anchorCtr="0">
            <a:noAutofit/>
          </a:bodyPr>
          <a:lstStyle/>
          <a:p>
            <a:pPr algn="r"/>
            <a:fld id="{00000000-1234-1234-1234-123412341234}" type="slidenum">
              <a:rPr lang="en-US"/>
              <a:pPr algn="r"/>
              <a:t>34</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 name="Google Shape;1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1"/>
        <p:cNvGrpSpPr/>
        <p:nvPr/>
      </p:nvGrpSpPr>
      <p:grpSpPr>
        <a:xfrm>
          <a:off x="0" y="0"/>
          <a:ext cx="0" cy="0"/>
          <a:chOff x="0" y="0"/>
          <a:chExt cx="0" cy="0"/>
        </a:xfrm>
      </p:grpSpPr>
      <p:sp>
        <p:nvSpPr>
          <p:cNvPr id="22" name="Google Shape;22;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4" name="Google Shape;2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0"/>
          <p:cNvSpPr>
            <a:spLocks noGrp="1"/>
          </p:cNvSpPr>
          <p:nvPr>
            <p:ph type="pic" idx="2"/>
          </p:nvPr>
        </p:nvSpPr>
        <p:spPr>
          <a:xfrm>
            <a:off x="5183188" y="987425"/>
            <a:ext cx="6172200" cy="4873625"/>
          </a:xfrm>
          <a:prstGeom prst="rect">
            <a:avLst/>
          </a:prstGeom>
          <a:noFill/>
          <a:ln>
            <a:noFill/>
          </a:ln>
        </p:spPr>
      </p:sp>
      <p:sp>
        <p:nvSpPr>
          <p:cNvPr id="68" name="Google Shape;68;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0"/>
        <p:cNvGrpSpPr/>
        <p:nvPr/>
      </p:nvGrpSpPr>
      <p:grpSpPr>
        <a:xfrm>
          <a:off x="0" y="0"/>
          <a:ext cx="0" cy="0"/>
          <a:chOff x="0" y="0"/>
          <a:chExt cx="0" cy="0"/>
        </a:xfrm>
      </p:grpSpPr>
      <p:sp>
        <p:nvSpPr>
          <p:cNvPr id="91" name="Google Shape;91;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93" name="Google Shape;93;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6"/>
        <p:cNvGrpSpPr/>
        <p:nvPr/>
      </p:nvGrpSpPr>
      <p:grpSpPr>
        <a:xfrm>
          <a:off x="0" y="0"/>
          <a:ext cx="0" cy="0"/>
          <a:chOff x="0" y="0"/>
          <a:chExt cx="0" cy="0"/>
        </a:xfrm>
      </p:grpSpPr>
      <p:sp>
        <p:nvSpPr>
          <p:cNvPr id="97" name="Google Shape;97;p1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1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lt1"/>
              </a:buClr>
              <a:buSzPts val="2400"/>
              <a:buNone/>
              <a:defRPr sz="24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a:endParaRPr/>
          </a:p>
        </p:txBody>
      </p:sp>
      <p:sp>
        <p:nvSpPr>
          <p:cNvPr id="99" name="Google Shape;99;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84"/>
        <p:cNvGrpSpPr/>
        <p:nvPr/>
      </p:nvGrpSpPr>
      <p:grpSpPr>
        <a:xfrm>
          <a:off x="0" y="0"/>
          <a:ext cx="0" cy="0"/>
          <a:chOff x="0" y="0"/>
          <a:chExt cx="0" cy="0"/>
        </a:xfrm>
      </p:grpSpPr>
      <p:sp>
        <p:nvSpPr>
          <p:cNvPr id="85" name="Google Shape;85;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6" name="Google Shape;86;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lt1"/>
              </a:buClr>
              <a:buSzPts val="2800"/>
              <a:buFont typeface="Arial"/>
              <a:buChar char="•"/>
              <a:defRPr sz="28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lt1"/>
              </a:buClr>
              <a:buSzPts val="2400"/>
              <a:buFont typeface="Arial"/>
              <a:buChar char="•"/>
              <a:defRPr sz="2400" b="0" i="0" u="none" strike="noStrike" cap="none">
                <a:solidFill>
                  <a:schemeClr val="lt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9pPr>
          </a:lstStyle>
          <a:p>
            <a:endParaRPr/>
          </a:p>
        </p:txBody>
      </p:sp>
      <p:sp>
        <p:nvSpPr>
          <p:cNvPr id="87" name="Google Shape;8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88" name="Google Shape;8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89" name="Google Shape;8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chemeClr val="lt1"/>
                </a:solidFill>
                <a:latin typeface="Calibri"/>
                <a:ea typeface="Calibri"/>
                <a:cs typeface="Calibri"/>
                <a:sym typeface="Calibri"/>
              </a:defRPr>
            </a:lvl1pPr>
            <a:lvl2pPr marL="0" marR="0" lvl="1" indent="0" algn="r" rtl="0">
              <a:spcBef>
                <a:spcPts val="0"/>
              </a:spcBef>
              <a:buNone/>
              <a:defRPr sz="1200" b="0" i="0" u="none" strike="noStrike" cap="none">
                <a:solidFill>
                  <a:schemeClr val="lt1"/>
                </a:solidFill>
                <a:latin typeface="Calibri"/>
                <a:ea typeface="Calibri"/>
                <a:cs typeface="Calibri"/>
                <a:sym typeface="Calibri"/>
              </a:defRPr>
            </a:lvl2pPr>
            <a:lvl3pPr marL="0" marR="0" lvl="2" indent="0" algn="r" rtl="0">
              <a:spcBef>
                <a:spcPts val="0"/>
              </a:spcBef>
              <a:buNone/>
              <a:defRPr sz="1200" b="0" i="0" u="none" strike="noStrike" cap="none">
                <a:solidFill>
                  <a:schemeClr val="lt1"/>
                </a:solidFill>
                <a:latin typeface="Calibri"/>
                <a:ea typeface="Calibri"/>
                <a:cs typeface="Calibri"/>
                <a:sym typeface="Calibri"/>
              </a:defRPr>
            </a:lvl3pPr>
            <a:lvl4pPr marL="0" marR="0" lvl="3" indent="0" algn="r" rtl="0">
              <a:spcBef>
                <a:spcPts val="0"/>
              </a:spcBef>
              <a:buNone/>
              <a:defRPr sz="1200" b="0" i="0" u="none" strike="noStrike" cap="none">
                <a:solidFill>
                  <a:schemeClr val="lt1"/>
                </a:solidFill>
                <a:latin typeface="Calibri"/>
                <a:ea typeface="Calibri"/>
                <a:cs typeface="Calibri"/>
                <a:sym typeface="Calibri"/>
              </a:defRPr>
            </a:lvl4pPr>
            <a:lvl5pPr marL="0" marR="0" lvl="4" indent="0" algn="r" rtl="0">
              <a:spcBef>
                <a:spcPts val="0"/>
              </a:spcBef>
              <a:buNone/>
              <a:defRPr sz="1200" b="0" i="0" u="none" strike="noStrike" cap="none">
                <a:solidFill>
                  <a:schemeClr val="lt1"/>
                </a:solidFill>
                <a:latin typeface="Calibri"/>
                <a:ea typeface="Calibri"/>
                <a:cs typeface="Calibri"/>
                <a:sym typeface="Calibri"/>
              </a:defRPr>
            </a:lvl5pPr>
            <a:lvl6pPr marL="0" marR="0" lvl="5" indent="0" algn="r" rtl="0">
              <a:spcBef>
                <a:spcPts val="0"/>
              </a:spcBef>
              <a:buNone/>
              <a:defRPr sz="1200" b="0" i="0" u="none" strike="noStrike" cap="none">
                <a:solidFill>
                  <a:schemeClr val="lt1"/>
                </a:solidFill>
                <a:latin typeface="Calibri"/>
                <a:ea typeface="Calibri"/>
                <a:cs typeface="Calibri"/>
                <a:sym typeface="Calibri"/>
              </a:defRPr>
            </a:lvl6pPr>
            <a:lvl7pPr marL="0" marR="0" lvl="6" indent="0" algn="r" rtl="0">
              <a:spcBef>
                <a:spcPts val="0"/>
              </a:spcBef>
              <a:buNone/>
              <a:defRPr sz="1200" b="0" i="0" u="none" strike="noStrike" cap="none">
                <a:solidFill>
                  <a:schemeClr val="lt1"/>
                </a:solidFill>
                <a:latin typeface="Calibri"/>
                <a:ea typeface="Calibri"/>
                <a:cs typeface="Calibri"/>
                <a:sym typeface="Calibri"/>
              </a:defRPr>
            </a:lvl7pPr>
            <a:lvl8pPr marL="0" marR="0" lvl="7" indent="0" algn="r" rtl="0">
              <a:spcBef>
                <a:spcPts val="0"/>
              </a:spcBef>
              <a:buNone/>
              <a:defRPr sz="1200" b="0" i="0" u="none" strike="noStrike" cap="none">
                <a:solidFill>
                  <a:schemeClr val="lt1"/>
                </a:solidFill>
                <a:latin typeface="Calibri"/>
                <a:ea typeface="Calibri"/>
                <a:cs typeface="Calibri"/>
                <a:sym typeface="Calibri"/>
              </a:defRPr>
            </a:lvl8pPr>
            <a:lvl9pPr marL="0" marR="0" lvl="8" indent="0" algn="r" rtl="0">
              <a:spcBef>
                <a:spcPts val="0"/>
              </a:spcBef>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comments" Target="../comments/commen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hyperlink" Target="https://www.footprintcalculator.org/"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openxmlformats.org/officeDocument/2006/relationships/hyperlink" Target="mailto:RotaryAtlEnv@gmail.com"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6.xml"/><Relationship Id="rId1" Type="http://schemas.openxmlformats.org/officeDocument/2006/relationships/slideLayout" Target="../slideLayouts/slideLayout12.xml"/><Relationship Id="rId4" Type="http://schemas.openxmlformats.org/officeDocument/2006/relationships/hyperlink" Target="https://www.facebook.com/Rotary-Atlantic-Environment-Initiative-109460344947580"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8.xml"/><Relationship Id="rId1" Type="http://schemas.openxmlformats.org/officeDocument/2006/relationships/slideLayout" Target="../slideLayouts/slideLayout12.xml"/><Relationship Id="rId4" Type="http://schemas.openxmlformats.org/officeDocument/2006/relationships/hyperlink" Target="https://forms.gle/t8FAxDmF2E9VgCK5A"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9.xml"/><Relationship Id="rId1" Type="http://schemas.openxmlformats.org/officeDocument/2006/relationships/slideLayout" Target="../slideLayouts/slideLayout12.xml"/><Relationship Id="rId4" Type="http://schemas.openxmlformats.org/officeDocument/2006/relationships/hyperlink" Target="https://www.esrag.org/welcome-esrag"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30.xml"/><Relationship Id="rId1" Type="http://schemas.openxmlformats.org/officeDocument/2006/relationships/slideLayout" Target="../slideLayouts/slideLayout12.xml"/><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34.xml"/><Relationship Id="rId1" Type="http://schemas.openxmlformats.org/officeDocument/2006/relationships/slideLayout" Target="../slideLayouts/slideLayout12.xml"/><Relationship Id="rId4" Type="http://schemas.openxmlformats.org/officeDocument/2006/relationships/comments" Target="../comments/commen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6"/>
        <p:cNvGrpSpPr/>
        <p:nvPr/>
      </p:nvGrpSpPr>
      <p:grpSpPr>
        <a:xfrm>
          <a:off x="0" y="0"/>
          <a:ext cx="0" cy="0"/>
          <a:chOff x="0" y="0"/>
          <a:chExt cx="0" cy="0"/>
        </a:xfrm>
      </p:grpSpPr>
      <p:pic>
        <p:nvPicPr>
          <p:cNvPr id="107" name="Google Shape;107;p16" descr="25 of the Best Things to Do in Atlantic Canada"/>
          <p:cNvPicPr preferRelativeResize="0"/>
          <p:nvPr/>
        </p:nvPicPr>
        <p:blipFill rotWithShape="1">
          <a:blip r:embed="rId3">
            <a:alphaModFix/>
          </a:blip>
          <a:srcRect l="9091" t="23391"/>
          <a:stretch/>
        </p:blipFill>
        <p:spPr>
          <a:xfrm>
            <a:off x="0" y="10"/>
            <a:ext cx="12191980" cy="6857990"/>
          </a:xfrm>
          <a:prstGeom prst="rect">
            <a:avLst/>
          </a:prstGeom>
          <a:noFill/>
          <a:ln>
            <a:noFill/>
          </a:ln>
        </p:spPr>
      </p:pic>
      <p:sp>
        <p:nvSpPr>
          <p:cNvPr id="109" name="Google Shape;109;p16"/>
          <p:cNvSpPr/>
          <p:nvPr/>
        </p:nvSpPr>
        <p:spPr>
          <a:xfrm flipH="1">
            <a:off x="6750141" y="44244"/>
            <a:ext cx="5441859" cy="5654940"/>
          </a:xfrm>
          <a:custGeom>
            <a:avLst/>
            <a:gdLst/>
            <a:ahLst/>
            <a:cxnLst/>
            <a:rect l="l" t="t" r="r" b="b"/>
            <a:pathLst>
              <a:path w="5441859" h="5654940" extrusionOk="0">
                <a:moveTo>
                  <a:pt x="0" y="0"/>
                </a:moveTo>
                <a:lnTo>
                  <a:pt x="4400492" y="0"/>
                </a:lnTo>
                <a:lnTo>
                  <a:pt x="4484767" y="76595"/>
                </a:lnTo>
                <a:cubicBezTo>
                  <a:pt x="5076108" y="667936"/>
                  <a:pt x="5441859" y="1484866"/>
                  <a:pt x="5441859" y="2387221"/>
                </a:cubicBezTo>
                <a:cubicBezTo>
                  <a:pt x="5441859" y="4191932"/>
                  <a:pt x="3978851" y="5654940"/>
                  <a:pt x="2174140" y="5654940"/>
                </a:cubicBezTo>
                <a:cubicBezTo>
                  <a:pt x="1412778" y="5654940"/>
                  <a:pt x="712231" y="5394557"/>
                  <a:pt x="156693" y="4957981"/>
                </a:cubicBezTo>
                <a:lnTo>
                  <a:pt x="0" y="4820612"/>
                </a:lnTo>
                <a:close/>
              </a:path>
            </a:pathLst>
          </a:custGeom>
          <a:solidFill>
            <a:schemeClr val="lt1">
              <a:alpha val="74901"/>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10" name="Google Shape;110;p16"/>
          <p:cNvSpPr txBox="1">
            <a:spLocks noGrp="1"/>
          </p:cNvSpPr>
          <p:nvPr>
            <p:ph type="body" idx="1"/>
          </p:nvPr>
        </p:nvSpPr>
        <p:spPr>
          <a:xfrm>
            <a:off x="6837226" y="963195"/>
            <a:ext cx="5267688" cy="4114801"/>
          </a:xfrm>
          <a:prstGeom prst="rect">
            <a:avLst/>
          </a:prstGeom>
          <a:noFill/>
          <a:ln>
            <a:noFill/>
          </a:ln>
        </p:spPr>
        <p:txBody>
          <a:bodyPr spcFirstLastPara="1" wrap="square" lIns="91425" tIns="45700" rIns="91425" bIns="45700" anchor="t" anchorCtr="0">
            <a:normAutofit/>
          </a:bodyPr>
          <a:lstStyle/>
          <a:p>
            <a:pPr marL="0" lvl="0" indent="0" algn="r" rtl="0">
              <a:lnSpc>
                <a:spcPct val="90000"/>
              </a:lnSpc>
              <a:spcBef>
                <a:spcPts val="0"/>
              </a:spcBef>
              <a:spcAft>
                <a:spcPts val="0"/>
              </a:spcAft>
              <a:buClr>
                <a:srgbClr val="0070C0"/>
              </a:buClr>
              <a:buSzPts val="4300"/>
              <a:buNone/>
            </a:pPr>
            <a:r>
              <a:rPr lang="en-US" sz="4300" b="1" dirty="0">
                <a:solidFill>
                  <a:srgbClr val="0070C0"/>
                </a:solidFill>
                <a:latin typeface="Open Sans"/>
                <a:ea typeface="Open Sans"/>
                <a:cs typeface="Open Sans"/>
                <a:sym typeface="Open Sans"/>
              </a:rPr>
              <a:t>ROTARY ATLANTIC </a:t>
            </a:r>
            <a:endParaRPr dirty="0"/>
          </a:p>
          <a:p>
            <a:pPr marL="0" lvl="0" indent="0" algn="r" rtl="0">
              <a:lnSpc>
                <a:spcPct val="90000"/>
              </a:lnSpc>
              <a:spcBef>
                <a:spcPts val="1000"/>
              </a:spcBef>
              <a:spcAft>
                <a:spcPts val="0"/>
              </a:spcAft>
              <a:buClr>
                <a:srgbClr val="0070C0"/>
              </a:buClr>
              <a:buSzPts val="4300"/>
              <a:buNone/>
            </a:pPr>
            <a:r>
              <a:rPr lang="en-US" sz="4300" b="1" dirty="0">
                <a:solidFill>
                  <a:srgbClr val="0070C0"/>
                </a:solidFill>
                <a:latin typeface="Open Sans"/>
                <a:ea typeface="Open Sans"/>
                <a:cs typeface="Open Sans"/>
                <a:sym typeface="Open Sans"/>
              </a:rPr>
              <a:t>ENVIRONMENT </a:t>
            </a:r>
            <a:endParaRPr dirty="0"/>
          </a:p>
          <a:p>
            <a:pPr marL="0" lvl="0" indent="0" algn="r" rtl="0">
              <a:lnSpc>
                <a:spcPct val="90000"/>
              </a:lnSpc>
              <a:spcBef>
                <a:spcPts val="1000"/>
              </a:spcBef>
              <a:spcAft>
                <a:spcPts val="0"/>
              </a:spcAft>
              <a:buClr>
                <a:srgbClr val="0070C0"/>
              </a:buClr>
              <a:buSzPts val="4300"/>
              <a:buNone/>
            </a:pPr>
            <a:r>
              <a:rPr lang="en-US" sz="4300" b="1" dirty="0">
                <a:solidFill>
                  <a:srgbClr val="0070C0"/>
                </a:solidFill>
                <a:latin typeface="Open Sans"/>
                <a:ea typeface="Open Sans"/>
                <a:cs typeface="Open Sans"/>
                <a:sym typeface="Open Sans"/>
              </a:rPr>
              <a:t>COMMITTEE</a:t>
            </a:r>
            <a:endParaRPr sz="4300" dirty="0">
              <a:solidFill>
                <a:srgbClr val="0070C0"/>
              </a:solidFill>
              <a:latin typeface="Open Sans"/>
              <a:ea typeface="Open Sans"/>
              <a:cs typeface="Open Sans"/>
              <a:sym typeface="Open Sans"/>
            </a:endParaRPr>
          </a:p>
        </p:txBody>
      </p:sp>
      <p:pic>
        <p:nvPicPr>
          <p:cNvPr id="111" name="Google Shape;111;p16" descr="Rotary Logo PNG Transparent &amp;amp; SVG Vector - Freebie Supply"/>
          <p:cNvPicPr preferRelativeResize="0"/>
          <p:nvPr/>
        </p:nvPicPr>
        <p:blipFill rotWithShape="1">
          <a:blip r:embed="rId4">
            <a:alphaModFix/>
          </a:blip>
          <a:srcRect/>
          <a:stretch/>
        </p:blipFill>
        <p:spPr>
          <a:xfrm>
            <a:off x="7723535" y="3161773"/>
            <a:ext cx="2482350" cy="925112"/>
          </a:xfrm>
          <a:prstGeom prst="rect">
            <a:avLst/>
          </a:prstGeom>
          <a:noFill/>
          <a:ln>
            <a:noFill/>
          </a:ln>
        </p:spPr>
      </p:pic>
      <p:pic>
        <p:nvPicPr>
          <p:cNvPr id="3" name="Picture 2" descr="Logo&#10;&#10;Description automatically generated">
            <a:extLst>
              <a:ext uri="{FF2B5EF4-FFF2-40B4-BE49-F238E27FC236}">
                <a16:creationId xmlns:a16="http://schemas.microsoft.com/office/drawing/2014/main" id="{6A10E161-58E0-400C-BA32-772CD4451572}"/>
              </a:ext>
            </a:extLst>
          </p:cNvPr>
          <p:cNvPicPr>
            <a:picLocks noChangeAspect="1"/>
          </p:cNvPicPr>
          <p:nvPr/>
        </p:nvPicPr>
        <p:blipFill>
          <a:blip r:embed="rId5"/>
          <a:stretch>
            <a:fillRect/>
          </a:stretch>
        </p:blipFill>
        <p:spPr>
          <a:xfrm>
            <a:off x="8730761" y="4086884"/>
            <a:ext cx="2920927" cy="126330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16"/>
        <p:cNvGrpSpPr/>
        <p:nvPr/>
      </p:nvGrpSpPr>
      <p:grpSpPr>
        <a:xfrm>
          <a:off x="0" y="0"/>
          <a:ext cx="0" cy="0"/>
          <a:chOff x="0" y="0"/>
          <a:chExt cx="0" cy="0"/>
        </a:xfrm>
      </p:grpSpPr>
      <p:sp>
        <p:nvSpPr>
          <p:cNvPr id="117" name="Google Shape;117;p17"/>
          <p:cNvSpPr/>
          <p:nvPr/>
        </p:nvSpPr>
        <p:spPr>
          <a:xfrm>
            <a:off x="0" y="0"/>
            <a:ext cx="12192000" cy="6857999"/>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18" name="Google Shape;118;p17" descr="People holding plants"/>
          <p:cNvPicPr preferRelativeResize="0"/>
          <p:nvPr/>
        </p:nvPicPr>
        <p:blipFill rotWithShape="1">
          <a:blip r:embed="rId3">
            <a:alphaModFix amt="50000"/>
          </a:blip>
          <a:srcRect t="8571" b="7159"/>
          <a:stretch/>
        </p:blipFill>
        <p:spPr>
          <a:xfrm>
            <a:off x="20" y="1"/>
            <a:ext cx="12191980" cy="6857999"/>
          </a:xfrm>
          <a:prstGeom prst="rect">
            <a:avLst/>
          </a:prstGeom>
          <a:noFill/>
          <a:ln>
            <a:noFill/>
          </a:ln>
        </p:spPr>
      </p:pic>
      <p:sp>
        <p:nvSpPr>
          <p:cNvPr id="119" name="Google Shape;119;p17"/>
          <p:cNvSpPr txBox="1">
            <a:spLocks noGrp="1"/>
          </p:cNvSpPr>
          <p:nvPr>
            <p:ph type="title"/>
          </p:nvPr>
        </p:nvSpPr>
        <p:spPr>
          <a:xfrm>
            <a:off x="1524000" y="1122362"/>
            <a:ext cx="9144000" cy="2900518"/>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FFFFFF"/>
              </a:buClr>
              <a:buSzPts val="6600"/>
              <a:buFont typeface="Open Sans"/>
              <a:buNone/>
            </a:pPr>
            <a:r>
              <a:rPr lang="en-CA" sz="6600" dirty="0">
                <a:solidFill>
                  <a:srgbClr val="FFFFFF"/>
                </a:solidFill>
                <a:latin typeface="Open Sans"/>
                <a:ea typeface="Open Sans"/>
                <a:cs typeface="Open Sans"/>
                <a:sym typeface="Open Sans"/>
              </a:rPr>
              <a:t>District 7815 </a:t>
            </a:r>
            <a:r>
              <a:rPr lang="en-CA" sz="6600" dirty="0" err="1">
                <a:solidFill>
                  <a:srgbClr val="FFFFFF"/>
                </a:solidFill>
                <a:latin typeface="Open Sans"/>
                <a:ea typeface="Open Sans"/>
                <a:cs typeface="Open Sans"/>
                <a:sym typeface="Open Sans"/>
              </a:rPr>
              <a:t>Enviroclubs</a:t>
            </a:r>
            <a:r>
              <a:rPr lang="en-CA" sz="6600" dirty="0">
                <a:solidFill>
                  <a:srgbClr val="FFFFFF"/>
                </a:solidFill>
                <a:latin typeface="Open Sans"/>
                <a:ea typeface="Open Sans"/>
                <a:cs typeface="Open Sans"/>
                <a:sym typeface="Open Sans"/>
              </a:rPr>
              <a:t> Awards Program</a:t>
            </a:r>
            <a:endParaRPr sz="6600" dirty="0">
              <a:solidFill>
                <a:srgbClr val="FFFFFF"/>
              </a:solidFill>
              <a:latin typeface="Open Sans"/>
              <a:ea typeface="Open Sans"/>
              <a:cs typeface="Open Sans"/>
              <a:sym typeface="Open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19"/>
                                        </p:tgtEl>
                                        <p:attrNameLst>
                                          <p:attrName>style.visibility</p:attrName>
                                        </p:attrNameLst>
                                      </p:cBhvr>
                                      <p:to>
                                        <p:strVal val="visible"/>
                                      </p:to>
                                    </p:set>
                                    <p:animEffect transition="in" filter="fade">
                                      <p:cBhvr>
                                        <p:cTn id="7" dur="7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16"/>
        <p:cNvGrpSpPr/>
        <p:nvPr/>
      </p:nvGrpSpPr>
      <p:grpSpPr>
        <a:xfrm>
          <a:off x="0" y="0"/>
          <a:ext cx="0" cy="0"/>
          <a:chOff x="0" y="0"/>
          <a:chExt cx="0" cy="0"/>
        </a:xfrm>
      </p:grpSpPr>
      <p:sp>
        <p:nvSpPr>
          <p:cNvPr id="117" name="Google Shape;117;p17"/>
          <p:cNvSpPr/>
          <p:nvPr/>
        </p:nvSpPr>
        <p:spPr>
          <a:xfrm>
            <a:off x="0" y="0"/>
            <a:ext cx="12192000" cy="6857999"/>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18" name="Google Shape;118;p17" descr="People holding plants"/>
          <p:cNvPicPr preferRelativeResize="0"/>
          <p:nvPr/>
        </p:nvPicPr>
        <p:blipFill rotWithShape="1">
          <a:blip r:embed="rId3">
            <a:alphaModFix amt="50000"/>
          </a:blip>
          <a:srcRect t="8571" b="7159"/>
          <a:stretch/>
        </p:blipFill>
        <p:spPr>
          <a:xfrm>
            <a:off x="429511" y="-2311921"/>
            <a:ext cx="12191980" cy="6857999"/>
          </a:xfrm>
          <a:prstGeom prst="rect">
            <a:avLst/>
          </a:prstGeom>
          <a:noFill/>
          <a:ln>
            <a:noFill/>
          </a:ln>
        </p:spPr>
      </p:pic>
      <p:sp>
        <p:nvSpPr>
          <p:cNvPr id="119" name="Google Shape;119;p17"/>
          <p:cNvSpPr txBox="1">
            <a:spLocks noGrp="1"/>
          </p:cNvSpPr>
          <p:nvPr>
            <p:ph type="title"/>
          </p:nvPr>
        </p:nvSpPr>
        <p:spPr>
          <a:xfrm>
            <a:off x="1524000" y="1122362"/>
            <a:ext cx="9144000" cy="2900518"/>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FFFFFF"/>
              </a:buClr>
              <a:buSzPts val="6600"/>
              <a:buFont typeface="Open Sans"/>
              <a:buNone/>
            </a:pPr>
            <a:r>
              <a:rPr lang="en-CA" sz="5400" dirty="0">
                <a:solidFill>
                  <a:srgbClr val="FFFFFF"/>
                </a:solidFill>
                <a:latin typeface="Open Sans"/>
                <a:ea typeface="Open Sans"/>
                <a:cs typeface="Open Sans"/>
                <a:sym typeface="Open Sans"/>
              </a:rPr>
              <a:t>Reference to Rotary Clubs and Rotarians by default includes  </a:t>
            </a:r>
            <a:r>
              <a:rPr lang="en-CA" sz="5400" dirty="0" err="1">
                <a:solidFill>
                  <a:srgbClr val="FFFFFF"/>
                </a:solidFill>
                <a:latin typeface="Open Sans"/>
                <a:ea typeface="Open Sans"/>
                <a:cs typeface="Open Sans"/>
                <a:sym typeface="Open Sans"/>
              </a:rPr>
              <a:t>Rotaractors</a:t>
            </a:r>
            <a:r>
              <a:rPr lang="en-CA" sz="5400" dirty="0">
                <a:solidFill>
                  <a:srgbClr val="FFFFFF"/>
                </a:solidFill>
                <a:latin typeface="Open Sans"/>
                <a:ea typeface="Open Sans"/>
                <a:cs typeface="Open Sans"/>
                <a:sym typeface="Open Sans"/>
              </a:rPr>
              <a:t> and Interactors</a:t>
            </a:r>
            <a:endParaRPr sz="5400" dirty="0">
              <a:solidFill>
                <a:srgbClr val="FFFFFF"/>
              </a:solidFill>
              <a:latin typeface="Open Sans"/>
              <a:ea typeface="Open Sans"/>
              <a:cs typeface="Open Sans"/>
              <a:sym typeface="Open Sans"/>
            </a:endParaRPr>
          </a:p>
        </p:txBody>
      </p:sp>
    </p:spTree>
    <p:extLst>
      <p:ext uri="{BB962C8B-B14F-4D97-AF65-F5344CB8AC3E}">
        <p14:creationId xmlns:p14="http://schemas.microsoft.com/office/powerpoint/2010/main" val="1219166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19"/>
                                        </p:tgtEl>
                                        <p:attrNameLst>
                                          <p:attrName>style.visibility</p:attrName>
                                        </p:attrNameLst>
                                      </p:cBhvr>
                                      <p:to>
                                        <p:strVal val="visible"/>
                                      </p:to>
                                    </p:set>
                                    <p:animEffect transition="in" filter="fade">
                                      <p:cBhvr>
                                        <p:cTn id="7" dur="7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32"/>
        <p:cNvGrpSpPr/>
        <p:nvPr/>
      </p:nvGrpSpPr>
      <p:grpSpPr>
        <a:xfrm>
          <a:off x="0" y="0"/>
          <a:ext cx="0" cy="0"/>
          <a:chOff x="0" y="0"/>
          <a:chExt cx="0" cy="0"/>
        </a:xfrm>
      </p:grpSpPr>
      <p:sp>
        <p:nvSpPr>
          <p:cNvPr id="133" name="Google Shape;133;p19"/>
          <p:cNvSpPr/>
          <p:nvPr/>
        </p:nvSpPr>
        <p:spPr>
          <a:xfrm>
            <a:off x="0" y="0"/>
            <a:ext cx="12192000" cy="6857999"/>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34" name="Google Shape;134;p19" descr="Looking up at tall trees&#10;&#10;Description automatically generated with low confidence"/>
          <p:cNvPicPr preferRelativeResize="0"/>
          <p:nvPr/>
        </p:nvPicPr>
        <p:blipFill rotWithShape="1">
          <a:blip r:embed="rId3">
            <a:alphaModFix amt="50000"/>
          </a:blip>
          <a:srcRect t="5995" b="6455"/>
          <a:stretch/>
        </p:blipFill>
        <p:spPr>
          <a:xfrm>
            <a:off x="20" y="-1"/>
            <a:ext cx="12191980" cy="6857999"/>
          </a:xfrm>
          <a:prstGeom prst="rect">
            <a:avLst/>
          </a:prstGeom>
          <a:noFill/>
          <a:ln>
            <a:noFill/>
          </a:ln>
        </p:spPr>
      </p:pic>
      <p:sp>
        <p:nvSpPr>
          <p:cNvPr id="135" name="Google Shape;135;p19"/>
          <p:cNvSpPr txBox="1">
            <a:spLocks noGrp="1"/>
          </p:cNvSpPr>
          <p:nvPr>
            <p:ph type="ctrTitle"/>
          </p:nvPr>
        </p:nvSpPr>
        <p:spPr>
          <a:xfrm>
            <a:off x="1524000" y="2875941"/>
            <a:ext cx="9144000" cy="2900518"/>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FFFFFF"/>
              </a:buClr>
              <a:buSzPts val="4400"/>
              <a:buFont typeface="Calibri"/>
              <a:buNone/>
            </a:pPr>
            <a:r>
              <a:rPr lang="en-US" sz="4400" b="1" i="0" dirty="0">
                <a:solidFill>
                  <a:srgbClr val="FFFFFF"/>
                </a:solidFill>
                <a:latin typeface="Calibri"/>
                <a:ea typeface="Calibri"/>
                <a:cs typeface="Calibri"/>
                <a:sym typeface="Calibri"/>
              </a:rPr>
              <a:t>June 26, 2020</a:t>
            </a:r>
            <a:br>
              <a:rPr lang="en-US" sz="4400" b="1" i="0" dirty="0">
                <a:solidFill>
                  <a:srgbClr val="FFFFFF"/>
                </a:solidFill>
                <a:latin typeface="Calibri"/>
                <a:ea typeface="Calibri"/>
                <a:cs typeface="Calibri"/>
                <a:sym typeface="Calibri"/>
              </a:rPr>
            </a:br>
            <a:br>
              <a:rPr lang="en-US" sz="4400" b="1" i="0" dirty="0">
                <a:solidFill>
                  <a:srgbClr val="FFFFFF"/>
                </a:solidFill>
                <a:latin typeface="Calibri"/>
                <a:ea typeface="Calibri"/>
                <a:cs typeface="Calibri"/>
                <a:sym typeface="Calibri"/>
              </a:rPr>
            </a:br>
            <a:r>
              <a:rPr lang="en-US" sz="4400" b="1" i="0" dirty="0">
                <a:solidFill>
                  <a:srgbClr val="FFFFFF"/>
                </a:solidFill>
                <a:latin typeface="Calibri"/>
                <a:ea typeface="Calibri"/>
                <a:cs typeface="Calibri"/>
                <a:sym typeface="Calibri"/>
              </a:rPr>
              <a:t>The Rotary Foundation Trustees and Rotary International Board of Directors </a:t>
            </a:r>
            <a:r>
              <a:rPr lang="en-US" sz="4400" b="1" dirty="0">
                <a:solidFill>
                  <a:srgbClr val="FFFFFF"/>
                </a:solidFill>
                <a:latin typeface="Calibri"/>
                <a:ea typeface="Calibri"/>
                <a:cs typeface="Calibri"/>
                <a:sym typeface="Calibri"/>
              </a:rPr>
              <a:t>adds </a:t>
            </a:r>
            <a:r>
              <a:rPr lang="en-US" sz="4400" b="1" i="0" dirty="0">
                <a:solidFill>
                  <a:srgbClr val="FFFFFF"/>
                </a:solidFill>
                <a:latin typeface="Calibri"/>
                <a:ea typeface="Calibri"/>
                <a:cs typeface="Calibri"/>
                <a:sym typeface="Calibri"/>
              </a:rPr>
              <a:t>a new area of focus: </a:t>
            </a:r>
            <a:br>
              <a:rPr lang="en-US" sz="4400" b="1" i="0" dirty="0">
                <a:solidFill>
                  <a:srgbClr val="FFFFFF"/>
                </a:solidFill>
                <a:latin typeface="Calibri"/>
                <a:ea typeface="Calibri"/>
                <a:cs typeface="Calibri"/>
                <a:sym typeface="Calibri"/>
              </a:rPr>
            </a:br>
            <a:br>
              <a:rPr lang="en-US" sz="4400" b="1" i="0" dirty="0">
                <a:solidFill>
                  <a:srgbClr val="FFFFFF"/>
                </a:solidFill>
                <a:latin typeface="Calibri"/>
                <a:ea typeface="Calibri"/>
                <a:cs typeface="Calibri"/>
                <a:sym typeface="Calibri"/>
              </a:rPr>
            </a:br>
            <a:r>
              <a:rPr lang="en-US" sz="4800" b="1" i="0" dirty="0">
                <a:solidFill>
                  <a:srgbClr val="FFFFFF"/>
                </a:solidFill>
                <a:latin typeface="Calibri"/>
                <a:ea typeface="Calibri"/>
                <a:cs typeface="Calibri"/>
                <a:sym typeface="Calibri"/>
              </a:rPr>
              <a:t>The </a:t>
            </a:r>
            <a:r>
              <a:rPr lang="en-US" sz="4800" b="1" dirty="0">
                <a:solidFill>
                  <a:srgbClr val="FFFFFF"/>
                </a:solidFill>
                <a:latin typeface="Calibri"/>
                <a:ea typeface="Calibri"/>
                <a:cs typeface="Calibri"/>
                <a:sym typeface="Calibri"/>
              </a:rPr>
              <a:t>E</a:t>
            </a:r>
            <a:r>
              <a:rPr lang="en-US" sz="4800" b="1" i="0" dirty="0">
                <a:solidFill>
                  <a:srgbClr val="FFFFFF"/>
                </a:solidFill>
                <a:latin typeface="Calibri"/>
                <a:ea typeface="Calibri"/>
                <a:cs typeface="Calibri"/>
                <a:sym typeface="Calibri"/>
              </a:rPr>
              <a:t>nvironment </a:t>
            </a:r>
            <a:br>
              <a:rPr lang="en-US" sz="4800" b="1" i="0" dirty="0">
                <a:solidFill>
                  <a:srgbClr val="FFFFFF"/>
                </a:solidFill>
                <a:latin typeface="Calibri"/>
                <a:ea typeface="Calibri"/>
                <a:cs typeface="Calibri"/>
                <a:sym typeface="Calibri"/>
              </a:rPr>
            </a:br>
            <a:r>
              <a:rPr lang="en-US" sz="4800" b="1" i="0" dirty="0">
                <a:solidFill>
                  <a:srgbClr val="FFFFFF"/>
                </a:solidFill>
                <a:latin typeface="Calibri"/>
                <a:ea typeface="Calibri"/>
                <a:cs typeface="Calibri"/>
                <a:sym typeface="Calibri"/>
              </a:rPr>
              <a:t>(effective July 1, 2021)</a:t>
            </a:r>
            <a:endParaRPr sz="4400" dirty="0">
              <a:solidFill>
                <a:srgbClr val="FFFF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35"/>
                                        </p:tgtEl>
                                        <p:attrNameLst>
                                          <p:attrName>style.visibility</p:attrName>
                                        </p:attrNameLst>
                                      </p:cBhvr>
                                      <p:to>
                                        <p:strVal val="visible"/>
                                      </p:to>
                                    </p:set>
                                    <p:animEffect transition="in" filter="fade">
                                      <p:cBhvr>
                                        <p:cTn id="7" dur="7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16"/>
        <p:cNvGrpSpPr/>
        <p:nvPr/>
      </p:nvGrpSpPr>
      <p:grpSpPr>
        <a:xfrm>
          <a:off x="0" y="0"/>
          <a:ext cx="0" cy="0"/>
          <a:chOff x="0" y="0"/>
          <a:chExt cx="0" cy="0"/>
        </a:xfrm>
      </p:grpSpPr>
      <p:sp>
        <p:nvSpPr>
          <p:cNvPr id="117" name="Google Shape;117;p17"/>
          <p:cNvSpPr/>
          <p:nvPr/>
        </p:nvSpPr>
        <p:spPr>
          <a:xfrm>
            <a:off x="0" y="0"/>
            <a:ext cx="12192000" cy="6857999"/>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18" name="Google Shape;118;p17" descr="People holding plants"/>
          <p:cNvPicPr preferRelativeResize="0"/>
          <p:nvPr/>
        </p:nvPicPr>
        <p:blipFill rotWithShape="1">
          <a:blip r:embed="rId3">
            <a:alphaModFix amt="50000"/>
          </a:blip>
          <a:srcRect t="8571" b="7159"/>
          <a:stretch/>
        </p:blipFill>
        <p:spPr>
          <a:xfrm>
            <a:off x="20" y="-1"/>
            <a:ext cx="12191980" cy="6857999"/>
          </a:xfrm>
          <a:prstGeom prst="rect">
            <a:avLst/>
          </a:prstGeom>
          <a:noFill/>
          <a:ln>
            <a:noFill/>
          </a:ln>
        </p:spPr>
      </p:pic>
      <p:sp>
        <p:nvSpPr>
          <p:cNvPr id="119" name="Google Shape;119;p17"/>
          <p:cNvSpPr txBox="1">
            <a:spLocks noGrp="1"/>
          </p:cNvSpPr>
          <p:nvPr>
            <p:ph type="title"/>
          </p:nvPr>
        </p:nvSpPr>
        <p:spPr>
          <a:xfrm>
            <a:off x="1686232" y="1211824"/>
            <a:ext cx="9144000" cy="1575621"/>
          </a:xfrm>
          <a:prstGeom prst="rect">
            <a:avLst/>
          </a:prstGeom>
          <a:noFill/>
          <a:ln>
            <a:noFill/>
          </a:ln>
        </p:spPr>
        <p:txBody>
          <a:bodyPr spcFirstLastPara="1" wrap="square" lIns="91425" tIns="45700" rIns="91425" bIns="45700" anchor="b" anchorCtr="0">
            <a:normAutofit/>
          </a:bodyPr>
          <a:lstStyle/>
          <a:p>
            <a:pPr marL="0" lvl="0" indent="0" rtl="0">
              <a:lnSpc>
                <a:spcPct val="90000"/>
              </a:lnSpc>
              <a:spcBef>
                <a:spcPts val="0"/>
              </a:spcBef>
              <a:spcAft>
                <a:spcPts val="0"/>
              </a:spcAft>
              <a:buClr>
                <a:srgbClr val="FFFFFF"/>
              </a:buClr>
              <a:buSzPts val="6600"/>
              <a:buFont typeface="Open Sans"/>
              <a:buNone/>
            </a:pPr>
            <a:r>
              <a:rPr lang="en-CA" sz="6600" dirty="0">
                <a:solidFill>
                  <a:srgbClr val="FFFFFF"/>
                </a:solidFill>
                <a:latin typeface="Open Sans"/>
                <a:ea typeface="Open Sans"/>
                <a:cs typeface="Open Sans"/>
                <a:sym typeface="Open Sans"/>
              </a:rPr>
              <a:t>There is no ‘Planet B’</a:t>
            </a:r>
            <a:endParaRPr sz="2200" dirty="0">
              <a:solidFill>
                <a:srgbClr val="FFFFFF"/>
              </a:solidFill>
              <a:latin typeface="Open Sans"/>
              <a:ea typeface="Open Sans"/>
              <a:cs typeface="Open Sans"/>
              <a:sym typeface="Open Sans"/>
            </a:endParaRPr>
          </a:p>
        </p:txBody>
      </p:sp>
    </p:spTree>
    <p:extLst>
      <p:ext uri="{BB962C8B-B14F-4D97-AF65-F5344CB8AC3E}">
        <p14:creationId xmlns:p14="http://schemas.microsoft.com/office/powerpoint/2010/main" val="3726068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19"/>
                                        </p:tgtEl>
                                        <p:attrNameLst>
                                          <p:attrName>style.visibility</p:attrName>
                                        </p:attrNameLst>
                                      </p:cBhvr>
                                      <p:to>
                                        <p:strVal val="visible"/>
                                      </p:to>
                                    </p:set>
                                    <p:animEffect transition="in" filter="fade">
                                      <p:cBhvr>
                                        <p:cTn id="7" dur="7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16"/>
        <p:cNvGrpSpPr/>
        <p:nvPr/>
      </p:nvGrpSpPr>
      <p:grpSpPr>
        <a:xfrm>
          <a:off x="0" y="0"/>
          <a:ext cx="0" cy="0"/>
          <a:chOff x="0" y="0"/>
          <a:chExt cx="0" cy="0"/>
        </a:xfrm>
      </p:grpSpPr>
      <p:sp>
        <p:nvSpPr>
          <p:cNvPr id="117" name="Google Shape;117;p17"/>
          <p:cNvSpPr/>
          <p:nvPr/>
        </p:nvSpPr>
        <p:spPr>
          <a:xfrm>
            <a:off x="0" y="0"/>
            <a:ext cx="12192000" cy="6857999"/>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18" name="Google Shape;118;p17" descr="People holding plants"/>
          <p:cNvPicPr preferRelativeResize="0"/>
          <p:nvPr/>
        </p:nvPicPr>
        <p:blipFill rotWithShape="1">
          <a:blip r:embed="rId3">
            <a:alphaModFix amt="50000"/>
          </a:blip>
          <a:srcRect t="8571" b="7159"/>
          <a:stretch/>
        </p:blipFill>
        <p:spPr>
          <a:xfrm>
            <a:off x="20" y="1"/>
            <a:ext cx="12191980" cy="6857999"/>
          </a:xfrm>
          <a:prstGeom prst="rect">
            <a:avLst/>
          </a:prstGeom>
          <a:noFill/>
          <a:ln>
            <a:noFill/>
          </a:ln>
        </p:spPr>
      </p:pic>
      <p:sp>
        <p:nvSpPr>
          <p:cNvPr id="119" name="Google Shape;119;p17"/>
          <p:cNvSpPr txBox="1">
            <a:spLocks noGrp="1"/>
          </p:cNvSpPr>
          <p:nvPr>
            <p:ph type="title"/>
          </p:nvPr>
        </p:nvSpPr>
        <p:spPr>
          <a:xfrm>
            <a:off x="1524000" y="1978740"/>
            <a:ext cx="9144000" cy="2900518"/>
          </a:xfrm>
          <a:prstGeom prst="rect">
            <a:avLst/>
          </a:prstGeom>
          <a:noFill/>
          <a:ln>
            <a:noFill/>
          </a:ln>
        </p:spPr>
        <p:txBody>
          <a:bodyPr spcFirstLastPara="1" wrap="square" lIns="91425" tIns="45700" rIns="91425" bIns="45700" anchor="b" anchorCtr="0">
            <a:normAutofit fontScale="90000"/>
          </a:bodyPr>
          <a:lstStyle/>
          <a:p>
            <a:pPr marL="0" lvl="0" indent="0" rtl="0">
              <a:lnSpc>
                <a:spcPct val="90000"/>
              </a:lnSpc>
              <a:spcBef>
                <a:spcPts val="0"/>
              </a:spcBef>
              <a:spcAft>
                <a:spcPts val="0"/>
              </a:spcAft>
              <a:buClr>
                <a:srgbClr val="FFFFFF"/>
              </a:buClr>
              <a:buSzPts val="6600"/>
              <a:buFont typeface="Open Sans"/>
              <a:buNone/>
            </a:pPr>
            <a:r>
              <a:rPr lang="en-CA" sz="6600" dirty="0">
                <a:solidFill>
                  <a:srgbClr val="FFFFFF"/>
                </a:solidFill>
                <a:latin typeface="Open Sans"/>
                <a:ea typeface="Open Sans"/>
                <a:cs typeface="Open Sans"/>
                <a:sym typeface="Open Sans"/>
              </a:rPr>
              <a:t>“The Earth is what we all have in common”</a:t>
            </a:r>
            <a:br>
              <a:rPr lang="en-CA" sz="6600" dirty="0">
                <a:solidFill>
                  <a:srgbClr val="FFFFFF"/>
                </a:solidFill>
                <a:latin typeface="Open Sans"/>
                <a:ea typeface="Open Sans"/>
                <a:cs typeface="Open Sans"/>
                <a:sym typeface="Open Sans"/>
              </a:rPr>
            </a:br>
            <a:br>
              <a:rPr lang="en-CA" sz="6600" dirty="0">
                <a:solidFill>
                  <a:srgbClr val="FFFFFF"/>
                </a:solidFill>
                <a:latin typeface="Open Sans"/>
                <a:ea typeface="Open Sans"/>
                <a:cs typeface="Open Sans"/>
                <a:sym typeface="Open Sans"/>
              </a:rPr>
            </a:br>
            <a:r>
              <a:rPr lang="en-CA" sz="2200" dirty="0">
                <a:solidFill>
                  <a:srgbClr val="FFFFFF"/>
                </a:solidFill>
                <a:latin typeface="Open Sans"/>
                <a:ea typeface="Open Sans"/>
                <a:cs typeface="Open Sans"/>
                <a:sym typeface="Open Sans"/>
              </a:rPr>
              <a:t>Wendell Berry</a:t>
            </a:r>
            <a:endParaRPr sz="2200" dirty="0">
              <a:solidFill>
                <a:srgbClr val="FFFFFF"/>
              </a:solidFill>
              <a:latin typeface="Open Sans"/>
              <a:ea typeface="Open Sans"/>
              <a:cs typeface="Open Sans"/>
              <a:sym typeface="Open Sans"/>
            </a:endParaRPr>
          </a:p>
        </p:txBody>
      </p:sp>
    </p:spTree>
    <p:extLst>
      <p:ext uri="{BB962C8B-B14F-4D97-AF65-F5344CB8AC3E}">
        <p14:creationId xmlns:p14="http://schemas.microsoft.com/office/powerpoint/2010/main" val="1742985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19"/>
                                        </p:tgtEl>
                                        <p:attrNameLst>
                                          <p:attrName>style.visibility</p:attrName>
                                        </p:attrNameLst>
                                      </p:cBhvr>
                                      <p:to>
                                        <p:strVal val="visible"/>
                                      </p:to>
                                    </p:set>
                                    <p:animEffect transition="in" filter="fade">
                                      <p:cBhvr>
                                        <p:cTn id="7" dur="7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16"/>
        <p:cNvGrpSpPr/>
        <p:nvPr/>
      </p:nvGrpSpPr>
      <p:grpSpPr>
        <a:xfrm>
          <a:off x="0" y="0"/>
          <a:ext cx="0" cy="0"/>
          <a:chOff x="0" y="0"/>
          <a:chExt cx="0" cy="0"/>
        </a:xfrm>
      </p:grpSpPr>
      <p:sp>
        <p:nvSpPr>
          <p:cNvPr id="117" name="Google Shape;117;p17"/>
          <p:cNvSpPr/>
          <p:nvPr/>
        </p:nvSpPr>
        <p:spPr>
          <a:xfrm>
            <a:off x="0" y="0"/>
            <a:ext cx="12192000" cy="6857999"/>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18" name="Google Shape;118;p17" descr="People holding plants"/>
          <p:cNvPicPr preferRelativeResize="0"/>
          <p:nvPr/>
        </p:nvPicPr>
        <p:blipFill rotWithShape="1">
          <a:blip r:embed="rId3">
            <a:alphaModFix amt="50000"/>
          </a:blip>
          <a:srcRect t="8571" b="7159"/>
          <a:stretch/>
        </p:blipFill>
        <p:spPr>
          <a:xfrm>
            <a:off x="0" y="1"/>
            <a:ext cx="12191980" cy="6857999"/>
          </a:xfrm>
          <a:prstGeom prst="rect">
            <a:avLst/>
          </a:prstGeom>
          <a:noFill/>
          <a:ln>
            <a:noFill/>
          </a:ln>
        </p:spPr>
      </p:pic>
      <p:sp>
        <p:nvSpPr>
          <p:cNvPr id="119" name="Google Shape;119;p17"/>
          <p:cNvSpPr txBox="1">
            <a:spLocks noGrp="1"/>
          </p:cNvSpPr>
          <p:nvPr>
            <p:ph type="title"/>
          </p:nvPr>
        </p:nvSpPr>
        <p:spPr>
          <a:xfrm>
            <a:off x="1523990" y="2095755"/>
            <a:ext cx="9144000" cy="2900518"/>
          </a:xfrm>
          <a:prstGeom prst="rect">
            <a:avLst/>
          </a:prstGeom>
          <a:noFill/>
          <a:ln>
            <a:noFill/>
          </a:ln>
        </p:spPr>
        <p:txBody>
          <a:bodyPr spcFirstLastPara="1" wrap="square" lIns="91425" tIns="45700" rIns="91425" bIns="45700" anchor="b" anchorCtr="0">
            <a:normAutofit fontScale="90000"/>
          </a:bodyPr>
          <a:lstStyle/>
          <a:p>
            <a:pPr lvl="0" algn="ctr">
              <a:buClr>
                <a:srgbClr val="FFFFFF"/>
              </a:buClr>
              <a:buSzPts val="6600"/>
            </a:pPr>
            <a:r>
              <a:rPr lang="en-US" b="1" i="1" dirty="0"/>
              <a:t>“</a:t>
            </a:r>
            <a:br>
              <a:rPr lang="en-US" b="1" i="1" dirty="0"/>
            </a:br>
            <a:br>
              <a:rPr lang="en-US" b="1" i="1" dirty="0"/>
            </a:br>
            <a:br>
              <a:rPr lang="en-US" b="1" i="1" dirty="0"/>
            </a:br>
            <a:br>
              <a:rPr lang="en-US" b="1" i="1" dirty="0"/>
            </a:br>
            <a:br>
              <a:rPr lang="en-US" b="1" i="1" dirty="0"/>
            </a:br>
            <a:r>
              <a:rPr lang="en-US" b="1" i="1" dirty="0"/>
              <a:t>You cannot get through a single day without having an impact on the world around you. What you do makes a difference and you have to decide what kind of a difference you want to make.”</a:t>
            </a:r>
            <a:br>
              <a:rPr lang="en-US" sz="6600" dirty="0"/>
            </a:br>
            <a:r>
              <a:rPr lang="en-US" b="1" i="1" dirty="0"/>
              <a:t>—Jane Goodall</a:t>
            </a:r>
            <a:endParaRPr sz="6600" dirty="0">
              <a:solidFill>
                <a:srgbClr val="FFFFFF"/>
              </a:solidFill>
              <a:latin typeface="Open Sans"/>
              <a:ea typeface="Open Sans"/>
              <a:cs typeface="Open Sans"/>
              <a:sym typeface="Open Sans"/>
            </a:endParaRPr>
          </a:p>
        </p:txBody>
      </p:sp>
    </p:spTree>
    <p:extLst>
      <p:ext uri="{BB962C8B-B14F-4D97-AF65-F5344CB8AC3E}">
        <p14:creationId xmlns:p14="http://schemas.microsoft.com/office/powerpoint/2010/main" val="3556643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19"/>
                                        </p:tgtEl>
                                        <p:attrNameLst>
                                          <p:attrName>style.visibility</p:attrName>
                                        </p:attrNameLst>
                                      </p:cBhvr>
                                      <p:to>
                                        <p:strVal val="visible"/>
                                      </p:to>
                                    </p:set>
                                    <p:animEffect transition="in" filter="fade">
                                      <p:cBhvr>
                                        <p:cTn id="7" dur="7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16"/>
        <p:cNvGrpSpPr/>
        <p:nvPr/>
      </p:nvGrpSpPr>
      <p:grpSpPr>
        <a:xfrm>
          <a:off x="0" y="0"/>
          <a:ext cx="0" cy="0"/>
          <a:chOff x="0" y="0"/>
          <a:chExt cx="0" cy="0"/>
        </a:xfrm>
      </p:grpSpPr>
      <p:sp>
        <p:nvSpPr>
          <p:cNvPr id="117" name="Google Shape;117;p17"/>
          <p:cNvSpPr/>
          <p:nvPr/>
        </p:nvSpPr>
        <p:spPr>
          <a:xfrm>
            <a:off x="0" y="0"/>
            <a:ext cx="12192000" cy="6857999"/>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19" name="Google Shape;119;p17"/>
          <p:cNvSpPr txBox="1">
            <a:spLocks noGrp="1"/>
          </p:cNvSpPr>
          <p:nvPr>
            <p:ph type="title"/>
          </p:nvPr>
        </p:nvSpPr>
        <p:spPr>
          <a:xfrm>
            <a:off x="1523990" y="2095755"/>
            <a:ext cx="9144000" cy="2900518"/>
          </a:xfrm>
          <a:prstGeom prst="rect">
            <a:avLst/>
          </a:prstGeom>
          <a:noFill/>
          <a:ln>
            <a:noFill/>
          </a:ln>
        </p:spPr>
        <p:txBody>
          <a:bodyPr spcFirstLastPara="1" wrap="square" lIns="91425" tIns="45700" rIns="91425" bIns="45700" anchor="b" anchorCtr="0">
            <a:normAutofit fontScale="90000"/>
          </a:bodyPr>
          <a:lstStyle/>
          <a:p>
            <a:pPr lvl="0" algn="ctr">
              <a:buClr>
                <a:srgbClr val="FFFFFF"/>
              </a:buClr>
              <a:buSzPts val="6600"/>
            </a:pPr>
            <a:r>
              <a:rPr lang="en-US" b="1" i="1" dirty="0"/>
              <a:t>“</a:t>
            </a:r>
            <a:br>
              <a:rPr lang="en-US" b="1" i="1" dirty="0"/>
            </a:br>
            <a:br>
              <a:rPr lang="en-US" b="1" i="1" dirty="0"/>
            </a:br>
            <a:br>
              <a:rPr lang="en-US" b="1" i="1" dirty="0"/>
            </a:br>
            <a:br>
              <a:rPr lang="en-US" b="1" i="1" dirty="0"/>
            </a:br>
            <a:br>
              <a:rPr lang="en-US" b="1" i="1" dirty="0"/>
            </a:br>
            <a:endParaRPr sz="6600" dirty="0">
              <a:solidFill>
                <a:srgbClr val="FFFFFF"/>
              </a:solidFill>
              <a:latin typeface="Open Sans"/>
              <a:ea typeface="Open Sans"/>
              <a:cs typeface="Open Sans"/>
              <a:sym typeface="Open Sans"/>
            </a:endParaRPr>
          </a:p>
        </p:txBody>
      </p:sp>
      <p:pic>
        <p:nvPicPr>
          <p:cNvPr id="3" name="Picture 2" descr="Logo&#10;&#10;Description automatically generated">
            <a:extLst>
              <a:ext uri="{FF2B5EF4-FFF2-40B4-BE49-F238E27FC236}">
                <a16:creationId xmlns:a16="http://schemas.microsoft.com/office/drawing/2014/main" id="{67F662FD-5E89-6E94-54BC-BF5BB99BB742}"/>
              </a:ext>
            </a:extLst>
          </p:cNvPr>
          <p:cNvPicPr>
            <a:picLocks noChangeAspect="1"/>
          </p:cNvPicPr>
          <p:nvPr/>
        </p:nvPicPr>
        <p:blipFill>
          <a:blip r:embed="rId3"/>
          <a:stretch>
            <a:fillRect/>
          </a:stretch>
        </p:blipFill>
        <p:spPr>
          <a:xfrm>
            <a:off x="1523990" y="1887794"/>
            <a:ext cx="9994029" cy="2062022"/>
          </a:xfrm>
          <a:prstGeom prst="rect">
            <a:avLst/>
          </a:prstGeom>
        </p:spPr>
      </p:pic>
    </p:spTree>
    <p:extLst>
      <p:ext uri="{BB962C8B-B14F-4D97-AF65-F5344CB8AC3E}">
        <p14:creationId xmlns:p14="http://schemas.microsoft.com/office/powerpoint/2010/main" val="3587154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19"/>
                                        </p:tgtEl>
                                        <p:attrNameLst>
                                          <p:attrName>style.visibility</p:attrName>
                                        </p:attrNameLst>
                                      </p:cBhvr>
                                      <p:to>
                                        <p:strVal val="visible"/>
                                      </p:to>
                                    </p:set>
                                    <p:animEffect transition="in" filter="fade">
                                      <p:cBhvr>
                                        <p:cTn id="7" dur="7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24"/>
        <p:cNvGrpSpPr/>
        <p:nvPr/>
      </p:nvGrpSpPr>
      <p:grpSpPr>
        <a:xfrm>
          <a:off x="0" y="0"/>
          <a:ext cx="0" cy="0"/>
          <a:chOff x="0" y="0"/>
          <a:chExt cx="0" cy="0"/>
        </a:xfrm>
      </p:grpSpPr>
      <p:pic>
        <p:nvPicPr>
          <p:cNvPr id="126" name="Google Shape;126;p18" descr="Clouds in a forest"/>
          <p:cNvPicPr preferRelativeResize="0"/>
          <p:nvPr/>
        </p:nvPicPr>
        <p:blipFill rotWithShape="1">
          <a:blip r:embed="rId3">
            <a:alphaModFix amt="50000"/>
          </a:blip>
          <a:srcRect r="11110"/>
          <a:stretch/>
        </p:blipFill>
        <p:spPr>
          <a:xfrm>
            <a:off x="20" y="29496"/>
            <a:ext cx="12191980" cy="6857999"/>
          </a:xfrm>
          <a:prstGeom prst="rect">
            <a:avLst/>
          </a:prstGeom>
          <a:noFill/>
          <a:ln>
            <a:noFill/>
          </a:ln>
        </p:spPr>
      </p:pic>
      <p:sp>
        <p:nvSpPr>
          <p:cNvPr id="127" name="Google Shape;127;p18"/>
          <p:cNvSpPr txBox="1">
            <a:spLocks noGrp="1"/>
          </p:cNvSpPr>
          <p:nvPr>
            <p:ph type="ctrTitle"/>
          </p:nvPr>
        </p:nvSpPr>
        <p:spPr>
          <a:xfrm>
            <a:off x="1032387" y="1783380"/>
            <a:ext cx="10397612" cy="4199146"/>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rgbClr val="FFFFFF"/>
              </a:buClr>
              <a:buSzPct val="181818"/>
              <a:buFont typeface="Open Sans"/>
              <a:buNone/>
            </a:pPr>
            <a:r>
              <a:rPr lang="en-US" b="1" dirty="0">
                <a:solidFill>
                  <a:srgbClr val="FFFFFF"/>
                </a:solidFill>
                <a:latin typeface="Open Sans"/>
                <a:ea typeface="Open Sans"/>
                <a:cs typeface="Open Sans"/>
                <a:sym typeface="Open Sans"/>
              </a:rPr>
              <a:t>Purpose</a:t>
            </a:r>
            <a:br>
              <a:rPr lang="en-US" sz="3300" b="1" dirty="0">
                <a:solidFill>
                  <a:srgbClr val="FFFFFF"/>
                </a:solidFill>
                <a:latin typeface="Open Sans"/>
                <a:ea typeface="Open Sans"/>
                <a:cs typeface="Open Sans"/>
                <a:sym typeface="Open Sans"/>
              </a:rPr>
            </a:br>
            <a:br>
              <a:rPr lang="en-US" sz="3300" b="1" dirty="0">
                <a:solidFill>
                  <a:srgbClr val="FFFFFF"/>
                </a:solidFill>
                <a:latin typeface="Open Sans"/>
                <a:ea typeface="Open Sans"/>
                <a:cs typeface="Open Sans"/>
                <a:sym typeface="Open Sans"/>
              </a:rPr>
            </a:br>
            <a:r>
              <a:rPr lang="en-US" sz="4900" b="1" dirty="0">
                <a:solidFill>
                  <a:srgbClr val="FFFFFF"/>
                </a:solidFill>
                <a:latin typeface="Open Sans"/>
                <a:ea typeface="Open Sans"/>
                <a:cs typeface="Open Sans"/>
                <a:sym typeface="Open Sans"/>
              </a:rPr>
              <a:t>The district environment committee will foster environmental awareness and engagement while promoting actions throughout the district that lead to more responsible environmental stewardship.</a:t>
            </a:r>
            <a:endParaRPr sz="3300" dirty="0">
              <a:solidFill>
                <a:srgbClr val="FFFFFF"/>
              </a:solidFill>
              <a:latin typeface="Open Sans"/>
              <a:ea typeface="Open Sans"/>
              <a:cs typeface="Open Sans"/>
              <a:sym typeface="Open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27"/>
                                        </p:tgtEl>
                                        <p:attrNameLst>
                                          <p:attrName>style.visibility</p:attrName>
                                        </p:attrNameLst>
                                      </p:cBhvr>
                                      <p:to>
                                        <p:strVal val="visible"/>
                                      </p:to>
                                    </p:set>
                                    <p:animEffect transition="in" filter="fade">
                                      <p:cBhvr>
                                        <p:cTn id="7" dur="400"/>
                                        <p:tgtEl>
                                          <p:spTgt spid="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24"/>
        <p:cNvGrpSpPr/>
        <p:nvPr/>
      </p:nvGrpSpPr>
      <p:grpSpPr>
        <a:xfrm>
          <a:off x="0" y="0"/>
          <a:ext cx="0" cy="0"/>
          <a:chOff x="0" y="0"/>
          <a:chExt cx="0" cy="0"/>
        </a:xfrm>
      </p:grpSpPr>
      <p:pic>
        <p:nvPicPr>
          <p:cNvPr id="126" name="Google Shape;126;p18" descr="Clouds in a forest"/>
          <p:cNvPicPr preferRelativeResize="0"/>
          <p:nvPr/>
        </p:nvPicPr>
        <p:blipFill rotWithShape="1">
          <a:blip r:embed="rId3">
            <a:alphaModFix amt="50000"/>
          </a:blip>
          <a:srcRect r="11110"/>
          <a:stretch/>
        </p:blipFill>
        <p:spPr>
          <a:xfrm>
            <a:off x="20" y="29496"/>
            <a:ext cx="12191980" cy="6857999"/>
          </a:xfrm>
          <a:prstGeom prst="rect">
            <a:avLst/>
          </a:prstGeom>
          <a:noFill/>
          <a:ln>
            <a:noFill/>
          </a:ln>
        </p:spPr>
      </p:pic>
      <p:sp>
        <p:nvSpPr>
          <p:cNvPr id="127" name="Google Shape;127;p18"/>
          <p:cNvSpPr txBox="1">
            <a:spLocks noGrp="1"/>
          </p:cNvSpPr>
          <p:nvPr>
            <p:ph type="ctrTitle"/>
          </p:nvPr>
        </p:nvSpPr>
        <p:spPr>
          <a:xfrm>
            <a:off x="1700980" y="986968"/>
            <a:ext cx="9144000" cy="4199146"/>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FFFFFF"/>
              </a:buClr>
              <a:buSzPct val="181818"/>
              <a:buFont typeface="Open Sans"/>
              <a:buNone/>
            </a:pPr>
            <a:r>
              <a:rPr lang="en-US" sz="4400" b="1" dirty="0">
                <a:solidFill>
                  <a:srgbClr val="FFFFFF"/>
                </a:solidFill>
                <a:latin typeface="Open Sans"/>
                <a:ea typeface="Open Sans"/>
                <a:cs typeface="Open Sans"/>
                <a:sym typeface="Open Sans"/>
              </a:rPr>
              <a:t>July 2022</a:t>
            </a:r>
            <a:br>
              <a:rPr lang="en-US" sz="4400" b="1" dirty="0">
                <a:solidFill>
                  <a:srgbClr val="FFFFFF"/>
                </a:solidFill>
                <a:latin typeface="Open Sans"/>
                <a:ea typeface="Open Sans"/>
                <a:cs typeface="Open Sans"/>
                <a:sym typeface="Open Sans"/>
              </a:rPr>
            </a:br>
            <a:br>
              <a:rPr lang="en-US" sz="4400" b="1" dirty="0">
                <a:solidFill>
                  <a:srgbClr val="FFFFFF"/>
                </a:solidFill>
                <a:latin typeface="Open Sans"/>
                <a:ea typeface="Open Sans"/>
                <a:cs typeface="Open Sans"/>
                <a:sym typeface="Open Sans"/>
              </a:rPr>
            </a:br>
            <a:r>
              <a:rPr lang="en-US" sz="4400" b="1" dirty="0">
                <a:solidFill>
                  <a:srgbClr val="FFFFFF"/>
                </a:solidFill>
                <a:latin typeface="Open Sans"/>
                <a:ea typeface="Open Sans"/>
                <a:cs typeface="Open Sans"/>
                <a:sym typeface="Open Sans"/>
              </a:rPr>
              <a:t>7815 DG Harvey Bass announces the creation of a District </a:t>
            </a:r>
            <a:r>
              <a:rPr lang="en-US" sz="4400" b="1" dirty="0" err="1">
                <a:solidFill>
                  <a:srgbClr val="FFFFFF"/>
                </a:solidFill>
                <a:latin typeface="Open Sans"/>
                <a:ea typeface="Open Sans"/>
                <a:cs typeface="Open Sans"/>
                <a:sym typeface="Open Sans"/>
              </a:rPr>
              <a:t>EnviroClub</a:t>
            </a:r>
            <a:r>
              <a:rPr lang="en-US" sz="4400" b="1" dirty="0">
                <a:solidFill>
                  <a:srgbClr val="FFFFFF"/>
                </a:solidFill>
                <a:latin typeface="Open Sans"/>
                <a:ea typeface="Open Sans"/>
                <a:cs typeface="Open Sans"/>
                <a:sym typeface="Open Sans"/>
              </a:rPr>
              <a:t> Awards program in St. John’s during RIP J Jones’ visit to St. John’s</a:t>
            </a:r>
            <a:endParaRPr sz="4400" dirty="0">
              <a:solidFill>
                <a:srgbClr val="FFFFFF"/>
              </a:solidFill>
              <a:latin typeface="Open Sans"/>
              <a:ea typeface="Open Sans"/>
              <a:cs typeface="Open Sans"/>
              <a:sym typeface="Open Sans"/>
            </a:endParaRPr>
          </a:p>
        </p:txBody>
      </p:sp>
    </p:spTree>
    <p:extLst>
      <p:ext uri="{BB962C8B-B14F-4D97-AF65-F5344CB8AC3E}">
        <p14:creationId xmlns:p14="http://schemas.microsoft.com/office/powerpoint/2010/main" val="2997329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27"/>
                                        </p:tgtEl>
                                        <p:attrNameLst>
                                          <p:attrName>style.visibility</p:attrName>
                                        </p:attrNameLst>
                                      </p:cBhvr>
                                      <p:to>
                                        <p:strVal val="visible"/>
                                      </p:to>
                                    </p:set>
                                    <p:animEffect transition="in" filter="fade">
                                      <p:cBhvr>
                                        <p:cTn id="7" dur="400"/>
                                        <p:tgtEl>
                                          <p:spTgt spid="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56"/>
        <p:cNvGrpSpPr/>
        <p:nvPr/>
      </p:nvGrpSpPr>
      <p:grpSpPr>
        <a:xfrm>
          <a:off x="0" y="0"/>
          <a:ext cx="0" cy="0"/>
          <a:chOff x="0" y="0"/>
          <a:chExt cx="0" cy="0"/>
        </a:xfrm>
      </p:grpSpPr>
      <p:sp>
        <p:nvSpPr>
          <p:cNvPr id="157" name="Google Shape;157;p22"/>
          <p:cNvSpPr/>
          <p:nvPr/>
        </p:nvSpPr>
        <p:spPr>
          <a:xfrm>
            <a:off x="0" y="0"/>
            <a:ext cx="12192000" cy="6857999"/>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58" name="Google Shape;158;p22" descr="ROTARY GOING GREEN | Rotary District 7020"/>
          <p:cNvPicPr preferRelativeResize="0"/>
          <p:nvPr/>
        </p:nvPicPr>
        <p:blipFill rotWithShape="1">
          <a:blip r:embed="rId3">
            <a:alphaModFix amt="50000"/>
          </a:blip>
          <a:srcRect l="27555" r="1" b="1"/>
          <a:stretch/>
        </p:blipFill>
        <p:spPr>
          <a:xfrm>
            <a:off x="20" y="1"/>
            <a:ext cx="12191980" cy="6857999"/>
          </a:xfrm>
          <a:prstGeom prst="rect">
            <a:avLst/>
          </a:prstGeom>
          <a:noFill/>
          <a:ln>
            <a:noFill/>
          </a:ln>
        </p:spPr>
      </p:pic>
      <p:sp>
        <p:nvSpPr>
          <p:cNvPr id="159" name="Google Shape;159;p22"/>
          <p:cNvSpPr txBox="1">
            <a:spLocks noGrp="1"/>
          </p:cNvSpPr>
          <p:nvPr>
            <p:ph type="ctrTitle"/>
          </p:nvPr>
        </p:nvSpPr>
        <p:spPr>
          <a:xfrm>
            <a:off x="1842934" y="2225418"/>
            <a:ext cx="8801100" cy="2900518"/>
          </a:xfrm>
          <a:prstGeom prst="rect">
            <a:avLst/>
          </a:prstGeom>
          <a:noFill/>
          <a:ln>
            <a:noFill/>
          </a:ln>
        </p:spPr>
        <p:txBody>
          <a:bodyPr spcFirstLastPara="1" wrap="square" lIns="91425" tIns="45700" rIns="91425" bIns="45700" anchor="b" anchorCtr="0">
            <a:noAutofit/>
          </a:bodyPr>
          <a:lstStyle/>
          <a:p>
            <a:pPr lvl="0">
              <a:buClr>
                <a:srgbClr val="FFFFFF"/>
              </a:buClr>
              <a:buSzPts val="4400"/>
            </a:pPr>
            <a:r>
              <a:rPr lang="en-US" sz="4400" b="1" i="0" dirty="0">
                <a:solidFill>
                  <a:srgbClr val="FFFFFF"/>
                </a:solidFill>
                <a:latin typeface="Calibri"/>
                <a:ea typeface="Calibri"/>
                <a:cs typeface="Calibri"/>
                <a:sym typeface="Calibri"/>
              </a:rPr>
              <a:t>Purpose;</a:t>
            </a:r>
            <a:br>
              <a:rPr lang="en-US" sz="4400" b="1" i="0" dirty="0">
                <a:solidFill>
                  <a:srgbClr val="FFFFFF"/>
                </a:solidFill>
                <a:latin typeface="Calibri"/>
                <a:ea typeface="Calibri"/>
                <a:cs typeface="Calibri"/>
                <a:sym typeface="Calibri"/>
              </a:rPr>
            </a:br>
            <a:br>
              <a:rPr lang="en-US" sz="4400" b="1" dirty="0">
                <a:solidFill>
                  <a:srgbClr val="FFFFFF"/>
                </a:solidFill>
              </a:rPr>
            </a:br>
            <a:r>
              <a:rPr lang="en-AU" sz="4400" dirty="0"/>
              <a:t>is to recognize clubs that undertake environmental initiatives and encourage clubs to expand on and implement their own environmental initiatives</a:t>
            </a:r>
            <a:endParaRPr sz="4400" dirty="0">
              <a:solidFill>
                <a:srgbClr val="FFFF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59"/>
                                        </p:tgtEl>
                                        <p:attrNameLst>
                                          <p:attrName>style.visibility</p:attrName>
                                        </p:attrNameLst>
                                      </p:cBhvr>
                                      <p:to>
                                        <p:strVal val="visible"/>
                                      </p:to>
                                    </p:set>
                                    <p:animEffect transition="in" filter="fade">
                                      <p:cBhvr>
                                        <p:cTn id="7" dur="400"/>
                                        <p:tgtEl>
                                          <p:spTgt spid="1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64"/>
        <p:cNvGrpSpPr/>
        <p:nvPr/>
      </p:nvGrpSpPr>
      <p:grpSpPr>
        <a:xfrm>
          <a:off x="0" y="0"/>
          <a:ext cx="0" cy="0"/>
          <a:chOff x="0" y="0"/>
          <a:chExt cx="0" cy="0"/>
        </a:xfrm>
      </p:grpSpPr>
      <p:pic>
        <p:nvPicPr>
          <p:cNvPr id="166" name="Google Shape;166;p23" descr="Ecotourism in Chicago | Green Attractions &amp;amp; Mueseums | Choose Chicago"/>
          <p:cNvPicPr preferRelativeResize="0"/>
          <p:nvPr/>
        </p:nvPicPr>
        <p:blipFill rotWithShape="1">
          <a:blip r:embed="rId3">
            <a:alphaModFix amt="50000"/>
          </a:blip>
          <a:srcRect t="15413"/>
          <a:stretch/>
        </p:blipFill>
        <p:spPr>
          <a:xfrm>
            <a:off x="20" y="1"/>
            <a:ext cx="12191980" cy="6857999"/>
          </a:xfrm>
          <a:prstGeom prst="rect">
            <a:avLst/>
          </a:prstGeom>
          <a:noFill/>
          <a:ln>
            <a:noFill/>
          </a:ln>
        </p:spPr>
      </p:pic>
      <p:sp>
        <p:nvSpPr>
          <p:cNvPr id="167" name="Google Shape;167;p23"/>
          <p:cNvSpPr txBox="1">
            <a:spLocks noGrp="1"/>
          </p:cNvSpPr>
          <p:nvPr>
            <p:ph type="ctrTitle"/>
          </p:nvPr>
        </p:nvSpPr>
        <p:spPr>
          <a:xfrm>
            <a:off x="1523990" y="1978739"/>
            <a:ext cx="9144000" cy="2900518"/>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rgbClr val="FFFFFF"/>
              </a:buClr>
              <a:buSzPts val="6000"/>
              <a:buFont typeface="Calibri"/>
              <a:buNone/>
            </a:pPr>
            <a:r>
              <a:rPr lang="en-US" b="1" i="0" dirty="0">
                <a:solidFill>
                  <a:srgbClr val="FFFFFF"/>
                </a:solidFill>
                <a:latin typeface="Calibri"/>
                <a:ea typeface="Calibri"/>
                <a:cs typeface="Calibri"/>
                <a:sym typeface="Calibri"/>
              </a:rPr>
              <a:t>Modelled after an awards program launched in the UK. Ours has considerable input from programs from Districts 7040 </a:t>
            </a:r>
            <a:r>
              <a:rPr lang="en-US" b="1" i="0">
                <a:solidFill>
                  <a:srgbClr val="FFFFFF"/>
                </a:solidFill>
                <a:latin typeface="Calibri"/>
                <a:ea typeface="Calibri"/>
                <a:cs typeface="Calibri"/>
                <a:sym typeface="Calibri"/>
              </a:rPr>
              <a:t>and 7620</a:t>
            </a:r>
            <a:endParaRPr dirty="0">
              <a:solidFill>
                <a:srgbClr val="FFFF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67"/>
                                        </p:tgtEl>
                                        <p:attrNameLst>
                                          <p:attrName>style.visibility</p:attrName>
                                        </p:attrNameLst>
                                      </p:cBhvr>
                                      <p:to>
                                        <p:strVal val="visible"/>
                                      </p:to>
                                    </p:set>
                                    <p:animEffect transition="in" filter="fade">
                                      <p:cBhvr>
                                        <p:cTn id="7" dur="400"/>
                                        <p:tgtEl>
                                          <p:spTgt spid="1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40"/>
        <p:cNvGrpSpPr/>
        <p:nvPr/>
      </p:nvGrpSpPr>
      <p:grpSpPr>
        <a:xfrm>
          <a:off x="0" y="0"/>
          <a:ext cx="0" cy="0"/>
          <a:chOff x="0" y="0"/>
          <a:chExt cx="0" cy="0"/>
        </a:xfrm>
      </p:grpSpPr>
      <p:sp>
        <p:nvSpPr>
          <p:cNvPr id="141" name="Google Shape;141;p20"/>
          <p:cNvSpPr/>
          <p:nvPr/>
        </p:nvSpPr>
        <p:spPr>
          <a:xfrm>
            <a:off x="0" y="0"/>
            <a:ext cx="12192000" cy="6857999"/>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42" name="Google Shape;142;p20" descr="Child holding the earth"/>
          <p:cNvPicPr preferRelativeResize="0"/>
          <p:nvPr/>
        </p:nvPicPr>
        <p:blipFill rotWithShape="1">
          <a:blip r:embed="rId3">
            <a:alphaModFix amt="50000"/>
          </a:blip>
          <a:srcRect l="15474" t="14250" b="14251"/>
          <a:stretch/>
        </p:blipFill>
        <p:spPr>
          <a:xfrm>
            <a:off x="0" y="0"/>
            <a:ext cx="12191999" cy="6857999"/>
          </a:xfrm>
          <a:prstGeom prst="rect">
            <a:avLst/>
          </a:prstGeom>
          <a:noFill/>
          <a:ln>
            <a:noFill/>
          </a:ln>
        </p:spPr>
      </p:pic>
      <p:sp>
        <p:nvSpPr>
          <p:cNvPr id="143" name="Google Shape;143;p20"/>
          <p:cNvSpPr txBox="1">
            <a:spLocks noGrp="1"/>
          </p:cNvSpPr>
          <p:nvPr>
            <p:ph type="ctrTitle"/>
          </p:nvPr>
        </p:nvSpPr>
        <p:spPr>
          <a:xfrm>
            <a:off x="825910" y="1489587"/>
            <a:ext cx="11008005" cy="4413656"/>
          </a:xfrm>
          <a:prstGeom prst="rect">
            <a:avLst/>
          </a:prstGeom>
          <a:noFill/>
          <a:ln>
            <a:noFill/>
          </a:ln>
        </p:spPr>
        <p:txBody>
          <a:bodyPr spcFirstLastPara="1" wrap="square" lIns="91425" tIns="45700" rIns="91425" bIns="45700" anchor="b" anchorCtr="0">
            <a:noAutofit/>
          </a:bodyPr>
          <a:lstStyle/>
          <a:p>
            <a:pPr algn="l">
              <a:buClr>
                <a:srgbClr val="FFFFFF"/>
              </a:buClr>
              <a:buSzPts val="4400"/>
            </a:pPr>
            <a:r>
              <a:rPr lang="en-CA" sz="4400" dirty="0">
                <a:solidFill>
                  <a:srgbClr val="FFFFFF"/>
                </a:solidFill>
              </a:rPr>
              <a:t>Benefits of being an </a:t>
            </a:r>
            <a:r>
              <a:rPr lang="en-CA" sz="4400" dirty="0" err="1">
                <a:solidFill>
                  <a:srgbClr val="FFFFFF"/>
                </a:solidFill>
              </a:rPr>
              <a:t>EnviroClub</a:t>
            </a:r>
            <a:r>
              <a:rPr lang="en-CA" sz="4400" dirty="0">
                <a:solidFill>
                  <a:srgbClr val="FFFFFF"/>
                </a:solidFill>
              </a:rPr>
              <a:t> </a:t>
            </a:r>
            <a:br>
              <a:rPr lang="en-CA" sz="4400" dirty="0">
                <a:solidFill>
                  <a:srgbClr val="FFFFFF"/>
                </a:solidFill>
              </a:rPr>
            </a:br>
            <a:br>
              <a:rPr lang="en-CA" sz="4400" dirty="0">
                <a:solidFill>
                  <a:srgbClr val="FFFFFF"/>
                </a:solidFill>
              </a:rPr>
            </a:br>
            <a:r>
              <a:rPr lang="en-AU" sz="4000" dirty="0"/>
              <a:t>Environmental sustainability is an important and current issue worldwide and locally, affecting everyone. Being a recipient of an </a:t>
            </a:r>
            <a:r>
              <a:rPr lang="en-AU" sz="4000" dirty="0" err="1"/>
              <a:t>EnviroClub</a:t>
            </a:r>
            <a:r>
              <a:rPr lang="en-AU" sz="4000" dirty="0"/>
              <a:t> Award may help to make your club more relevant to your members and in better engaging and retaining them.</a:t>
            </a:r>
            <a:br>
              <a:rPr lang="en-CA" dirty="0"/>
            </a:br>
            <a:endParaRPr sz="4400" dirty="0">
              <a:solidFill>
                <a:srgbClr val="FFFF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43"/>
                                        </p:tgtEl>
                                        <p:attrNameLst>
                                          <p:attrName>style.visibility</p:attrName>
                                        </p:attrNameLst>
                                      </p:cBhvr>
                                      <p:to>
                                        <p:strVal val="visible"/>
                                      </p:to>
                                    </p:set>
                                    <p:animEffect transition="in" filter="fade">
                                      <p:cBhvr>
                                        <p:cTn id="7" dur="700"/>
                                        <p:tgtEl>
                                          <p:spTgt spid="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40"/>
        <p:cNvGrpSpPr/>
        <p:nvPr/>
      </p:nvGrpSpPr>
      <p:grpSpPr>
        <a:xfrm>
          <a:off x="0" y="0"/>
          <a:ext cx="0" cy="0"/>
          <a:chOff x="0" y="0"/>
          <a:chExt cx="0" cy="0"/>
        </a:xfrm>
      </p:grpSpPr>
      <p:sp>
        <p:nvSpPr>
          <p:cNvPr id="141" name="Google Shape;141;p20"/>
          <p:cNvSpPr/>
          <p:nvPr/>
        </p:nvSpPr>
        <p:spPr>
          <a:xfrm>
            <a:off x="0" y="0"/>
            <a:ext cx="12192000" cy="6857999"/>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42" name="Google Shape;142;p20" descr="Child holding the earth"/>
          <p:cNvPicPr preferRelativeResize="0"/>
          <p:nvPr/>
        </p:nvPicPr>
        <p:blipFill rotWithShape="1">
          <a:blip r:embed="rId3">
            <a:alphaModFix amt="50000"/>
          </a:blip>
          <a:srcRect l="15474" t="14250" b="14251"/>
          <a:stretch/>
        </p:blipFill>
        <p:spPr>
          <a:xfrm>
            <a:off x="0" y="0"/>
            <a:ext cx="12191999" cy="6857999"/>
          </a:xfrm>
          <a:prstGeom prst="rect">
            <a:avLst/>
          </a:prstGeom>
          <a:noFill/>
          <a:ln>
            <a:noFill/>
          </a:ln>
        </p:spPr>
      </p:pic>
      <p:sp>
        <p:nvSpPr>
          <p:cNvPr id="143" name="Google Shape;143;p20"/>
          <p:cNvSpPr txBox="1">
            <a:spLocks noGrp="1"/>
          </p:cNvSpPr>
          <p:nvPr>
            <p:ph type="ctrTitle"/>
          </p:nvPr>
        </p:nvSpPr>
        <p:spPr>
          <a:xfrm>
            <a:off x="825910" y="1489587"/>
            <a:ext cx="11008005" cy="5117690"/>
          </a:xfrm>
          <a:prstGeom prst="rect">
            <a:avLst/>
          </a:prstGeom>
          <a:noFill/>
          <a:ln>
            <a:noFill/>
          </a:ln>
        </p:spPr>
        <p:txBody>
          <a:bodyPr spcFirstLastPara="1" wrap="square" lIns="91425" tIns="45700" rIns="91425" bIns="45700" anchor="b" anchorCtr="0">
            <a:noAutofit/>
          </a:bodyPr>
          <a:lstStyle/>
          <a:p>
            <a:pPr algn="l">
              <a:buClr>
                <a:srgbClr val="FFFFFF"/>
              </a:buClr>
              <a:buSzPts val="4400"/>
            </a:pPr>
            <a:r>
              <a:rPr lang="en-CA" sz="4400" dirty="0">
                <a:solidFill>
                  <a:srgbClr val="FFFFFF"/>
                </a:solidFill>
              </a:rPr>
              <a:t>Benefits of being an </a:t>
            </a:r>
            <a:r>
              <a:rPr lang="en-CA" sz="4400" dirty="0" err="1">
                <a:solidFill>
                  <a:srgbClr val="FFFFFF"/>
                </a:solidFill>
              </a:rPr>
              <a:t>EnviroClub</a:t>
            </a:r>
            <a:r>
              <a:rPr lang="en-CA" sz="4400" dirty="0">
                <a:solidFill>
                  <a:srgbClr val="FFFFFF"/>
                </a:solidFill>
              </a:rPr>
              <a:t> </a:t>
            </a:r>
            <a:br>
              <a:rPr lang="en-CA" sz="4400" dirty="0">
                <a:solidFill>
                  <a:srgbClr val="FFFFFF"/>
                </a:solidFill>
              </a:rPr>
            </a:br>
            <a:br>
              <a:rPr lang="en-CA" sz="4400" dirty="0">
                <a:solidFill>
                  <a:srgbClr val="FFFFFF"/>
                </a:solidFill>
              </a:rPr>
            </a:br>
            <a:r>
              <a:rPr lang="en-AU" sz="4000" dirty="0"/>
              <a:t>Recognition of your environmental initiatives through receipt of the </a:t>
            </a:r>
            <a:r>
              <a:rPr lang="en-AU" sz="4000" dirty="0" err="1"/>
              <a:t>EnviroClub</a:t>
            </a:r>
            <a:r>
              <a:rPr lang="en-AU" sz="4000" dirty="0"/>
              <a:t> Award may also attract new members (younger members?) to your club and lead to new partnerships with other Rotary clubs, businesses, and community groups in your local community. </a:t>
            </a:r>
            <a:br>
              <a:rPr lang="en-CA" dirty="0"/>
            </a:br>
            <a:br>
              <a:rPr lang="en-CA" dirty="0"/>
            </a:br>
            <a:endParaRPr sz="4400" dirty="0">
              <a:solidFill>
                <a:srgbClr val="FFFFFF"/>
              </a:solidFill>
            </a:endParaRPr>
          </a:p>
        </p:txBody>
      </p:sp>
    </p:spTree>
    <p:extLst>
      <p:ext uri="{BB962C8B-B14F-4D97-AF65-F5344CB8AC3E}">
        <p14:creationId xmlns:p14="http://schemas.microsoft.com/office/powerpoint/2010/main" val="3748857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43"/>
                                        </p:tgtEl>
                                        <p:attrNameLst>
                                          <p:attrName>style.visibility</p:attrName>
                                        </p:attrNameLst>
                                      </p:cBhvr>
                                      <p:to>
                                        <p:strVal val="visible"/>
                                      </p:to>
                                    </p:set>
                                    <p:animEffect transition="in" filter="fade">
                                      <p:cBhvr>
                                        <p:cTn id="7" dur="700"/>
                                        <p:tgtEl>
                                          <p:spTgt spid="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40"/>
        <p:cNvGrpSpPr/>
        <p:nvPr/>
      </p:nvGrpSpPr>
      <p:grpSpPr>
        <a:xfrm>
          <a:off x="0" y="0"/>
          <a:ext cx="0" cy="0"/>
          <a:chOff x="0" y="0"/>
          <a:chExt cx="0" cy="0"/>
        </a:xfrm>
      </p:grpSpPr>
      <p:sp>
        <p:nvSpPr>
          <p:cNvPr id="141" name="Google Shape;141;p20"/>
          <p:cNvSpPr/>
          <p:nvPr/>
        </p:nvSpPr>
        <p:spPr>
          <a:xfrm>
            <a:off x="0" y="0"/>
            <a:ext cx="12192000" cy="6857999"/>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42" name="Google Shape;142;p20" descr="Child holding the earth"/>
          <p:cNvPicPr preferRelativeResize="0"/>
          <p:nvPr/>
        </p:nvPicPr>
        <p:blipFill rotWithShape="1">
          <a:blip r:embed="rId3">
            <a:alphaModFix amt="50000"/>
          </a:blip>
          <a:srcRect l="15474" t="14250" b="14251"/>
          <a:stretch/>
        </p:blipFill>
        <p:spPr>
          <a:xfrm>
            <a:off x="0" y="0"/>
            <a:ext cx="12191999" cy="6857999"/>
          </a:xfrm>
          <a:prstGeom prst="rect">
            <a:avLst/>
          </a:prstGeom>
          <a:noFill/>
          <a:ln>
            <a:noFill/>
          </a:ln>
        </p:spPr>
      </p:pic>
      <p:sp>
        <p:nvSpPr>
          <p:cNvPr id="143" name="Google Shape;143;p20"/>
          <p:cNvSpPr txBox="1">
            <a:spLocks noGrp="1"/>
          </p:cNvSpPr>
          <p:nvPr>
            <p:ph type="ctrTitle"/>
          </p:nvPr>
        </p:nvSpPr>
        <p:spPr>
          <a:xfrm>
            <a:off x="825910" y="1548581"/>
            <a:ext cx="11008005" cy="5058696"/>
          </a:xfrm>
          <a:prstGeom prst="rect">
            <a:avLst/>
          </a:prstGeom>
          <a:noFill/>
          <a:ln>
            <a:noFill/>
          </a:ln>
        </p:spPr>
        <p:txBody>
          <a:bodyPr spcFirstLastPara="1" wrap="square" lIns="91425" tIns="45700" rIns="91425" bIns="45700" anchor="b" anchorCtr="0">
            <a:noAutofit/>
          </a:bodyPr>
          <a:lstStyle/>
          <a:p>
            <a:pPr algn="l">
              <a:buClr>
                <a:srgbClr val="FFFFFF"/>
              </a:buClr>
              <a:buSzPts val="4400"/>
            </a:pPr>
            <a:r>
              <a:rPr lang="en-CA" sz="4400" dirty="0">
                <a:solidFill>
                  <a:srgbClr val="FFFFFF"/>
                </a:solidFill>
              </a:rPr>
              <a:t>Benefits of being an </a:t>
            </a:r>
            <a:r>
              <a:rPr lang="en-CA" sz="4400" dirty="0" err="1">
                <a:solidFill>
                  <a:srgbClr val="FFFFFF"/>
                </a:solidFill>
              </a:rPr>
              <a:t>EnviroClub</a:t>
            </a:r>
            <a:r>
              <a:rPr lang="en-CA" sz="4400" dirty="0">
                <a:solidFill>
                  <a:srgbClr val="FFFFFF"/>
                </a:solidFill>
              </a:rPr>
              <a:t> </a:t>
            </a:r>
            <a:br>
              <a:rPr lang="en-CA" sz="4400" dirty="0">
                <a:solidFill>
                  <a:srgbClr val="FFFFFF"/>
                </a:solidFill>
              </a:rPr>
            </a:br>
            <a:br>
              <a:rPr lang="en-CA" sz="4400" dirty="0">
                <a:solidFill>
                  <a:srgbClr val="FFFFFF"/>
                </a:solidFill>
              </a:rPr>
            </a:br>
            <a:r>
              <a:rPr lang="en-AU" dirty="0"/>
              <a:t>“</a:t>
            </a:r>
            <a:r>
              <a:rPr lang="en-AU" sz="4000" dirty="0"/>
              <a:t>The Environment” is Rotary’s</a:t>
            </a:r>
            <a:r>
              <a:rPr lang="en-AU" dirty="0"/>
              <a:t> </a:t>
            </a:r>
            <a:r>
              <a:rPr lang="en-AU" sz="4000" dirty="0"/>
              <a:t>newest area of focus. Having clubs in our District who are </a:t>
            </a:r>
            <a:r>
              <a:rPr lang="en-AU" sz="4000" dirty="0" err="1"/>
              <a:t>EnviroClubs</a:t>
            </a:r>
            <a:r>
              <a:rPr lang="en-AU" sz="4000" dirty="0"/>
              <a:t> demonstrates that Rotarians are indeed ‘people of action’ and that they follow up words and promises with concrete actions.</a:t>
            </a:r>
            <a:br>
              <a:rPr lang="en-CA" dirty="0"/>
            </a:br>
            <a:br>
              <a:rPr lang="en-CA" dirty="0"/>
            </a:br>
            <a:endParaRPr sz="4400" dirty="0">
              <a:solidFill>
                <a:srgbClr val="FFFFFF"/>
              </a:solidFill>
            </a:endParaRPr>
          </a:p>
        </p:txBody>
      </p:sp>
    </p:spTree>
    <p:extLst>
      <p:ext uri="{BB962C8B-B14F-4D97-AF65-F5344CB8AC3E}">
        <p14:creationId xmlns:p14="http://schemas.microsoft.com/office/powerpoint/2010/main" val="3927037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43"/>
                                        </p:tgtEl>
                                        <p:attrNameLst>
                                          <p:attrName>style.visibility</p:attrName>
                                        </p:attrNameLst>
                                      </p:cBhvr>
                                      <p:to>
                                        <p:strVal val="visible"/>
                                      </p:to>
                                    </p:set>
                                    <p:animEffect transition="in" filter="fade">
                                      <p:cBhvr>
                                        <p:cTn id="7" dur="700"/>
                                        <p:tgtEl>
                                          <p:spTgt spid="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20"/>
        <p:cNvGrpSpPr/>
        <p:nvPr/>
      </p:nvGrpSpPr>
      <p:grpSpPr>
        <a:xfrm>
          <a:off x="0" y="0"/>
          <a:ext cx="0" cy="0"/>
          <a:chOff x="0" y="0"/>
          <a:chExt cx="0" cy="0"/>
        </a:xfrm>
      </p:grpSpPr>
      <p:sp>
        <p:nvSpPr>
          <p:cNvPr id="221" name="Google Shape;221;p30"/>
          <p:cNvSpPr/>
          <p:nvPr/>
        </p:nvSpPr>
        <p:spPr>
          <a:xfrm>
            <a:off x="0" y="0"/>
            <a:ext cx="12192000" cy="6857999"/>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222" name="Google Shape;222;p30" descr="Plants on glass"/>
          <p:cNvPicPr preferRelativeResize="0"/>
          <p:nvPr/>
        </p:nvPicPr>
        <p:blipFill rotWithShape="1">
          <a:blip r:embed="rId3">
            <a:alphaModFix amt="50000"/>
          </a:blip>
          <a:srcRect t="1454" b="14276"/>
          <a:stretch/>
        </p:blipFill>
        <p:spPr>
          <a:xfrm>
            <a:off x="20" y="1"/>
            <a:ext cx="12191980" cy="6857999"/>
          </a:xfrm>
          <a:prstGeom prst="rect">
            <a:avLst/>
          </a:prstGeom>
          <a:noFill/>
          <a:ln>
            <a:noFill/>
          </a:ln>
        </p:spPr>
      </p:pic>
      <p:sp>
        <p:nvSpPr>
          <p:cNvPr id="223" name="Google Shape;223;p30"/>
          <p:cNvSpPr txBox="1">
            <a:spLocks noGrp="1"/>
          </p:cNvSpPr>
          <p:nvPr>
            <p:ph type="title"/>
          </p:nvPr>
        </p:nvSpPr>
        <p:spPr>
          <a:xfrm>
            <a:off x="958645" y="1323923"/>
            <a:ext cx="10618840" cy="2900518"/>
          </a:xfrm>
          <a:prstGeom prst="rect">
            <a:avLst/>
          </a:prstGeom>
          <a:noFill/>
          <a:ln>
            <a:noFill/>
          </a:ln>
        </p:spPr>
        <p:txBody>
          <a:bodyPr spcFirstLastPara="1" wrap="square" lIns="91425" tIns="45700" rIns="91425" bIns="45700" anchor="b" anchorCtr="0">
            <a:noAutofit/>
          </a:bodyPr>
          <a:lstStyle/>
          <a:p>
            <a:r>
              <a:rPr lang="en-AU" dirty="0"/>
              <a:t>The Awards Program is a progressive criteria-based system, where clubs must first work for a “Bronze” Award before progressing to a “Silver” Award and finally a “Gold” Award.</a:t>
            </a:r>
            <a:endParaRPr lang="en-CA"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223"/>
                                        </p:tgtEl>
                                        <p:attrNameLst>
                                          <p:attrName>style.visibility</p:attrName>
                                        </p:attrNameLst>
                                      </p:cBhvr>
                                      <p:to>
                                        <p:strVal val="visible"/>
                                      </p:to>
                                    </p:set>
                                    <p:animEffect transition="in" filter="fade">
                                      <p:cBhvr>
                                        <p:cTn id="7" dur="700"/>
                                        <p:tgtEl>
                                          <p:spTgt spid="2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40"/>
        <p:cNvGrpSpPr/>
        <p:nvPr/>
      </p:nvGrpSpPr>
      <p:grpSpPr>
        <a:xfrm>
          <a:off x="0" y="0"/>
          <a:ext cx="0" cy="0"/>
          <a:chOff x="0" y="0"/>
          <a:chExt cx="0" cy="0"/>
        </a:xfrm>
      </p:grpSpPr>
      <p:sp>
        <p:nvSpPr>
          <p:cNvPr id="141" name="Google Shape;141;p20"/>
          <p:cNvSpPr/>
          <p:nvPr/>
        </p:nvSpPr>
        <p:spPr>
          <a:xfrm>
            <a:off x="0" y="0"/>
            <a:ext cx="12192000" cy="6857999"/>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42" name="Google Shape;142;p20" descr="Child holding the earth"/>
          <p:cNvPicPr preferRelativeResize="0"/>
          <p:nvPr/>
        </p:nvPicPr>
        <p:blipFill rotWithShape="1">
          <a:blip r:embed="rId3">
            <a:alphaModFix amt="50000"/>
          </a:blip>
          <a:srcRect l="15474" t="14250" b="14251"/>
          <a:stretch/>
        </p:blipFill>
        <p:spPr>
          <a:xfrm>
            <a:off x="0" y="0"/>
            <a:ext cx="12191999" cy="6857999"/>
          </a:xfrm>
          <a:prstGeom prst="rect">
            <a:avLst/>
          </a:prstGeom>
          <a:noFill/>
          <a:ln>
            <a:noFill/>
          </a:ln>
        </p:spPr>
      </p:pic>
      <p:sp>
        <p:nvSpPr>
          <p:cNvPr id="143" name="Google Shape;143;p20"/>
          <p:cNvSpPr txBox="1">
            <a:spLocks noGrp="1"/>
          </p:cNvSpPr>
          <p:nvPr>
            <p:ph type="ctrTitle"/>
          </p:nvPr>
        </p:nvSpPr>
        <p:spPr>
          <a:xfrm>
            <a:off x="825910" y="1548581"/>
            <a:ext cx="10722077" cy="5737122"/>
          </a:xfrm>
          <a:prstGeom prst="rect">
            <a:avLst/>
          </a:prstGeom>
          <a:noFill/>
          <a:ln>
            <a:noFill/>
          </a:ln>
        </p:spPr>
        <p:txBody>
          <a:bodyPr spcFirstLastPara="1" wrap="square" lIns="91425" tIns="45700" rIns="91425" bIns="45700" anchor="b" anchorCtr="0">
            <a:noAutofit/>
          </a:bodyPr>
          <a:lstStyle/>
          <a:p>
            <a:r>
              <a:rPr lang="en-AU" sz="4000" b="1" dirty="0"/>
              <a:t>Bronze</a:t>
            </a:r>
            <a:br>
              <a:rPr lang="en-AU" sz="4000" b="1" dirty="0"/>
            </a:br>
            <a:br>
              <a:rPr lang="en-CA" sz="4000" b="1" dirty="0"/>
            </a:br>
            <a:r>
              <a:rPr lang="en-AU" sz="4000" dirty="0"/>
              <a:t>This is the basic award, simply requiring a club to register its Environmental Sustainability Officer or Environment Committee Chair, document the club’s current and planned initiatives and devote some of the club’s time to the exploration of environmental sustainability.</a:t>
            </a:r>
            <a:br>
              <a:rPr lang="en-CA" dirty="0"/>
            </a:br>
            <a:br>
              <a:rPr lang="en-CA" dirty="0"/>
            </a:br>
            <a:br>
              <a:rPr lang="en-CA" dirty="0"/>
            </a:br>
            <a:endParaRPr sz="4400" dirty="0">
              <a:solidFill>
                <a:srgbClr val="FFFFFF"/>
              </a:solidFill>
            </a:endParaRPr>
          </a:p>
        </p:txBody>
      </p:sp>
    </p:spTree>
    <p:extLst>
      <p:ext uri="{BB962C8B-B14F-4D97-AF65-F5344CB8AC3E}">
        <p14:creationId xmlns:p14="http://schemas.microsoft.com/office/powerpoint/2010/main" val="2509884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43"/>
                                        </p:tgtEl>
                                        <p:attrNameLst>
                                          <p:attrName>style.visibility</p:attrName>
                                        </p:attrNameLst>
                                      </p:cBhvr>
                                      <p:to>
                                        <p:strVal val="visible"/>
                                      </p:to>
                                    </p:set>
                                    <p:animEffect transition="in" filter="fade">
                                      <p:cBhvr>
                                        <p:cTn id="7" dur="700"/>
                                        <p:tgtEl>
                                          <p:spTgt spid="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40"/>
        <p:cNvGrpSpPr/>
        <p:nvPr/>
      </p:nvGrpSpPr>
      <p:grpSpPr>
        <a:xfrm>
          <a:off x="0" y="0"/>
          <a:ext cx="0" cy="0"/>
          <a:chOff x="0" y="0"/>
          <a:chExt cx="0" cy="0"/>
        </a:xfrm>
      </p:grpSpPr>
      <p:sp>
        <p:nvSpPr>
          <p:cNvPr id="141" name="Google Shape;141;p20"/>
          <p:cNvSpPr/>
          <p:nvPr/>
        </p:nvSpPr>
        <p:spPr>
          <a:xfrm>
            <a:off x="0" y="0"/>
            <a:ext cx="12192000" cy="6857999"/>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42" name="Google Shape;142;p20" descr="Child holding the earth"/>
          <p:cNvPicPr preferRelativeResize="0"/>
          <p:nvPr/>
        </p:nvPicPr>
        <p:blipFill rotWithShape="1">
          <a:blip r:embed="rId3">
            <a:alphaModFix amt="50000"/>
          </a:blip>
          <a:srcRect l="15474" t="14250" b="14251"/>
          <a:stretch/>
        </p:blipFill>
        <p:spPr>
          <a:xfrm>
            <a:off x="1" y="-1"/>
            <a:ext cx="12191999" cy="6857999"/>
          </a:xfrm>
          <a:prstGeom prst="rect">
            <a:avLst/>
          </a:prstGeom>
          <a:noFill/>
          <a:ln>
            <a:noFill/>
          </a:ln>
        </p:spPr>
      </p:pic>
      <p:sp>
        <p:nvSpPr>
          <p:cNvPr id="143" name="Google Shape;143;p20"/>
          <p:cNvSpPr txBox="1">
            <a:spLocks noGrp="1"/>
          </p:cNvSpPr>
          <p:nvPr>
            <p:ph type="ctrTitle"/>
          </p:nvPr>
        </p:nvSpPr>
        <p:spPr>
          <a:xfrm>
            <a:off x="899651" y="3775588"/>
            <a:ext cx="10722077" cy="5737122"/>
          </a:xfrm>
          <a:prstGeom prst="rect">
            <a:avLst/>
          </a:prstGeom>
          <a:noFill/>
          <a:ln>
            <a:noFill/>
          </a:ln>
        </p:spPr>
        <p:txBody>
          <a:bodyPr spcFirstLastPara="1" wrap="square" lIns="91425" tIns="45700" rIns="91425" bIns="45700" anchor="b" anchorCtr="0">
            <a:noAutofit/>
          </a:bodyPr>
          <a:lstStyle/>
          <a:p>
            <a:pPr algn="l"/>
            <a:br>
              <a:rPr lang="en-AU" sz="4000" dirty="0"/>
            </a:br>
            <a:r>
              <a:rPr lang="en-AU" sz="4000" dirty="0"/>
              <a:t>Bronze checklist</a:t>
            </a:r>
            <a:br>
              <a:rPr lang="en-AU" sz="4000" dirty="0"/>
            </a:br>
            <a:br>
              <a:rPr lang="en-AU" sz="4000" dirty="0"/>
            </a:br>
            <a:r>
              <a:rPr lang="en-AU" sz="4000" dirty="0"/>
              <a:t>Appointed a Club ES Officer or Environment Committee Chair or Environment contact (suggest that they join ESRAG https://www.esrag.org/)</a:t>
            </a:r>
            <a:br>
              <a:rPr lang="en-AU" sz="4000" dirty="0"/>
            </a:br>
            <a:br>
              <a:rPr lang="en-AU" sz="4000" dirty="0"/>
            </a:br>
            <a:r>
              <a:rPr lang="en-AU" sz="4000" dirty="0"/>
              <a:t>Provided a statement of current environmental initiatives by the club or individuals e.g., tree planting, if any</a:t>
            </a:r>
            <a:br>
              <a:rPr lang="en-CA" dirty="0"/>
            </a:br>
            <a:br>
              <a:rPr lang="en-CA" dirty="0"/>
            </a:br>
            <a:br>
              <a:rPr lang="en-CA" dirty="0"/>
            </a:br>
            <a:br>
              <a:rPr lang="en-CA" dirty="0"/>
            </a:br>
            <a:br>
              <a:rPr lang="en-CA" dirty="0"/>
            </a:br>
            <a:endParaRPr sz="4400" dirty="0">
              <a:solidFill>
                <a:srgbClr val="FFFFFF"/>
              </a:solidFill>
            </a:endParaRPr>
          </a:p>
        </p:txBody>
      </p:sp>
    </p:spTree>
    <p:extLst>
      <p:ext uri="{BB962C8B-B14F-4D97-AF65-F5344CB8AC3E}">
        <p14:creationId xmlns:p14="http://schemas.microsoft.com/office/powerpoint/2010/main" val="3898511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43"/>
                                        </p:tgtEl>
                                        <p:attrNameLst>
                                          <p:attrName>style.visibility</p:attrName>
                                        </p:attrNameLst>
                                      </p:cBhvr>
                                      <p:to>
                                        <p:strVal val="visible"/>
                                      </p:to>
                                    </p:set>
                                    <p:animEffect transition="in" filter="fade">
                                      <p:cBhvr>
                                        <p:cTn id="7" dur="700"/>
                                        <p:tgtEl>
                                          <p:spTgt spid="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40"/>
        <p:cNvGrpSpPr/>
        <p:nvPr/>
      </p:nvGrpSpPr>
      <p:grpSpPr>
        <a:xfrm>
          <a:off x="0" y="0"/>
          <a:ext cx="0" cy="0"/>
          <a:chOff x="0" y="0"/>
          <a:chExt cx="0" cy="0"/>
        </a:xfrm>
      </p:grpSpPr>
      <p:sp>
        <p:nvSpPr>
          <p:cNvPr id="141" name="Google Shape;141;p20"/>
          <p:cNvSpPr/>
          <p:nvPr/>
        </p:nvSpPr>
        <p:spPr>
          <a:xfrm>
            <a:off x="0" y="0"/>
            <a:ext cx="12192000" cy="6857999"/>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42" name="Google Shape;142;p20" descr="Child holding the earth"/>
          <p:cNvPicPr preferRelativeResize="0"/>
          <p:nvPr/>
        </p:nvPicPr>
        <p:blipFill rotWithShape="1">
          <a:blip r:embed="rId3">
            <a:alphaModFix amt="50000"/>
          </a:blip>
          <a:srcRect l="15474" t="14250" b="14251"/>
          <a:stretch/>
        </p:blipFill>
        <p:spPr>
          <a:xfrm>
            <a:off x="1" y="1"/>
            <a:ext cx="12191999" cy="6857999"/>
          </a:xfrm>
          <a:prstGeom prst="rect">
            <a:avLst/>
          </a:prstGeom>
          <a:noFill/>
          <a:ln>
            <a:noFill/>
          </a:ln>
        </p:spPr>
      </p:pic>
      <p:sp>
        <p:nvSpPr>
          <p:cNvPr id="143" name="Google Shape;143;p20"/>
          <p:cNvSpPr txBox="1">
            <a:spLocks noGrp="1"/>
          </p:cNvSpPr>
          <p:nvPr>
            <p:ph type="ctrTitle"/>
          </p:nvPr>
        </p:nvSpPr>
        <p:spPr>
          <a:xfrm>
            <a:off x="1032387" y="6725265"/>
            <a:ext cx="10722077" cy="5737122"/>
          </a:xfrm>
          <a:prstGeom prst="rect">
            <a:avLst/>
          </a:prstGeom>
          <a:noFill/>
          <a:ln>
            <a:noFill/>
          </a:ln>
        </p:spPr>
        <p:txBody>
          <a:bodyPr spcFirstLastPara="1" wrap="square" lIns="91425" tIns="45700" rIns="91425" bIns="45700" anchor="b" anchorCtr="0">
            <a:noAutofit/>
          </a:bodyPr>
          <a:lstStyle/>
          <a:p>
            <a:pPr algn="l"/>
            <a:br>
              <a:rPr lang="en-AU" sz="4000" dirty="0"/>
            </a:br>
            <a:r>
              <a:rPr lang="en-AU" sz="4000" dirty="0"/>
              <a:t>Bronze checklist</a:t>
            </a:r>
            <a:br>
              <a:rPr lang="en-AU" sz="4000" dirty="0"/>
            </a:br>
            <a:br>
              <a:rPr lang="en-AU" sz="4000" dirty="0"/>
            </a:br>
            <a:r>
              <a:rPr lang="en-AU" sz="4000" dirty="0"/>
              <a:t>Provided a description of at least one environmental project implemented in the current Rotary year OR a planned environmental initiative for this or the </a:t>
            </a:r>
            <a:r>
              <a:rPr lang="en-AU" sz="4000"/>
              <a:t>next Rotary year </a:t>
            </a:r>
            <a:r>
              <a:rPr lang="en-AU" sz="4000" dirty="0"/>
              <a:t>(can be a continuation of or improvement on an existing initiative) and explained how the initiative(s) benefits the environment (beyond beautification and aesthetics)</a:t>
            </a:r>
            <a:br>
              <a:rPr lang="en-CA" sz="4000" dirty="0"/>
            </a:br>
            <a:br>
              <a:rPr lang="en-AU" sz="4000" dirty="0"/>
            </a:br>
            <a:br>
              <a:rPr lang="en-AU" sz="4000" dirty="0"/>
            </a:br>
            <a:r>
              <a:rPr lang="en-AU" sz="4000" dirty="0"/>
              <a:t>	</a:t>
            </a:r>
            <a:br>
              <a:rPr lang="en-CA" dirty="0"/>
            </a:br>
            <a:br>
              <a:rPr lang="en-CA" dirty="0"/>
            </a:br>
            <a:br>
              <a:rPr lang="en-CA" dirty="0"/>
            </a:br>
            <a:br>
              <a:rPr lang="en-CA" dirty="0"/>
            </a:br>
            <a:br>
              <a:rPr lang="en-CA" dirty="0"/>
            </a:br>
            <a:br>
              <a:rPr lang="en-CA" dirty="0"/>
            </a:br>
            <a:br>
              <a:rPr lang="en-CA" dirty="0"/>
            </a:br>
            <a:endParaRPr sz="4400" dirty="0">
              <a:solidFill>
                <a:srgbClr val="FFFFFF"/>
              </a:solidFill>
            </a:endParaRPr>
          </a:p>
        </p:txBody>
      </p:sp>
    </p:spTree>
    <p:extLst>
      <p:ext uri="{BB962C8B-B14F-4D97-AF65-F5344CB8AC3E}">
        <p14:creationId xmlns:p14="http://schemas.microsoft.com/office/powerpoint/2010/main" val="1558020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43"/>
                                        </p:tgtEl>
                                        <p:attrNameLst>
                                          <p:attrName>style.visibility</p:attrName>
                                        </p:attrNameLst>
                                      </p:cBhvr>
                                      <p:to>
                                        <p:strVal val="visible"/>
                                      </p:to>
                                    </p:set>
                                    <p:animEffect transition="in" filter="fade">
                                      <p:cBhvr>
                                        <p:cTn id="7" dur="700"/>
                                        <p:tgtEl>
                                          <p:spTgt spid="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40"/>
        <p:cNvGrpSpPr/>
        <p:nvPr/>
      </p:nvGrpSpPr>
      <p:grpSpPr>
        <a:xfrm>
          <a:off x="0" y="0"/>
          <a:ext cx="0" cy="0"/>
          <a:chOff x="0" y="0"/>
          <a:chExt cx="0" cy="0"/>
        </a:xfrm>
      </p:grpSpPr>
      <p:sp>
        <p:nvSpPr>
          <p:cNvPr id="141" name="Google Shape;141;p20"/>
          <p:cNvSpPr/>
          <p:nvPr/>
        </p:nvSpPr>
        <p:spPr>
          <a:xfrm>
            <a:off x="0" y="0"/>
            <a:ext cx="12192000" cy="6857999"/>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42" name="Google Shape;142;p20" descr="Child holding the earth"/>
          <p:cNvPicPr preferRelativeResize="0"/>
          <p:nvPr/>
        </p:nvPicPr>
        <p:blipFill rotWithShape="1">
          <a:blip r:embed="rId3">
            <a:alphaModFix amt="50000"/>
          </a:blip>
          <a:srcRect l="15474" t="14250" b="14251"/>
          <a:stretch/>
        </p:blipFill>
        <p:spPr>
          <a:xfrm>
            <a:off x="1" y="1"/>
            <a:ext cx="12191999" cy="6857999"/>
          </a:xfrm>
          <a:prstGeom prst="rect">
            <a:avLst/>
          </a:prstGeom>
          <a:noFill/>
          <a:ln>
            <a:noFill/>
          </a:ln>
        </p:spPr>
      </p:pic>
      <p:sp>
        <p:nvSpPr>
          <p:cNvPr id="143" name="Google Shape;143;p20"/>
          <p:cNvSpPr txBox="1">
            <a:spLocks noGrp="1"/>
          </p:cNvSpPr>
          <p:nvPr>
            <p:ph type="ctrTitle"/>
          </p:nvPr>
        </p:nvSpPr>
        <p:spPr>
          <a:xfrm>
            <a:off x="1120877" y="4557251"/>
            <a:ext cx="10722077" cy="5737122"/>
          </a:xfrm>
          <a:prstGeom prst="rect">
            <a:avLst/>
          </a:prstGeom>
          <a:noFill/>
          <a:ln>
            <a:noFill/>
          </a:ln>
        </p:spPr>
        <p:txBody>
          <a:bodyPr spcFirstLastPara="1" wrap="square" lIns="91425" tIns="45700" rIns="91425" bIns="45700" anchor="b" anchorCtr="0">
            <a:noAutofit/>
          </a:bodyPr>
          <a:lstStyle/>
          <a:p>
            <a:pPr algn="l"/>
            <a:br>
              <a:rPr lang="en-AU" sz="4000" dirty="0"/>
            </a:br>
            <a:r>
              <a:rPr lang="en-AU" sz="4000" dirty="0"/>
              <a:t>Bronze checklist</a:t>
            </a:r>
            <a:br>
              <a:rPr lang="en-AU" sz="4000" dirty="0"/>
            </a:br>
            <a:br>
              <a:rPr lang="en-AU" sz="4000" dirty="0"/>
            </a:br>
            <a:r>
              <a:rPr lang="en-AU" sz="4000" dirty="0"/>
              <a:t>	</a:t>
            </a:r>
            <a:br>
              <a:rPr lang="en-AU" sz="4000" dirty="0"/>
            </a:br>
            <a:r>
              <a:rPr lang="en-AU" sz="4000" dirty="0"/>
              <a:t>Devoted at least two meetings to an environmental topic (e.g., films, guest speakers, planning an environmental initiative, participation in an environmental service project, etc.)</a:t>
            </a:r>
            <a:br>
              <a:rPr lang="en-CA" dirty="0"/>
            </a:br>
            <a:br>
              <a:rPr lang="en-CA" dirty="0"/>
            </a:br>
            <a:br>
              <a:rPr lang="en-CA" dirty="0"/>
            </a:br>
            <a:br>
              <a:rPr lang="en-CA" dirty="0"/>
            </a:br>
            <a:br>
              <a:rPr lang="en-CA" dirty="0"/>
            </a:br>
            <a:br>
              <a:rPr lang="en-CA" dirty="0"/>
            </a:br>
            <a:br>
              <a:rPr lang="en-CA" dirty="0"/>
            </a:br>
            <a:endParaRPr sz="4400" dirty="0">
              <a:solidFill>
                <a:srgbClr val="FFFFFF"/>
              </a:solidFill>
            </a:endParaRPr>
          </a:p>
        </p:txBody>
      </p:sp>
    </p:spTree>
    <p:extLst>
      <p:ext uri="{BB962C8B-B14F-4D97-AF65-F5344CB8AC3E}">
        <p14:creationId xmlns:p14="http://schemas.microsoft.com/office/powerpoint/2010/main" val="3612200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43"/>
                                        </p:tgtEl>
                                        <p:attrNameLst>
                                          <p:attrName>style.visibility</p:attrName>
                                        </p:attrNameLst>
                                      </p:cBhvr>
                                      <p:to>
                                        <p:strVal val="visible"/>
                                      </p:to>
                                    </p:set>
                                    <p:animEffect transition="in" filter="fade">
                                      <p:cBhvr>
                                        <p:cTn id="7" dur="700"/>
                                        <p:tgtEl>
                                          <p:spTgt spid="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40"/>
        <p:cNvGrpSpPr/>
        <p:nvPr/>
      </p:nvGrpSpPr>
      <p:grpSpPr>
        <a:xfrm>
          <a:off x="0" y="0"/>
          <a:ext cx="0" cy="0"/>
          <a:chOff x="0" y="0"/>
          <a:chExt cx="0" cy="0"/>
        </a:xfrm>
      </p:grpSpPr>
      <p:sp>
        <p:nvSpPr>
          <p:cNvPr id="141" name="Google Shape;141;p20"/>
          <p:cNvSpPr/>
          <p:nvPr/>
        </p:nvSpPr>
        <p:spPr>
          <a:xfrm>
            <a:off x="0" y="0"/>
            <a:ext cx="12192000" cy="6857999"/>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42" name="Google Shape;142;p20" descr="Child holding the earth"/>
          <p:cNvPicPr preferRelativeResize="0"/>
          <p:nvPr/>
        </p:nvPicPr>
        <p:blipFill rotWithShape="1">
          <a:blip r:embed="rId3">
            <a:alphaModFix amt="50000"/>
          </a:blip>
          <a:srcRect l="15474" t="14250" b="14251"/>
          <a:stretch/>
        </p:blipFill>
        <p:spPr>
          <a:xfrm>
            <a:off x="1" y="1"/>
            <a:ext cx="12191999" cy="6857999"/>
          </a:xfrm>
          <a:prstGeom prst="rect">
            <a:avLst/>
          </a:prstGeom>
          <a:noFill/>
          <a:ln>
            <a:noFill/>
          </a:ln>
        </p:spPr>
      </p:pic>
      <p:sp>
        <p:nvSpPr>
          <p:cNvPr id="143" name="Google Shape;143;p20"/>
          <p:cNvSpPr txBox="1">
            <a:spLocks noGrp="1"/>
          </p:cNvSpPr>
          <p:nvPr>
            <p:ph type="ctrTitle"/>
          </p:nvPr>
        </p:nvSpPr>
        <p:spPr>
          <a:xfrm>
            <a:off x="1120877" y="5102942"/>
            <a:ext cx="10722077" cy="5737122"/>
          </a:xfrm>
          <a:prstGeom prst="rect">
            <a:avLst/>
          </a:prstGeom>
          <a:noFill/>
          <a:ln>
            <a:noFill/>
          </a:ln>
        </p:spPr>
        <p:txBody>
          <a:bodyPr spcFirstLastPara="1" wrap="square" lIns="91425" tIns="45700" rIns="91425" bIns="45700" anchor="b" anchorCtr="0">
            <a:noAutofit/>
          </a:bodyPr>
          <a:lstStyle/>
          <a:p>
            <a:pPr algn="l"/>
            <a:br>
              <a:rPr lang="en-AU" sz="4000" dirty="0"/>
            </a:br>
            <a:r>
              <a:rPr lang="en-AU" sz="4000" dirty="0"/>
              <a:t>Bronze checklist</a:t>
            </a:r>
            <a:br>
              <a:rPr lang="en-AU" sz="4000" dirty="0"/>
            </a:br>
            <a:br>
              <a:rPr lang="en-AU" sz="4000"/>
            </a:br>
            <a:r>
              <a:rPr lang="en-US" sz="4000"/>
              <a:t>A </a:t>
            </a:r>
            <a:r>
              <a:rPr lang="en-US" sz="4000" dirty="0"/>
              <a:t>plus (+) citation to every Club for their Bronze </a:t>
            </a:r>
            <a:r>
              <a:rPr lang="en-US" sz="4000" dirty="0" err="1"/>
              <a:t>EnviroClub</a:t>
            </a:r>
            <a:r>
              <a:rPr lang="en-US" sz="4000" dirty="0"/>
              <a:t> Award if they reach 25% of their members reporting that they </a:t>
            </a:r>
            <a:r>
              <a:rPr lang="en-US" sz="4000" b="1" dirty="0"/>
              <a:t>measured their ecological footprint using a calculator </a:t>
            </a:r>
            <a:r>
              <a:rPr lang="en-US" sz="4000" dirty="0"/>
              <a:t>(here is one that we suggest: </a:t>
            </a:r>
            <a:r>
              <a:rPr lang="en-US" sz="4000" u="sng" dirty="0">
                <a:solidFill>
                  <a:srgbClr val="FFFF00"/>
                </a:solidFill>
                <a:hlinkClick r:id="rId4">
                  <a:extLst>
                    <a:ext uri="{A12FA001-AC4F-418D-AE19-62706E023703}">
                      <ahyp:hlinkClr xmlns:ahyp="http://schemas.microsoft.com/office/drawing/2018/hyperlinkcolor" val="tx"/>
                    </a:ext>
                  </a:extLst>
                </a:hlinkClick>
              </a:rPr>
              <a:t>https://www.footprintcalculator.org/</a:t>
            </a:r>
            <a:r>
              <a:rPr lang="en-US" sz="4000" dirty="0">
                <a:solidFill>
                  <a:srgbClr val="FFFF00"/>
                </a:solidFill>
              </a:rPr>
              <a:t> </a:t>
            </a:r>
            <a:r>
              <a:rPr lang="en-US" sz="4000" dirty="0"/>
              <a:t>). </a:t>
            </a:r>
            <a:br>
              <a:rPr lang="en-CA" dirty="0"/>
            </a:br>
            <a:br>
              <a:rPr lang="en-CA" dirty="0"/>
            </a:br>
            <a:br>
              <a:rPr lang="en-CA" dirty="0"/>
            </a:br>
            <a:br>
              <a:rPr lang="en-CA" dirty="0"/>
            </a:br>
            <a:br>
              <a:rPr lang="en-CA" dirty="0"/>
            </a:br>
            <a:br>
              <a:rPr lang="en-CA" dirty="0"/>
            </a:br>
            <a:br>
              <a:rPr lang="en-CA" dirty="0"/>
            </a:br>
            <a:endParaRPr sz="4400" dirty="0">
              <a:solidFill>
                <a:srgbClr val="FFFFFF"/>
              </a:solidFill>
            </a:endParaRPr>
          </a:p>
        </p:txBody>
      </p:sp>
    </p:spTree>
    <p:extLst>
      <p:ext uri="{BB962C8B-B14F-4D97-AF65-F5344CB8AC3E}">
        <p14:creationId xmlns:p14="http://schemas.microsoft.com/office/powerpoint/2010/main" val="1704522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43"/>
                                        </p:tgtEl>
                                        <p:attrNameLst>
                                          <p:attrName>style.visibility</p:attrName>
                                        </p:attrNameLst>
                                      </p:cBhvr>
                                      <p:to>
                                        <p:strVal val="visible"/>
                                      </p:to>
                                    </p:set>
                                    <p:animEffect transition="in" filter="fade">
                                      <p:cBhvr>
                                        <p:cTn id="7" dur="700"/>
                                        <p:tgtEl>
                                          <p:spTgt spid="1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72"/>
        <p:cNvGrpSpPr/>
        <p:nvPr/>
      </p:nvGrpSpPr>
      <p:grpSpPr>
        <a:xfrm>
          <a:off x="0" y="0"/>
          <a:ext cx="0" cy="0"/>
          <a:chOff x="0" y="0"/>
          <a:chExt cx="0" cy="0"/>
        </a:xfrm>
      </p:grpSpPr>
      <p:sp>
        <p:nvSpPr>
          <p:cNvPr id="173" name="Google Shape;173;p24"/>
          <p:cNvSpPr/>
          <p:nvPr/>
        </p:nvSpPr>
        <p:spPr>
          <a:xfrm>
            <a:off x="0" y="0"/>
            <a:ext cx="12192000" cy="6857999"/>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74" name="Google Shape;174;p24" descr="Hands holding plants"/>
          <p:cNvPicPr preferRelativeResize="0"/>
          <p:nvPr/>
        </p:nvPicPr>
        <p:blipFill rotWithShape="1">
          <a:blip r:embed="rId3">
            <a:alphaModFix amt="50000"/>
          </a:blip>
          <a:srcRect t="5000" b="13477"/>
          <a:stretch/>
        </p:blipFill>
        <p:spPr>
          <a:xfrm>
            <a:off x="20" y="1"/>
            <a:ext cx="12191980" cy="6857999"/>
          </a:xfrm>
          <a:prstGeom prst="rect">
            <a:avLst/>
          </a:prstGeom>
          <a:noFill/>
          <a:ln>
            <a:noFill/>
          </a:ln>
        </p:spPr>
      </p:pic>
      <p:sp>
        <p:nvSpPr>
          <p:cNvPr id="175" name="Google Shape;175;p24"/>
          <p:cNvSpPr txBox="1">
            <a:spLocks noGrp="1"/>
          </p:cNvSpPr>
          <p:nvPr>
            <p:ph type="title"/>
          </p:nvPr>
        </p:nvSpPr>
        <p:spPr>
          <a:xfrm>
            <a:off x="855406" y="3069149"/>
            <a:ext cx="10559846" cy="2900518"/>
          </a:xfrm>
          <a:prstGeom prst="rect">
            <a:avLst/>
          </a:prstGeom>
          <a:noFill/>
          <a:ln>
            <a:noFill/>
          </a:ln>
        </p:spPr>
        <p:txBody>
          <a:bodyPr spcFirstLastPara="1" wrap="square" lIns="91425" tIns="45700" rIns="91425" bIns="45700" anchor="b" anchorCtr="0">
            <a:normAutofit fontScale="90000"/>
          </a:bodyPr>
          <a:lstStyle/>
          <a:p>
            <a:pPr algn="ctr">
              <a:buClr>
                <a:srgbClr val="FFFFFF"/>
              </a:buClr>
              <a:buSzPct val="100000"/>
            </a:pPr>
            <a:r>
              <a:rPr lang="en-AU" dirty="0"/>
              <a:t>To qualify for a Silver A</a:t>
            </a:r>
            <a:r>
              <a:rPr lang="en-AU" sz="3600" dirty="0"/>
              <a:t>ward;</a:t>
            </a:r>
            <a:br>
              <a:rPr lang="en-AU" sz="3600" dirty="0"/>
            </a:br>
            <a:br>
              <a:rPr lang="en-AU" sz="3600" dirty="0"/>
            </a:br>
            <a:r>
              <a:rPr lang="en-AU" sz="3600" dirty="0"/>
              <a:t>a club will need to demonstrate that it is continuing with and improving an existing initiative </a:t>
            </a:r>
            <a:r>
              <a:rPr lang="en-AU" sz="3600" b="1" dirty="0"/>
              <a:t>and</a:t>
            </a:r>
            <a:r>
              <a:rPr lang="en-AU" sz="3600" dirty="0"/>
              <a:t> launching at least one new one. The club should continue to explore environmental topics as part of their regular activity. Clubs should also be engaging with other Rotary Clubs and partner with other community organizations to take environmental action. They should also be promoting these actions throughout Rotary networks and in their community.</a:t>
            </a:r>
            <a:br>
              <a:rPr lang="en-CA" dirty="0"/>
            </a:br>
            <a:endParaRPr sz="3200" dirty="0">
              <a:solidFill>
                <a:srgbClr val="FFFFFF"/>
              </a:solidFill>
              <a:latin typeface="Open Sans"/>
              <a:ea typeface="Open Sans"/>
              <a:cs typeface="Open Sans"/>
              <a:sym typeface="Open Sans"/>
            </a:endParaRPr>
          </a:p>
        </p:txBody>
      </p:sp>
    </p:spTree>
    <p:extLst>
      <p:ext uri="{BB962C8B-B14F-4D97-AF65-F5344CB8AC3E}">
        <p14:creationId xmlns:p14="http://schemas.microsoft.com/office/powerpoint/2010/main" val="2820865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75"/>
                                        </p:tgtEl>
                                        <p:attrNameLst>
                                          <p:attrName>style.visibility</p:attrName>
                                        </p:attrNameLst>
                                      </p:cBhvr>
                                      <p:to>
                                        <p:strVal val="visible"/>
                                      </p:to>
                                    </p:set>
                                    <p:animEffect transition="in" filter="fade">
                                      <p:cBhvr>
                                        <p:cTn id="7" dur="700"/>
                                        <p:tgtEl>
                                          <p:spTgt spid="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72"/>
        <p:cNvGrpSpPr/>
        <p:nvPr/>
      </p:nvGrpSpPr>
      <p:grpSpPr>
        <a:xfrm>
          <a:off x="0" y="0"/>
          <a:ext cx="0" cy="0"/>
          <a:chOff x="0" y="0"/>
          <a:chExt cx="0" cy="0"/>
        </a:xfrm>
      </p:grpSpPr>
      <p:sp>
        <p:nvSpPr>
          <p:cNvPr id="173" name="Google Shape;173;p24"/>
          <p:cNvSpPr/>
          <p:nvPr/>
        </p:nvSpPr>
        <p:spPr>
          <a:xfrm>
            <a:off x="0" y="0"/>
            <a:ext cx="12192000" cy="6857999"/>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74" name="Google Shape;174;p24" descr="Hands holding plants"/>
          <p:cNvPicPr preferRelativeResize="0"/>
          <p:nvPr/>
        </p:nvPicPr>
        <p:blipFill rotWithShape="1">
          <a:blip r:embed="rId3">
            <a:alphaModFix amt="50000"/>
          </a:blip>
          <a:srcRect t="5000" b="13477"/>
          <a:stretch/>
        </p:blipFill>
        <p:spPr>
          <a:xfrm>
            <a:off x="20" y="1"/>
            <a:ext cx="12191980" cy="6857999"/>
          </a:xfrm>
          <a:prstGeom prst="rect">
            <a:avLst/>
          </a:prstGeom>
          <a:noFill/>
          <a:ln>
            <a:noFill/>
          </a:ln>
        </p:spPr>
      </p:pic>
      <p:sp>
        <p:nvSpPr>
          <p:cNvPr id="175" name="Google Shape;175;p24"/>
          <p:cNvSpPr txBox="1">
            <a:spLocks noGrp="1"/>
          </p:cNvSpPr>
          <p:nvPr>
            <p:ph type="title"/>
          </p:nvPr>
        </p:nvSpPr>
        <p:spPr>
          <a:xfrm>
            <a:off x="855406" y="3069149"/>
            <a:ext cx="10559846" cy="2900518"/>
          </a:xfrm>
          <a:prstGeom prst="rect">
            <a:avLst/>
          </a:prstGeom>
          <a:noFill/>
          <a:ln>
            <a:noFill/>
          </a:ln>
        </p:spPr>
        <p:txBody>
          <a:bodyPr spcFirstLastPara="1" wrap="square" lIns="91425" tIns="45700" rIns="91425" bIns="45700" anchor="b" anchorCtr="0">
            <a:normAutofit fontScale="90000"/>
          </a:bodyPr>
          <a:lstStyle/>
          <a:p>
            <a:pPr algn="ctr">
              <a:buClr>
                <a:srgbClr val="FFFFFF"/>
              </a:buClr>
              <a:buSzPct val="100000"/>
            </a:pPr>
            <a:r>
              <a:rPr lang="en-AU" dirty="0"/>
              <a:t>A Gold Award signifies a significant commitment to the environment. To qualify for a Gold Award, a club will need to demonstrate its continued efforts outlined in the criteria for the Bronze and Silver Award levels and involvement in a minimum of </a:t>
            </a:r>
            <a:r>
              <a:rPr lang="en-AU" b="1" dirty="0"/>
              <a:t>TWO</a:t>
            </a:r>
            <a:r>
              <a:rPr lang="en-AU" dirty="0"/>
              <a:t> major initiatives in the Rotary year.</a:t>
            </a:r>
            <a:br>
              <a:rPr lang="en-CA" dirty="0"/>
            </a:br>
            <a:br>
              <a:rPr lang="en-CA" dirty="0"/>
            </a:br>
            <a:endParaRPr sz="3200" dirty="0">
              <a:solidFill>
                <a:srgbClr val="FFFFFF"/>
              </a:solidFill>
              <a:latin typeface="Open Sans"/>
              <a:ea typeface="Open Sans"/>
              <a:cs typeface="Open Sans"/>
              <a:sym typeface="Open Sans"/>
            </a:endParaRPr>
          </a:p>
        </p:txBody>
      </p:sp>
    </p:spTree>
    <p:extLst>
      <p:ext uri="{BB962C8B-B14F-4D97-AF65-F5344CB8AC3E}">
        <p14:creationId xmlns:p14="http://schemas.microsoft.com/office/powerpoint/2010/main" val="1546260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75"/>
                                        </p:tgtEl>
                                        <p:attrNameLst>
                                          <p:attrName>style.visibility</p:attrName>
                                        </p:attrNameLst>
                                      </p:cBhvr>
                                      <p:to>
                                        <p:strVal val="visible"/>
                                      </p:to>
                                    </p:set>
                                    <p:animEffect transition="in" filter="fade">
                                      <p:cBhvr>
                                        <p:cTn id="7" dur="700"/>
                                        <p:tgtEl>
                                          <p:spTgt spid="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72"/>
        <p:cNvGrpSpPr/>
        <p:nvPr/>
      </p:nvGrpSpPr>
      <p:grpSpPr>
        <a:xfrm>
          <a:off x="0" y="0"/>
          <a:ext cx="0" cy="0"/>
          <a:chOff x="0" y="0"/>
          <a:chExt cx="0" cy="0"/>
        </a:xfrm>
      </p:grpSpPr>
      <p:sp>
        <p:nvSpPr>
          <p:cNvPr id="173" name="Google Shape;173;p24"/>
          <p:cNvSpPr/>
          <p:nvPr/>
        </p:nvSpPr>
        <p:spPr>
          <a:xfrm>
            <a:off x="0" y="0"/>
            <a:ext cx="12192000" cy="6857999"/>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74" name="Google Shape;174;p24" descr="Hands holding plants"/>
          <p:cNvPicPr preferRelativeResize="0"/>
          <p:nvPr/>
        </p:nvPicPr>
        <p:blipFill rotWithShape="1">
          <a:blip r:embed="rId3">
            <a:alphaModFix amt="50000"/>
          </a:blip>
          <a:srcRect t="5000" b="13477"/>
          <a:stretch/>
        </p:blipFill>
        <p:spPr>
          <a:xfrm>
            <a:off x="20" y="1"/>
            <a:ext cx="12191980" cy="6857999"/>
          </a:xfrm>
          <a:prstGeom prst="rect">
            <a:avLst/>
          </a:prstGeom>
          <a:noFill/>
          <a:ln>
            <a:noFill/>
          </a:ln>
        </p:spPr>
      </p:pic>
      <p:sp>
        <p:nvSpPr>
          <p:cNvPr id="175" name="Google Shape;175;p24"/>
          <p:cNvSpPr txBox="1">
            <a:spLocks noGrp="1"/>
          </p:cNvSpPr>
          <p:nvPr>
            <p:ph type="title"/>
          </p:nvPr>
        </p:nvSpPr>
        <p:spPr>
          <a:xfrm>
            <a:off x="1745226" y="3069149"/>
            <a:ext cx="9144000" cy="2900518"/>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rgbClr val="FFFFFF"/>
              </a:buClr>
              <a:buSzPct val="100000"/>
              <a:buFont typeface="Open Sans"/>
              <a:buNone/>
            </a:pPr>
            <a:r>
              <a:rPr lang="en-US" sz="6000" b="1" i="0" dirty="0">
                <a:solidFill>
                  <a:srgbClr val="FFFFFF"/>
                </a:solidFill>
                <a:latin typeface="Open Sans"/>
                <a:ea typeface="Open Sans"/>
                <a:cs typeface="Open Sans"/>
                <a:sym typeface="Open Sans"/>
              </a:rPr>
              <a:t>Applications accepted on an ongoing basis. Due by April 30</a:t>
            </a:r>
            <a:r>
              <a:rPr lang="en-US" sz="6000" b="1" i="0" baseline="30000" dirty="0">
                <a:solidFill>
                  <a:srgbClr val="FFFFFF"/>
                </a:solidFill>
                <a:latin typeface="Open Sans"/>
                <a:ea typeface="Open Sans"/>
                <a:cs typeface="Open Sans"/>
                <a:sym typeface="Open Sans"/>
              </a:rPr>
              <a:t>th</a:t>
            </a:r>
            <a:r>
              <a:rPr lang="en-US" sz="6000" b="1" i="0" dirty="0">
                <a:solidFill>
                  <a:srgbClr val="FFFFFF"/>
                </a:solidFill>
                <a:latin typeface="Open Sans"/>
                <a:ea typeface="Open Sans"/>
                <a:cs typeface="Open Sans"/>
                <a:sym typeface="Open Sans"/>
              </a:rPr>
              <a:t> so that award winners can be recognized at a District event before the end of the Rotary year.</a:t>
            </a:r>
            <a:endParaRPr sz="6000" dirty="0">
              <a:solidFill>
                <a:srgbClr val="FFFFFF"/>
              </a:solidFill>
              <a:latin typeface="Open Sans"/>
              <a:ea typeface="Open Sans"/>
              <a:cs typeface="Open Sans"/>
              <a:sym typeface="Open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75"/>
                                        </p:tgtEl>
                                        <p:attrNameLst>
                                          <p:attrName>style.visibility</p:attrName>
                                        </p:attrNameLst>
                                      </p:cBhvr>
                                      <p:to>
                                        <p:strVal val="visible"/>
                                      </p:to>
                                    </p:set>
                                    <p:animEffect transition="in" filter="fade">
                                      <p:cBhvr>
                                        <p:cTn id="7" dur="700"/>
                                        <p:tgtEl>
                                          <p:spTgt spid="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96"/>
        <p:cNvGrpSpPr/>
        <p:nvPr/>
      </p:nvGrpSpPr>
      <p:grpSpPr>
        <a:xfrm>
          <a:off x="0" y="0"/>
          <a:ext cx="0" cy="0"/>
          <a:chOff x="0" y="0"/>
          <a:chExt cx="0" cy="0"/>
        </a:xfrm>
      </p:grpSpPr>
      <p:sp>
        <p:nvSpPr>
          <p:cNvPr id="197" name="Google Shape;197;p27"/>
          <p:cNvSpPr/>
          <p:nvPr/>
        </p:nvSpPr>
        <p:spPr>
          <a:xfrm>
            <a:off x="0" y="0"/>
            <a:ext cx="12192000" cy="6857999"/>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98" name="Google Shape;198;p27" descr="Youth for climate action | UNICEF"/>
          <p:cNvPicPr preferRelativeResize="0"/>
          <p:nvPr/>
        </p:nvPicPr>
        <p:blipFill rotWithShape="1">
          <a:blip r:embed="rId3">
            <a:alphaModFix amt="50000"/>
          </a:blip>
          <a:srcRect t="11455" b="4275"/>
          <a:stretch/>
        </p:blipFill>
        <p:spPr>
          <a:xfrm>
            <a:off x="0" y="-1"/>
            <a:ext cx="12191980" cy="6857999"/>
          </a:xfrm>
          <a:prstGeom prst="rect">
            <a:avLst/>
          </a:prstGeom>
          <a:noFill/>
          <a:ln>
            <a:noFill/>
          </a:ln>
        </p:spPr>
      </p:pic>
      <p:sp>
        <p:nvSpPr>
          <p:cNvPr id="199" name="Google Shape;199;p27"/>
          <p:cNvSpPr txBox="1">
            <a:spLocks noGrp="1"/>
          </p:cNvSpPr>
          <p:nvPr>
            <p:ph type="title"/>
          </p:nvPr>
        </p:nvSpPr>
        <p:spPr>
          <a:xfrm>
            <a:off x="1671484" y="1872687"/>
            <a:ext cx="9144000" cy="2900518"/>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FFFFFF"/>
              </a:buClr>
              <a:buSzPts val="4000"/>
              <a:buFont typeface="Open Sans"/>
              <a:buNone/>
            </a:pPr>
            <a:r>
              <a:rPr lang="en-CA" sz="4000" dirty="0">
                <a:solidFill>
                  <a:srgbClr val="FFFFFF"/>
                </a:solidFill>
                <a:latin typeface="Open Sans"/>
                <a:ea typeface="Open Sans"/>
                <a:cs typeface="Open Sans"/>
                <a:sym typeface="Open Sans"/>
              </a:rPr>
              <a:t>For an application or if you have questions, email</a:t>
            </a:r>
            <a:br>
              <a:rPr lang="en-CA" sz="4000" dirty="0">
                <a:solidFill>
                  <a:srgbClr val="FFFFFF"/>
                </a:solidFill>
                <a:latin typeface="Open Sans"/>
                <a:ea typeface="Open Sans"/>
                <a:cs typeface="Open Sans"/>
                <a:sym typeface="Open Sans"/>
              </a:rPr>
            </a:br>
            <a:br>
              <a:rPr lang="en-CA" sz="4000" dirty="0">
                <a:solidFill>
                  <a:srgbClr val="FFC000"/>
                </a:solidFill>
                <a:latin typeface="Open Sans"/>
                <a:ea typeface="Open Sans"/>
                <a:cs typeface="Open Sans"/>
                <a:sym typeface="Open Sans"/>
              </a:rPr>
            </a:br>
            <a:r>
              <a:rPr lang="en-CA" sz="4000" dirty="0">
                <a:solidFill>
                  <a:srgbClr val="FFC000"/>
                </a:solidFill>
                <a:latin typeface="Open Sans"/>
                <a:ea typeface="Open Sans"/>
                <a:cs typeface="Open Sans"/>
                <a:sym typeface="Open Sans"/>
                <a:hlinkClick r:id="rId4">
                  <a:extLst>
                    <a:ext uri="{A12FA001-AC4F-418D-AE19-62706E023703}">
                      <ahyp:hlinkClr xmlns:ahyp="http://schemas.microsoft.com/office/drawing/2018/hyperlinkcolor" val="tx"/>
                    </a:ext>
                  </a:extLst>
                </a:hlinkClick>
              </a:rPr>
              <a:t>RotaryAtlEnv@gmail.com</a:t>
            </a:r>
            <a:br>
              <a:rPr lang="en-CA" sz="4000" dirty="0">
                <a:solidFill>
                  <a:srgbClr val="FFFFFF"/>
                </a:solidFill>
                <a:latin typeface="Open Sans"/>
                <a:ea typeface="Open Sans"/>
                <a:cs typeface="Open Sans"/>
                <a:sym typeface="Open Sans"/>
              </a:rPr>
            </a:br>
            <a:br>
              <a:rPr lang="en-CA" sz="4000" dirty="0">
                <a:solidFill>
                  <a:srgbClr val="FFFFFF"/>
                </a:solidFill>
                <a:latin typeface="Open Sans"/>
                <a:ea typeface="Open Sans"/>
                <a:cs typeface="Open Sans"/>
                <a:sym typeface="Open Sans"/>
              </a:rPr>
            </a:br>
            <a:r>
              <a:rPr lang="en-CA" sz="4000" dirty="0">
                <a:solidFill>
                  <a:srgbClr val="FFFFFF"/>
                </a:solidFill>
                <a:latin typeface="Open Sans"/>
                <a:ea typeface="Open Sans"/>
                <a:cs typeface="Open Sans"/>
                <a:sym typeface="Open Sans"/>
              </a:rPr>
              <a:t>and submit applications to the same</a:t>
            </a:r>
            <a:endParaRPr sz="4000" dirty="0">
              <a:solidFill>
                <a:srgbClr val="FFFFFF"/>
              </a:solidFill>
              <a:latin typeface="Open Sans"/>
              <a:ea typeface="Open Sans"/>
              <a:cs typeface="Open Sans"/>
              <a:sym typeface="Open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99"/>
                                        </p:tgtEl>
                                        <p:attrNameLst>
                                          <p:attrName>style.visibility</p:attrName>
                                        </p:attrNameLst>
                                      </p:cBhvr>
                                      <p:to>
                                        <p:strVal val="visible"/>
                                      </p:to>
                                    </p:set>
                                    <p:animEffect transition="in" filter="fade">
                                      <p:cBhvr>
                                        <p:cTn id="7" dur="400"/>
                                        <p:tgtEl>
                                          <p:spTgt spid="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68"/>
        <p:cNvGrpSpPr/>
        <p:nvPr/>
      </p:nvGrpSpPr>
      <p:grpSpPr>
        <a:xfrm>
          <a:off x="0" y="0"/>
          <a:ext cx="0" cy="0"/>
          <a:chOff x="0" y="0"/>
          <a:chExt cx="0" cy="0"/>
        </a:xfrm>
      </p:grpSpPr>
      <p:sp>
        <p:nvSpPr>
          <p:cNvPr id="269" name="Google Shape;269;p36"/>
          <p:cNvSpPr/>
          <p:nvPr/>
        </p:nvSpPr>
        <p:spPr>
          <a:xfrm>
            <a:off x="0" y="0"/>
            <a:ext cx="12192000" cy="6857999"/>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270" name="Google Shape;270;p36" descr="Person holding out hand"/>
          <p:cNvPicPr preferRelativeResize="0"/>
          <p:nvPr/>
        </p:nvPicPr>
        <p:blipFill rotWithShape="1">
          <a:blip r:embed="rId3">
            <a:alphaModFix amt="50000"/>
          </a:blip>
          <a:srcRect b="17581"/>
          <a:stretch/>
        </p:blipFill>
        <p:spPr>
          <a:xfrm>
            <a:off x="20" y="0"/>
            <a:ext cx="12191980" cy="6857999"/>
          </a:xfrm>
          <a:prstGeom prst="rect">
            <a:avLst/>
          </a:prstGeom>
          <a:noFill/>
          <a:ln>
            <a:noFill/>
          </a:ln>
        </p:spPr>
      </p:pic>
      <p:sp>
        <p:nvSpPr>
          <p:cNvPr id="271" name="Google Shape;271;p36"/>
          <p:cNvSpPr txBox="1">
            <a:spLocks noGrp="1"/>
          </p:cNvSpPr>
          <p:nvPr>
            <p:ph type="title"/>
          </p:nvPr>
        </p:nvSpPr>
        <p:spPr>
          <a:xfrm>
            <a:off x="1733042" y="3261849"/>
            <a:ext cx="9144000" cy="2900518"/>
          </a:xfrm>
          <a:prstGeom prst="rect">
            <a:avLst/>
          </a:prstGeom>
          <a:noFill/>
          <a:ln>
            <a:noFill/>
          </a:ln>
        </p:spPr>
        <p:txBody>
          <a:bodyPr spcFirstLastPara="1" wrap="square" lIns="91425" tIns="45700" rIns="91425" bIns="45700" anchor="b" anchorCtr="0">
            <a:noAutofit/>
          </a:bodyPr>
          <a:lstStyle/>
          <a:p>
            <a:pPr lvl="0" algn="ctr">
              <a:buClr>
                <a:srgbClr val="FFFFFF"/>
              </a:buClr>
              <a:buSzPts val="5400"/>
            </a:pPr>
            <a:br>
              <a:rPr lang="en-US" sz="5400" b="1" dirty="0">
                <a:solidFill>
                  <a:srgbClr val="FFFFFF"/>
                </a:solidFill>
                <a:latin typeface="Open Sans"/>
                <a:ea typeface="Open Sans"/>
                <a:cs typeface="Open Sans"/>
                <a:sym typeface="Open Sans"/>
              </a:rPr>
            </a:br>
            <a:br>
              <a:rPr lang="en-US" sz="5400" b="1" dirty="0">
                <a:solidFill>
                  <a:srgbClr val="FFFFFF"/>
                </a:solidFill>
                <a:latin typeface="Open Sans"/>
                <a:ea typeface="Open Sans"/>
                <a:cs typeface="Open Sans"/>
                <a:sym typeface="Open Sans"/>
              </a:rPr>
            </a:br>
            <a:r>
              <a:rPr lang="en-US" sz="5400" b="1" dirty="0">
                <a:solidFill>
                  <a:srgbClr val="FFFFFF"/>
                </a:solidFill>
                <a:latin typeface="Open Sans"/>
                <a:ea typeface="Open Sans"/>
                <a:cs typeface="Open Sans"/>
                <a:sym typeface="Open Sans"/>
              </a:rPr>
              <a:t>Facebook: Rotary Atlantic – Environment Initiative </a:t>
            </a:r>
            <a:br>
              <a:rPr lang="en-US" sz="5400" b="1" dirty="0">
                <a:solidFill>
                  <a:srgbClr val="FFFFFF"/>
                </a:solidFill>
                <a:latin typeface="Open Sans"/>
                <a:ea typeface="Open Sans"/>
                <a:cs typeface="Open Sans"/>
                <a:sym typeface="Open Sans"/>
              </a:rPr>
            </a:br>
            <a:br>
              <a:rPr lang="en-US" sz="5400" b="1" dirty="0">
                <a:solidFill>
                  <a:srgbClr val="FFFFFF"/>
                </a:solidFill>
                <a:latin typeface="Open Sans"/>
                <a:ea typeface="Open Sans"/>
                <a:cs typeface="Open Sans"/>
                <a:sym typeface="Open Sans"/>
              </a:rPr>
            </a:br>
            <a:r>
              <a:rPr lang="en-US" sz="5400" b="1" dirty="0">
                <a:solidFill>
                  <a:srgbClr val="FFFFFF"/>
                </a:solidFill>
                <a:latin typeface="Open Sans"/>
                <a:ea typeface="Open Sans"/>
                <a:cs typeface="Open Sans"/>
                <a:sym typeface="Open Sans"/>
                <a:hlinkClick r:id="rId4"/>
              </a:rPr>
              <a:t>Follow here</a:t>
            </a:r>
            <a:br>
              <a:rPr lang="en-US" sz="5400" b="1" dirty="0">
                <a:solidFill>
                  <a:srgbClr val="FFFFFF"/>
                </a:solidFill>
                <a:latin typeface="Open Sans"/>
                <a:ea typeface="Open Sans"/>
                <a:cs typeface="Open Sans"/>
                <a:sym typeface="Open Sans"/>
              </a:rPr>
            </a:br>
            <a:br>
              <a:rPr lang="en-US" sz="5400" b="1" dirty="0">
                <a:solidFill>
                  <a:srgbClr val="FFFFFF"/>
                </a:solidFill>
                <a:latin typeface="Open Sans"/>
                <a:ea typeface="Open Sans"/>
                <a:cs typeface="Open Sans"/>
                <a:sym typeface="Open Sans"/>
              </a:rPr>
            </a:br>
            <a:r>
              <a:rPr lang="en-US" sz="5400" b="1" dirty="0">
                <a:solidFill>
                  <a:srgbClr val="FFFFFF"/>
                </a:solidFill>
                <a:latin typeface="Open Sans"/>
                <a:ea typeface="Open Sans"/>
                <a:cs typeface="Open Sans"/>
                <a:sym typeface="Open Sans"/>
              </a:rPr>
              <a:t>Instagram @RotaryAtlEnv</a:t>
            </a:r>
            <a:br>
              <a:rPr lang="en-US" sz="5400" b="1" dirty="0">
                <a:solidFill>
                  <a:srgbClr val="FFFFFF"/>
                </a:solidFill>
                <a:latin typeface="Open Sans"/>
                <a:ea typeface="Open Sans"/>
                <a:cs typeface="Open Sans"/>
                <a:sym typeface="Open Sans"/>
              </a:rPr>
            </a:br>
            <a:r>
              <a:rPr lang="en-US" sz="5400" b="1" dirty="0">
                <a:solidFill>
                  <a:srgbClr val="FFFFFF"/>
                </a:solidFill>
                <a:latin typeface="Open Sans"/>
                <a:ea typeface="Open Sans"/>
                <a:cs typeface="Open Sans"/>
                <a:sym typeface="Open Sans"/>
              </a:rPr>
              <a:t> </a:t>
            </a:r>
            <a:endParaRPr sz="5400" dirty="0">
              <a:solidFill>
                <a:srgbClr val="FFFFFF"/>
              </a:solidFill>
              <a:latin typeface="Open Sans"/>
              <a:ea typeface="Open Sans"/>
              <a:cs typeface="Open Sans"/>
              <a:sym typeface="Open Sans"/>
            </a:endParaRPr>
          </a:p>
        </p:txBody>
      </p:sp>
    </p:spTree>
    <p:extLst>
      <p:ext uri="{BB962C8B-B14F-4D97-AF65-F5344CB8AC3E}">
        <p14:creationId xmlns:p14="http://schemas.microsoft.com/office/powerpoint/2010/main" val="3410411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271"/>
                                        </p:tgtEl>
                                        <p:attrNameLst>
                                          <p:attrName>style.visibility</p:attrName>
                                        </p:attrNameLst>
                                      </p:cBhvr>
                                      <p:to>
                                        <p:strVal val="visible"/>
                                      </p:to>
                                    </p:set>
                                    <p:animEffect transition="in" filter="fade">
                                      <p:cBhvr>
                                        <p:cTn id="7" dur="700"/>
                                        <p:tgtEl>
                                          <p:spTgt spid="2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88"/>
        <p:cNvGrpSpPr/>
        <p:nvPr/>
      </p:nvGrpSpPr>
      <p:grpSpPr>
        <a:xfrm>
          <a:off x="0" y="0"/>
          <a:ext cx="0" cy="0"/>
          <a:chOff x="0" y="0"/>
          <a:chExt cx="0" cy="0"/>
        </a:xfrm>
      </p:grpSpPr>
      <p:sp>
        <p:nvSpPr>
          <p:cNvPr id="189" name="Google Shape;189;p26"/>
          <p:cNvSpPr/>
          <p:nvPr/>
        </p:nvSpPr>
        <p:spPr>
          <a:xfrm>
            <a:off x="0" y="0"/>
            <a:ext cx="12192000" cy="6857999"/>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90" name="Google Shape;190;p26" descr="Youth for climate action | UNICEF"/>
          <p:cNvPicPr preferRelativeResize="0"/>
          <p:nvPr/>
        </p:nvPicPr>
        <p:blipFill rotWithShape="1">
          <a:blip r:embed="rId3">
            <a:alphaModFix amt="50000"/>
          </a:blip>
          <a:srcRect t="16070" b="5257"/>
          <a:stretch/>
        </p:blipFill>
        <p:spPr>
          <a:xfrm>
            <a:off x="20" y="-1"/>
            <a:ext cx="12191980" cy="6857999"/>
          </a:xfrm>
          <a:prstGeom prst="rect">
            <a:avLst/>
          </a:prstGeom>
          <a:noFill/>
          <a:ln>
            <a:noFill/>
          </a:ln>
        </p:spPr>
      </p:pic>
      <p:sp>
        <p:nvSpPr>
          <p:cNvPr id="191" name="Google Shape;191;p26"/>
          <p:cNvSpPr txBox="1">
            <a:spLocks noGrp="1"/>
          </p:cNvSpPr>
          <p:nvPr>
            <p:ph type="title"/>
          </p:nvPr>
        </p:nvSpPr>
        <p:spPr>
          <a:xfrm>
            <a:off x="1415843" y="3428998"/>
            <a:ext cx="10456607" cy="2900518"/>
          </a:xfrm>
          <a:prstGeom prst="rect">
            <a:avLst/>
          </a:prstGeom>
          <a:noFill/>
          <a:ln>
            <a:noFill/>
          </a:ln>
        </p:spPr>
        <p:txBody>
          <a:bodyPr spcFirstLastPara="1" wrap="square" lIns="91425" tIns="45700" rIns="91425" bIns="45700" anchor="b" anchorCtr="0">
            <a:noAutofit/>
          </a:bodyPr>
          <a:lstStyle/>
          <a:p>
            <a:r>
              <a:rPr lang="en-CA" sz="3200" i="1" dirty="0"/>
              <a:t>Participate in the Project Feature for @rotaryatlenv on Instagram</a:t>
            </a:r>
            <a:br>
              <a:rPr lang="en-CA" sz="3200" dirty="0"/>
            </a:br>
            <a:r>
              <a:rPr lang="en-CA" sz="3200" i="1" dirty="0"/>
              <a:t> </a:t>
            </a:r>
            <a:br>
              <a:rPr lang="en-CA" sz="3200" dirty="0"/>
            </a:br>
            <a:r>
              <a:rPr lang="en-CA" sz="3200" i="1" dirty="0"/>
              <a:t>The Rotary Atlantic District Environment Committee has launched a Project Feature initiative on our </a:t>
            </a:r>
            <a:r>
              <a:rPr lang="en-CA" sz="3200" i="1" dirty="0" err="1"/>
              <a:t>instagram</a:t>
            </a:r>
            <a:r>
              <a:rPr lang="en-CA" sz="3200" i="1" dirty="0"/>
              <a:t> page.  Submitting your projects allows us to curate our own Rotary Showcase of Environmental projects from District 7815 and help clubs without </a:t>
            </a:r>
            <a:r>
              <a:rPr lang="en-CA" sz="3200" i="1" dirty="0" err="1"/>
              <a:t>instagram</a:t>
            </a:r>
            <a:r>
              <a:rPr lang="en-CA" sz="3200" i="1" dirty="0"/>
              <a:t> accounts to share their projects.</a:t>
            </a:r>
            <a:br>
              <a:rPr lang="en-CA" dirty="0"/>
            </a:br>
            <a:br>
              <a:rPr lang="en-US" b="1" dirty="0">
                <a:solidFill>
                  <a:srgbClr val="FFFFFF"/>
                </a:solidFill>
                <a:latin typeface="Open Sans"/>
                <a:ea typeface="Open Sans"/>
                <a:cs typeface="Open Sans"/>
                <a:sym typeface="Open Sans"/>
              </a:rPr>
            </a:br>
            <a:endParaRPr dirty="0">
              <a:solidFill>
                <a:srgbClr val="FFFFFF"/>
              </a:solidFill>
              <a:latin typeface="Open Sans"/>
              <a:ea typeface="Open Sans"/>
              <a:cs typeface="Open Sans"/>
              <a:sym typeface="Open Sans"/>
            </a:endParaRPr>
          </a:p>
        </p:txBody>
      </p:sp>
    </p:spTree>
    <p:extLst>
      <p:ext uri="{BB962C8B-B14F-4D97-AF65-F5344CB8AC3E}">
        <p14:creationId xmlns:p14="http://schemas.microsoft.com/office/powerpoint/2010/main" val="846214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91"/>
                                        </p:tgtEl>
                                        <p:attrNameLst>
                                          <p:attrName>style.visibility</p:attrName>
                                        </p:attrNameLst>
                                      </p:cBhvr>
                                      <p:to>
                                        <p:strVal val="visible"/>
                                      </p:to>
                                    </p:set>
                                    <p:animEffect transition="in" filter="fade">
                                      <p:cBhvr>
                                        <p:cTn id="7" dur="700"/>
                                        <p:tgtEl>
                                          <p:spTgt spid="1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88"/>
        <p:cNvGrpSpPr/>
        <p:nvPr/>
      </p:nvGrpSpPr>
      <p:grpSpPr>
        <a:xfrm>
          <a:off x="0" y="0"/>
          <a:ext cx="0" cy="0"/>
          <a:chOff x="0" y="0"/>
          <a:chExt cx="0" cy="0"/>
        </a:xfrm>
      </p:grpSpPr>
      <p:sp>
        <p:nvSpPr>
          <p:cNvPr id="189" name="Google Shape;189;p26"/>
          <p:cNvSpPr/>
          <p:nvPr/>
        </p:nvSpPr>
        <p:spPr>
          <a:xfrm>
            <a:off x="0" y="0"/>
            <a:ext cx="12192000" cy="6857999"/>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90" name="Google Shape;190;p26" descr="Youth for climate action | UNICEF"/>
          <p:cNvPicPr preferRelativeResize="0"/>
          <p:nvPr/>
        </p:nvPicPr>
        <p:blipFill rotWithShape="1">
          <a:blip r:embed="rId3">
            <a:alphaModFix amt="50000"/>
          </a:blip>
          <a:srcRect t="16070" b="5257"/>
          <a:stretch/>
        </p:blipFill>
        <p:spPr>
          <a:xfrm>
            <a:off x="20" y="-1"/>
            <a:ext cx="12191980" cy="6857999"/>
          </a:xfrm>
          <a:prstGeom prst="rect">
            <a:avLst/>
          </a:prstGeom>
          <a:noFill/>
          <a:ln>
            <a:noFill/>
          </a:ln>
        </p:spPr>
      </p:pic>
      <p:sp>
        <p:nvSpPr>
          <p:cNvPr id="191" name="Google Shape;191;p26"/>
          <p:cNvSpPr txBox="1">
            <a:spLocks noGrp="1"/>
          </p:cNvSpPr>
          <p:nvPr>
            <p:ph type="title"/>
          </p:nvPr>
        </p:nvSpPr>
        <p:spPr>
          <a:xfrm>
            <a:off x="796413" y="4166417"/>
            <a:ext cx="11149779" cy="2900518"/>
          </a:xfrm>
          <a:prstGeom prst="rect">
            <a:avLst/>
          </a:prstGeom>
          <a:noFill/>
          <a:ln>
            <a:noFill/>
          </a:ln>
        </p:spPr>
        <p:txBody>
          <a:bodyPr spcFirstLastPara="1" wrap="square" lIns="91425" tIns="45700" rIns="91425" bIns="45700" anchor="b" anchorCtr="0">
            <a:noAutofit/>
          </a:bodyPr>
          <a:lstStyle/>
          <a:p>
            <a:r>
              <a:rPr lang="en-CA" sz="2800" i="1" dirty="0"/>
              <a:t>Do you have a Previous or Upcoming project to submit? Follow the link and fill out the form:  </a:t>
            </a:r>
            <a:r>
              <a:rPr lang="en-CA" sz="2800" i="1" u="sng" dirty="0">
                <a:solidFill>
                  <a:srgbClr val="FFC000"/>
                </a:solidFill>
                <a:hlinkClick r:id="rId4">
                  <a:extLst>
                    <a:ext uri="{A12FA001-AC4F-418D-AE19-62706E023703}">
                      <ahyp:hlinkClr xmlns:ahyp="http://schemas.microsoft.com/office/drawing/2018/hyperlinkcolor" val="tx"/>
                    </a:ext>
                  </a:extLst>
                </a:hlinkClick>
              </a:rPr>
              <a:t>https://forms.gle/t8FAxDmF2E9VgCK5A</a:t>
            </a:r>
            <a:br>
              <a:rPr lang="en-CA" dirty="0"/>
            </a:br>
            <a:r>
              <a:rPr lang="en-CA" i="1" dirty="0"/>
              <a:t> </a:t>
            </a:r>
            <a:br>
              <a:rPr lang="en-CA" dirty="0"/>
            </a:br>
            <a:r>
              <a:rPr lang="en-CA" sz="2800" i="1" dirty="0"/>
              <a:t>Important information to include in your submission;</a:t>
            </a:r>
            <a:br>
              <a:rPr lang="en-CA" sz="2800" dirty="0"/>
            </a:br>
            <a:r>
              <a:rPr lang="en-CA" sz="2800" i="1" dirty="0"/>
              <a:t>- Up to 5 high quality photos taken during/after the project</a:t>
            </a:r>
            <a:br>
              <a:rPr lang="en-CA" sz="2800" dirty="0"/>
            </a:br>
            <a:r>
              <a:rPr lang="en-CA" sz="2800" i="1" dirty="0"/>
              <a:t>- Club Name (and Instagram handle, if available)</a:t>
            </a:r>
            <a:br>
              <a:rPr lang="en-CA" sz="2800" dirty="0"/>
            </a:br>
            <a:r>
              <a:rPr lang="en-CA" sz="2800" i="1" dirty="0"/>
              <a:t>- When and where the project happened</a:t>
            </a:r>
            <a:br>
              <a:rPr lang="en-CA" sz="2800" dirty="0"/>
            </a:br>
            <a:r>
              <a:rPr lang="en-CA" sz="2800" i="1" dirty="0"/>
              <a:t>- Brief description of the project</a:t>
            </a:r>
            <a:br>
              <a:rPr lang="en-CA" sz="2800" dirty="0"/>
            </a:br>
            <a:r>
              <a:rPr lang="en-CA" sz="2800" i="1" dirty="0"/>
              <a:t>- Any participating partners or other clubs who would appreciate the shoutout</a:t>
            </a:r>
            <a:br>
              <a:rPr lang="en-CA" sz="2800" dirty="0"/>
            </a:br>
            <a:r>
              <a:rPr lang="en-CA" sz="2800" i="1" dirty="0"/>
              <a:t>- Name of photographer(s) (and Instagram handle, if available)</a:t>
            </a:r>
            <a:br>
              <a:rPr lang="en-CA" dirty="0"/>
            </a:br>
            <a:br>
              <a:rPr lang="en-CA" dirty="0"/>
            </a:br>
            <a:br>
              <a:rPr lang="en-US" b="1" dirty="0">
                <a:solidFill>
                  <a:srgbClr val="FFFFFF"/>
                </a:solidFill>
                <a:latin typeface="Open Sans"/>
                <a:ea typeface="Open Sans"/>
                <a:cs typeface="Open Sans"/>
                <a:sym typeface="Open Sans"/>
              </a:rPr>
            </a:br>
            <a:endParaRPr dirty="0">
              <a:solidFill>
                <a:srgbClr val="FFFFFF"/>
              </a:solidFill>
              <a:latin typeface="Open Sans"/>
              <a:ea typeface="Open Sans"/>
              <a:cs typeface="Open Sans"/>
              <a:sym typeface="Open Sans"/>
            </a:endParaRPr>
          </a:p>
        </p:txBody>
      </p:sp>
    </p:spTree>
    <p:extLst>
      <p:ext uri="{BB962C8B-B14F-4D97-AF65-F5344CB8AC3E}">
        <p14:creationId xmlns:p14="http://schemas.microsoft.com/office/powerpoint/2010/main" val="3936341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91"/>
                                        </p:tgtEl>
                                        <p:attrNameLst>
                                          <p:attrName>style.visibility</p:attrName>
                                        </p:attrNameLst>
                                      </p:cBhvr>
                                      <p:to>
                                        <p:strVal val="visible"/>
                                      </p:to>
                                    </p:set>
                                    <p:animEffect transition="in" filter="fade">
                                      <p:cBhvr>
                                        <p:cTn id="7" dur="700"/>
                                        <p:tgtEl>
                                          <p:spTgt spid="1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60"/>
        <p:cNvGrpSpPr/>
        <p:nvPr/>
      </p:nvGrpSpPr>
      <p:grpSpPr>
        <a:xfrm>
          <a:off x="0" y="0"/>
          <a:ext cx="0" cy="0"/>
          <a:chOff x="0" y="0"/>
          <a:chExt cx="0" cy="0"/>
        </a:xfrm>
      </p:grpSpPr>
      <p:sp>
        <p:nvSpPr>
          <p:cNvPr id="261" name="Google Shape;261;p35"/>
          <p:cNvSpPr/>
          <p:nvPr/>
        </p:nvSpPr>
        <p:spPr>
          <a:xfrm>
            <a:off x="0" y="0"/>
            <a:ext cx="12192000" cy="6857999"/>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262" name="Google Shape;262;p35" descr="Hands holding soil"/>
          <p:cNvPicPr preferRelativeResize="0"/>
          <p:nvPr/>
        </p:nvPicPr>
        <p:blipFill rotWithShape="1">
          <a:blip r:embed="rId3">
            <a:alphaModFix amt="50000"/>
          </a:blip>
          <a:srcRect b="15730"/>
          <a:stretch/>
        </p:blipFill>
        <p:spPr>
          <a:xfrm>
            <a:off x="20" y="1"/>
            <a:ext cx="12191980" cy="6857999"/>
          </a:xfrm>
          <a:prstGeom prst="rect">
            <a:avLst/>
          </a:prstGeom>
          <a:noFill/>
          <a:ln>
            <a:noFill/>
          </a:ln>
        </p:spPr>
      </p:pic>
      <p:sp>
        <p:nvSpPr>
          <p:cNvPr id="263" name="Google Shape;263;p35"/>
          <p:cNvSpPr txBox="1">
            <a:spLocks noGrp="1"/>
          </p:cNvSpPr>
          <p:nvPr>
            <p:ph type="title"/>
          </p:nvPr>
        </p:nvSpPr>
        <p:spPr>
          <a:xfrm>
            <a:off x="393700" y="2964423"/>
            <a:ext cx="11404600" cy="2900518"/>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FFFFFF"/>
              </a:buClr>
              <a:buSzPts val="4400"/>
              <a:buFont typeface="Open Sans"/>
              <a:buNone/>
            </a:pPr>
            <a:r>
              <a:rPr lang="en-US" b="1" i="0" dirty="0">
                <a:solidFill>
                  <a:srgbClr val="FFFFFF"/>
                </a:solidFill>
                <a:latin typeface="Open Sans"/>
                <a:ea typeface="Open Sans"/>
                <a:cs typeface="Open Sans"/>
                <a:sym typeface="Open Sans"/>
              </a:rPr>
              <a:t>Welcome to the Environmental Sustainability Rotary Action Group (ESRAG)!</a:t>
            </a:r>
            <a:br>
              <a:rPr lang="en-US" sz="3200" b="1" i="0" dirty="0">
                <a:solidFill>
                  <a:srgbClr val="FFFFFF"/>
                </a:solidFill>
                <a:latin typeface="Open Sans"/>
                <a:ea typeface="Open Sans"/>
                <a:cs typeface="Open Sans"/>
                <a:sym typeface="Open Sans"/>
              </a:rPr>
            </a:br>
            <a:br>
              <a:rPr lang="en-US" sz="3200" b="1" i="0" dirty="0">
                <a:solidFill>
                  <a:srgbClr val="FFFFFF"/>
                </a:solidFill>
                <a:latin typeface="Open Sans"/>
                <a:ea typeface="Open Sans"/>
                <a:cs typeface="Open Sans"/>
                <a:sym typeface="Open Sans"/>
              </a:rPr>
            </a:br>
            <a:r>
              <a:rPr lang="en-US" sz="3200" b="1" i="0" u="sng" dirty="0">
                <a:solidFill>
                  <a:srgbClr val="FFFFFF"/>
                </a:solidFill>
                <a:latin typeface="Open Sans"/>
                <a:ea typeface="Open Sans"/>
                <a:cs typeface="Open Sans"/>
                <a:sym typeface="Open Sans"/>
                <a:hlinkClick r:id="rId4">
                  <a:extLst>
                    <a:ext uri="{A12FA001-AC4F-418D-AE19-62706E023703}">
                      <ahyp:hlinkClr xmlns:ahyp="http://schemas.microsoft.com/office/drawing/2018/hyperlinkcolor" val="tx"/>
                    </a:ext>
                  </a:extLst>
                </a:hlinkClick>
              </a:rPr>
              <a:t>https://www.esrag.org/welcome-esrag</a:t>
            </a:r>
            <a:br>
              <a:rPr lang="en-US" sz="3200" b="1" i="0" dirty="0">
                <a:solidFill>
                  <a:srgbClr val="FFFFFF"/>
                </a:solidFill>
                <a:latin typeface="Open Sans"/>
                <a:ea typeface="Open Sans"/>
                <a:cs typeface="Open Sans"/>
                <a:sym typeface="Open Sans"/>
              </a:rPr>
            </a:br>
            <a:br>
              <a:rPr lang="en-US" sz="3200" b="1" i="0" dirty="0">
                <a:solidFill>
                  <a:srgbClr val="FFFFFF"/>
                </a:solidFill>
                <a:latin typeface="Open Sans"/>
                <a:ea typeface="Open Sans"/>
                <a:cs typeface="Open Sans"/>
                <a:sym typeface="Open Sans"/>
              </a:rPr>
            </a:br>
            <a:r>
              <a:rPr lang="en-US" sz="3600" b="1" i="0" dirty="0">
                <a:solidFill>
                  <a:srgbClr val="FFFFFF"/>
                </a:solidFill>
                <a:latin typeface="Open Sans"/>
                <a:ea typeface="Open Sans"/>
                <a:cs typeface="Open Sans"/>
                <a:sym typeface="Open Sans"/>
              </a:rPr>
              <a:t>ESRAG was formed to empower members of the Rotary Family worldwide to take actions to sustain our environment, particularly to stabilize our climate.  </a:t>
            </a:r>
            <a:endParaRPr sz="3200" dirty="0">
              <a:solidFill>
                <a:srgbClr val="FFFFFF"/>
              </a:solidFill>
              <a:latin typeface="Open Sans"/>
              <a:ea typeface="Open Sans"/>
              <a:cs typeface="Open Sans"/>
              <a:sym typeface="Open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263"/>
                                        </p:tgtEl>
                                        <p:attrNameLst>
                                          <p:attrName>style.visibility</p:attrName>
                                        </p:attrNameLst>
                                      </p:cBhvr>
                                      <p:to>
                                        <p:strVal val="visible"/>
                                      </p:to>
                                    </p:set>
                                    <p:animEffect transition="in" filter="fade">
                                      <p:cBhvr>
                                        <p:cTn id="7" dur="700"/>
                                        <p:tgtEl>
                                          <p:spTgt spid="2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60"/>
        <p:cNvGrpSpPr/>
        <p:nvPr/>
      </p:nvGrpSpPr>
      <p:grpSpPr>
        <a:xfrm>
          <a:off x="0" y="0"/>
          <a:ext cx="0" cy="0"/>
          <a:chOff x="0" y="0"/>
          <a:chExt cx="0" cy="0"/>
        </a:xfrm>
      </p:grpSpPr>
      <p:sp>
        <p:nvSpPr>
          <p:cNvPr id="261" name="Google Shape;261;p35"/>
          <p:cNvSpPr/>
          <p:nvPr/>
        </p:nvSpPr>
        <p:spPr>
          <a:xfrm>
            <a:off x="0" y="0"/>
            <a:ext cx="12192000" cy="6857999"/>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262" name="Google Shape;262;p35" descr="Hands holding soil"/>
          <p:cNvPicPr preferRelativeResize="0"/>
          <p:nvPr/>
        </p:nvPicPr>
        <p:blipFill rotWithShape="1">
          <a:blip r:embed="rId3">
            <a:alphaModFix amt="50000"/>
          </a:blip>
          <a:srcRect b="15730"/>
          <a:stretch/>
        </p:blipFill>
        <p:spPr>
          <a:xfrm>
            <a:off x="20" y="1"/>
            <a:ext cx="12191980" cy="6857999"/>
          </a:xfrm>
          <a:prstGeom prst="rect">
            <a:avLst/>
          </a:prstGeom>
          <a:noFill/>
          <a:ln>
            <a:noFill/>
          </a:ln>
        </p:spPr>
      </p:pic>
      <p:sp>
        <p:nvSpPr>
          <p:cNvPr id="263" name="Google Shape;263;p35"/>
          <p:cNvSpPr txBox="1">
            <a:spLocks noGrp="1"/>
          </p:cNvSpPr>
          <p:nvPr>
            <p:ph type="title"/>
          </p:nvPr>
        </p:nvSpPr>
        <p:spPr>
          <a:xfrm>
            <a:off x="393700" y="2964423"/>
            <a:ext cx="11404600" cy="2900518"/>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FFFFFF"/>
              </a:buClr>
              <a:buSzPts val="4400"/>
              <a:buFont typeface="Open Sans"/>
              <a:buNone/>
            </a:pPr>
            <a:endParaRPr sz="3200" dirty="0">
              <a:solidFill>
                <a:srgbClr val="FFFFFF"/>
              </a:solidFill>
              <a:latin typeface="Open Sans"/>
              <a:ea typeface="Open Sans"/>
              <a:cs typeface="Open Sans"/>
              <a:sym typeface="Open Sans"/>
            </a:endParaRPr>
          </a:p>
        </p:txBody>
      </p:sp>
      <p:pic>
        <p:nvPicPr>
          <p:cNvPr id="3" name="Picture 2">
            <a:extLst>
              <a:ext uri="{FF2B5EF4-FFF2-40B4-BE49-F238E27FC236}">
                <a16:creationId xmlns:a16="http://schemas.microsoft.com/office/drawing/2014/main" id="{AC480674-A355-4A93-A369-A3BE492FE939}"/>
              </a:ext>
            </a:extLst>
          </p:cNvPr>
          <p:cNvPicPr>
            <a:picLocks noChangeAspect="1"/>
          </p:cNvPicPr>
          <p:nvPr/>
        </p:nvPicPr>
        <p:blipFill>
          <a:blip r:embed="rId4"/>
          <a:stretch>
            <a:fillRect/>
          </a:stretch>
        </p:blipFill>
        <p:spPr>
          <a:xfrm>
            <a:off x="0" y="1673"/>
            <a:ext cx="12192000" cy="6854653"/>
          </a:xfrm>
          <a:prstGeom prst="rect">
            <a:avLst/>
          </a:prstGeom>
        </p:spPr>
      </p:pic>
    </p:spTree>
    <p:extLst>
      <p:ext uri="{BB962C8B-B14F-4D97-AF65-F5344CB8AC3E}">
        <p14:creationId xmlns:p14="http://schemas.microsoft.com/office/powerpoint/2010/main" val="2903745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263"/>
                                        </p:tgtEl>
                                        <p:attrNameLst>
                                          <p:attrName>style.visibility</p:attrName>
                                        </p:attrNameLst>
                                      </p:cBhvr>
                                      <p:to>
                                        <p:strVal val="visible"/>
                                      </p:to>
                                    </p:set>
                                    <p:animEffect transition="in" filter="fade">
                                      <p:cBhvr>
                                        <p:cTn id="7" dur="700"/>
                                        <p:tgtEl>
                                          <p:spTgt spid="2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60"/>
        <p:cNvGrpSpPr/>
        <p:nvPr/>
      </p:nvGrpSpPr>
      <p:grpSpPr>
        <a:xfrm>
          <a:off x="0" y="0"/>
          <a:ext cx="0" cy="0"/>
          <a:chOff x="0" y="0"/>
          <a:chExt cx="0" cy="0"/>
        </a:xfrm>
      </p:grpSpPr>
      <p:sp>
        <p:nvSpPr>
          <p:cNvPr id="261" name="Google Shape;261;p35"/>
          <p:cNvSpPr/>
          <p:nvPr/>
        </p:nvSpPr>
        <p:spPr>
          <a:xfrm>
            <a:off x="0" y="0"/>
            <a:ext cx="12192000" cy="6857999"/>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63" name="Google Shape;263;p35"/>
          <p:cNvSpPr txBox="1">
            <a:spLocks noGrp="1"/>
          </p:cNvSpPr>
          <p:nvPr>
            <p:ph type="title"/>
          </p:nvPr>
        </p:nvSpPr>
        <p:spPr>
          <a:xfrm>
            <a:off x="393700" y="2964423"/>
            <a:ext cx="11404600" cy="2900518"/>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FFFFFF"/>
              </a:buClr>
              <a:buSzPts val="4400"/>
              <a:buFont typeface="Open Sans"/>
              <a:buNone/>
            </a:pPr>
            <a:endParaRPr sz="3200" dirty="0">
              <a:solidFill>
                <a:srgbClr val="FFFFFF"/>
              </a:solidFill>
              <a:latin typeface="Open Sans"/>
              <a:ea typeface="Open Sans"/>
              <a:cs typeface="Open Sans"/>
              <a:sym typeface="Open Sans"/>
            </a:endParaRPr>
          </a:p>
        </p:txBody>
      </p:sp>
      <p:pic>
        <p:nvPicPr>
          <p:cNvPr id="4" name="Picture 3" descr="Graphical user interface, text, website&#10;&#10;Description automatically generated">
            <a:extLst>
              <a:ext uri="{FF2B5EF4-FFF2-40B4-BE49-F238E27FC236}">
                <a16:creationId xmlns:a16="http://schemas.microsoft.com/office/drawing/2014/main" id="{F9BA45A5-B4AA-4012-A10F-C20E473CB59B}"/>
              </a:ext>
            </a:extLst>
          </p:cNvPr>
          <p:cNvPicPr>
            <a:picLocks noChangeAspect="1"/>
          </p:cNvPicPr>
          <p:nvPr/>
        </p:nvPicPr>
        <p:blipFill>
          <a:blip r:embed="rId3"/>
          <a:stretch>
            <a:fillRect/>
          </a:stretch>
        </p:blipFill>
        <p:spPr>
          <a:xfrm>
            <a:off x="-14748" y="3347"/>
            <a:ext cx="12192000" cy="6854653"/>
          </a:xfrm>
          <a:prstGeom prst="rect">
            <a:avLst/>
          </a:prstGeom>
        </p:spPr>
      </p:pic>
    </p:spTree>
    <p:extLst>
      <p:ext uri="{BB962C8B-B14F-4D97-AF65-F5344CB8AC3E}">
        <p14:creationId xmlns:p14="http://schemas.microsoft.com/office/powerpoint/2010/main" val="46114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263"/>
                                        </p:tgtEl>
                                        <p:attrNameLst>
                                          <p:attrName>style.visibility</p:attrName>
                                        </p:attrNameLst>
                                      </p:cBhvr>
                                      <p:to>
                                        <p:strVal val="visible"/>
                                      </p:to>
                                    </p:set>
                                    <p:animEffect transition="in" filter="fade">
                                      <p:cBhvr>
                                        <p:cTn id="7" dur="700"/>
                                        <p:tgtEl>
                                          <p:spTgt spid="2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60"/>
        <p:cNvGrpSpPr/>
        <p:nvPr/>
      </p:nvGrpSpPr>
      <p:grpSpPr>
        <a:xfrm>
          <a:off x="0" y="0"/>
          <a:ext cx="0" cy="0"/>
          <a:chOff x="0" y="0"/>
          <a:chExt cx="0" cy="0"/>
        </a:xfrm>
      </p:grpSpPr>
      <p:sp>
        <p:nvSpPr>
          <p:cNvPr id="261" name="Google Shape;261;p35"/>
          <p:cNvSpPr/>
          <p:nvPr/>
        </p:nvSpPr>
        <p:spPr>
          <a:xfrm>
            <a:off x="280219" y="0"/>
            <a:ext cx="12192000" cy="6857999"/>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63" name="Google Shape;263;p35"/>
          <p:cNvSpPr txBox="1">
            <a:spLocks noGrp="1"/>
          </p:cNvSpPr>
          <p:nvPr>
            <p:ph type="title"/>
          </p:nvPr>
        </p:nvSpPr>
        <p:spPr>
          <a:xfrm>
            <a:off x="393700" y="2964423"/>
            <a:ext cx="11404600" cy="2900518"/>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FFFFFF"/>
              </a:buClr>
              <a:buSzPts val="4400"/>
              <a:buFont typeface="Open Sans"/>
              <a:buNone/>
            </a:pPr>
            <a:endParaRPr sz="3200" dirty="0">
              <a:solidFill>
                <a:srgbClr val="FFFFFF"/>
              </a:solidFill>
              <a:latin typeface="Open Sans"/>
              <a:ea typeface="Open Sans"/>
              <a:cs typeface="Open Sans"/>
              <a:sym typeface="Open Sans"/>
            </a:endParaRPr>
          </a:p>
        </p:txBody>
      </p:sp>
      <p:pic>
        <p:nvPicPr>
          <p:cNvPr id="4" name="Picture 3" descr="Graphical user interface, text, application&#10;&#10;Description automatically generated">
            <a:extLst>
              <a:ext uri="{FF2B5EF4-FFF2-40B4-BE49-F238E27FC236}">
                <a16:creationId xmlns:a16="http://schemas.microsoft.com/office/drawing/2014/main" id="{FB985269-144B-4EFB-B39B-F214EDF041D0}"/>
              </a:ext>
            </a:extLst>
          </p:cNvPr>
          <p:cNvPicPr>
            <a:picLocks noChangeAspect="1"/>
          </p:cNvPicPr>
          <p:nvPr/>
        </p:nvPicPr>
        <p:blipFill>
          <a:blip r:embed="rId3"/>
          <a:stretch>
            <a:fillRect/>
          </a:stretch>
        </p:blipFill>
        <p:spPr>
          <a:xfrm>
            <a:off x="0" y="3347"/>
            <a:ext cx="12192000" cy="6854653"/>
          </a:xfrm>
          <a:prstGeom prst="rect">
            <a:avLst/>
          </a:prstGeom>
        </p:spPr>
      </p:pic>
    </p:spTree>
    <p:extLst>
      <p:ext uri="{BB962C8B-B14F-4D97-AF65-F5344CB8AC3E}">
        <p14:creationId xmlns:p14="http://schemas.microsoft.com/office/powerpoint/2010/main" val="1232045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263"/>
                                        </p:tgtEl>
                                        <p:attrNameLst>
                                          <p:attrName>style.visibility</p:attrName>
                                        </p:attrNameLst>
                                      </p:cBhvr>
                                      <p:to>
                                        <p:strVal val="visible"/>
                                      </p:to>
                                    </p:set>
                                    <p:animEffect transition="in" filter="fade">
                                      <p:cBhvr>
                                        <p:cTn id="7" dur="700"/>
                                        <p:tgtEl>
                                          <p:spTgt spid="2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60"/>
        <p:cNvGrpSpPr/>
        <p:nvPr/>
      </p:nvGrpSpPr>
      <p:grpSpPr>
        <a:xfrm>
          <a:off x="0" y="0"/>
          <a:ext cx="0" cy="0"/>
          <a:chOff x="0" y="0"/>
          <a:chExt cx="0" cy="0"/>
        </a:xfrm>
      </p:grpSpPr>
      <p:sp>
        <p:nvSpPr>
          <p:cNvPr id="261" name="Google Shape;261;p35"/>
          <p:cNvSpPr/>
          <p:nvPr/>
        </p:nvSpPr>
        <p:spPr>
          <a:xfrm>
            <a:off x="-162232" y="1"/>
            <a:ext cx="12192000" cy="6857999"/>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63" name="Google Shape;263;p35"/>
          <p:cNvSpPr txBox="1">
            <a:spLocks noGrp="1"/>
          </p:cNvSpPr>
          <p:nvPr>
            <p:ph type="title"/>
          </p:nvPr>
        </p:nvSpPr>
        <p:spPr>
          <a:xfrm>
            <a:off x="393700" y="2964423"/>
            <a:ext cx="11404600" cy="2900518"/>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FFFFFF"/>
              </a:buClr>
              <a:buSzPts val="4400"/>
              <a:buFont typeface="Open Sans"/>
              <a:buNone/>
            </a:pPr>
            <a:endParaRPr sz="3200" dirty="0">
              <a:solidFill>
                <a:srgbClr val="FFFFFF"/>
              </a:solidFill>
              <a:latin typeface="Open Sans"/>
              <a:ea typeface="Open Sans"/>
              <a:cs typeface="Open Sans"/>
              <a:sym typeface="Open Sans"/>
            </a:endParaRPr>
          </a:p>
        </p:txBody>
      </p:sp>
      <p:pic>
        <p:nvPicPr>
          <p:cNvPr id="4" name="Picture 3" descr="Graphical user interface, website&#10;&#10;Description automatically generated">
            <a:extLst>
              <a:ext uri="{FF2B5EF4-FFF2-40B4-BE49-F238E27FC236}">
                <a16:creationId xmlns:a16="http://schemas.microsoft.com/office/drawing/2014/main" id="{866F0335-38B2-4620-B5AE-141914AC32F4}"/>
              </a:ext>
            </a:extLst>
          </p:cNvPr>
          <p:cNvPicPr>
            <a:picLocks noChangeAspect="1"/>
          </p:cNvPicPr>
          <p:nvPr/>
        </p:nvPicPr>
        <p:blipFill>
          <a:blip r:embed="rId3"/>
          <a:stretch>
            <a:fillRect/>
          </a:stretch>
        </p:blipFill>
        <p:spPr>
          <a:xfrm>
            <a:off x="-162232" y="3347"/>
            <a:ext cx="12192000" cy="6854653"/>
          </a:xfrm>
          <a:prstGeom prst="rect">
            <a:avLst/>
          </a:prstGeom>
        </p:spPr>
      </p:pic>
    </p:spTree>
    <p:extLst>
      <p:ext uri="{BB962C8B-B14F-4D97-AF65-F5344CB8AC3E}">
        <p14:creationId xmlns:p14="http://schemas.microsoft.com/office/powerpoint/2010/main" val="4253829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263"/>
                                        </p:tgtEl>
                                        <p:attrNameLst>
                                          <p:attrName>style.visibility</p:attrName>
                                        </p:attrNameLst>
                                      </p:cBhvr>
                                      <p:to>
                                        <p:strVal val="visible"/>
                                      </p:to>
                                    </p:set>
                                    <p:animEffect transition="in" filter="fade">
                                      <p:cBhvr>
                                        <p:cTn id="7" dur="700"/>
                                        <p:tgtEl>
                                          <p:spTgt spid="2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68"/>
        <p:cNvGrpSpPr/>
        <p:nvPr/>
      </p:nvGrpSpPr>
      <p:grpSpPr>
        <a:xfrm>
          <a:off x="0" y="0"/>
          <a:ext cx="0" cy="0"/>
          <a:chOff x="0" y="0"/>
          <a:chExt cx="0" cy="0"/>
        </a:xfrm>
      </p:grpSpPr>
      <p:sp>
        <p:nvSpPr>
          <p:cNvPr id="269" name="Google Shape;269;p36"/>
          <p:cNvSpPr/>
          <p:nvPr/>
        </p:nvSpPr>
        <p:spPr>
          <a:xfrm>
            <a:off x="0" y="0"/>
            <a:ext cx="12192000" cy="6857999"/>
          </a:xfrm>
          <a:prstGeom prst="rect">
            <a:avLst/>
          </a:prstGeom>
          <a:solidFill>
            <a:srgbClr val="0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270" name="Google Shape;270;p36" descr="Person holding out hand"/>
          <p:cNvPicPr preferRelativeResize="0"/>
          <p:nvPr/>
        </p:nvPicPr>
        <p:blipFill rotWithShape="1">
          <a:blip r:embed="rId3">
            <a:alphaModFix amt="50000"/>
          </a:blip>
          <a:srcRect b="17581"/>
          <a:stretch/>
        </p:blipFill>
        <p:spPr>
          <a:xfrm>
            <a:off x="20" y="1"/>
            <a:ext cx="12191980" cy="6857999"/>
          </a:xfrm>
          <a:prstGeom prst="rect">
            <a:avLst/>
          </a:prstGeom>
          <a:noFill/>
          <a:ln>
            <a:noFill/>
          </a:ln>
        </p:spPr>
      </p:pic>
      <p:sp>
        <p:nvSpPr>
          <p:cNvPr id="271" name="Google Shape;271;p36"/>
          <p:cNvSpPr txBox="1">
            <a:spLocks noGrp="1"/>
          </p:cNvSpPr>
          <p:nvPr>
            <p:ph type="title"/>
          </p:nvPr>
        </p:nvSpPr>
        <p:spPr>
          <a:xfrm>
            <a:off x="1762539" y="1978740"/>
            <a:ext cx="9144000" cy="2900518"/>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FFFFFF"/>
              </a:buClr>
              <a:buSzPts val="5400"/>
              <a:buFont typeface="Open Sans"/>
              <a:buNone/>
            </a:pPr>
            <a:r>
              <a:rPr lang="en-US" sz="5400" b="1">
                <a:solidFill>
                  <a:srgbClr val="FFFFFF"/>
                </a:solidFill>
                <a:latin typeface="Open Sans"/>
                <a:ea typeface="Open Sans"/>
                <a:cs typeface="Open Sans"/>
                <a:sym typeface="Open Sans"/>
              </a:rPr>
              <a:t>New committee members are always welcome!</a:t>
            </a:r>
            <a:br>
              <a:rPr lang="en-US" sz="5400" b="1">
                <a:solidFill>
                  <a:srgbClr val="FFFFFF"/>
                </a:solidFill>
                <a:latin typeface="Open Sans"/>
                <a:ea typeface="Open Sans"/>
                <a:cs typeface="Open Sans"/>
                <a:sym typeface="Open Sans"/>
              </a:rPr>
            </a:br>
            <a:br>
              <a:rPr lang="en-US" sz="5400" b="1">
                <a:solidFill>
                  <a:srgbClr val="FFFFFF"/>
                </a:solidFill>
                <a:latin typeface="Open Sans"/>
                <a:ea typeface="Open Sans"/>
                <a:cs typeface="Open Sans"/>
                <a:sym typeface="Open Sans"/>
              </a:rPr>
            </a:br>
            <a:r>
              <a:rPr lang="en-US" sz="5400" b="1">
                <a:solidFill>
                  <a:srgbClr val="FFFFFF"/>
                </a:solidFill>
                <a:latin typeface="Open Sans"/>
                <a:ea typeface="Open Sans"/>
                <a:cs typeface="Open Sans"/>
                <a:sym typeface="Open Sans"/>
              </a:rPr>
              <a:t>Email RotaryAtlEnv@gmail.com</a:t>
            </a:r>
            <a:endParaRPr sz="5400">
              <a:solidFill>
                <a:srgbClr val="FFFFFF"/>
              </a:solidFill>
              <a:latin typeface="Open Sans"/>
              <a:ea typeface="Open Sans"/>
              <a:cs typeface="Open Sans"/>
              <a:sym typeface="Open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271"/>
                                        </p:tgtEl>
                                        <p:attrNameLst>
                                          <p:attrName>style.visibility</p:attrName>
                                        </p:attrNameLst>
                                      </p:cBhvr>
                                      <p:to>
                                        <p:strVal val="visible"/>
                                      </p:to>
                                    </p:set>
                                    <p:animEffect transition="in" filter="fade">
                                      <p:cBhvr>
                                        <p:cTn id="7" dur="700"/>
                                        <p:tgtEl>
                                          <p:spTgt spid="2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14363</TotalTime>
  <Words>1593</Words>
  <Application>Microsoft Office PowerPoint</Application>
  <PresentationFormat>Widescreen</PresentationFormat>
  <Paragraphs>76</Paragraphs>
  <Slides>34</Slides>
  <Notes>34</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34</vt:i4>
      </vt:variant>
    </vt:vector>
  </HeadingPairs>
  <TitlesOfParts>
    <vt:vector size="39" baseType="lpstr">
      <vt:lpstr>Open Sans</vt:lpstr>
      <vt:lpstr>Arial</vt:lpstr>
      <vt:lpstr>Calibri</vt:lpstr>
      <vt:lpstr>Office Theme</vt:lpstr>
      <vt:lpstr>Office Theme</vt:lpstr>
      <vt:lpstr>PowerPoint Presentation</vt:lpstr>
      <vt:lpstr>District 7815 Enviroclubs Awards Program</vt:lpstr>
      <vt:lpstr>Reference to Rotary Clubs and Rotarians by default includes  Rotaractors and Interactors</vt:lpstr>
      <vt:lpstr>June 26, 2020  The Rotary Foundation Trustees and Rotary International Board of Directors adds a new area of focus:   The Environment  (effective July 1, 2021)</vt:lpstr>
      <vt:lpstr>There is no ‘Planet B’</vt:lpstr>
      <vt:lpstr>“The Earth is what we all have in common”  Wendell Berry</vt:lpstr>
      <vt:lpstr>“     You cannot get through a single day without having an impact on the world around you. What you do makes a difference and you have to decide what kind of a difference you want to make.” —Jane Goodall</vt:lpstr>
      <vt:lpstr>“     </vt:lpstr>
      <vt:lpstr>Purpose  The district environment committee will foster environmental awareness and engagement while promoting actions throughout the district that lead to more responsible environmental stewardship.</vt:lpstr>
      <vt:lpstr>July 2022  7815 DG Harvey Bass announces the creation of a District EnviroClub Awards program in St. John’s during RIP J Jones’ visit to St. John’s</vt:lpstr>
      <vt:lpstr>Purpose;  is to recognize clubs that undertake environmental initiatives and encourage clubs to expand on and implement their own environmental initiatives</vt:lpstr>
      <vt:lpstr>Modelled after an awards program launched in the UK. Ours has considerable input from programs from Districts 7040 and 7620</vt:lpstr>
      <vt:lpstr>Benefits of being an EnviroClub   Environmental sustainability is an important and current issue worldwide and locally, affecting everyone. Being a recipient of an EnviroClub Award may help to make your club more relevant to your members and in better engaging and retaining them. </vt:lpstr>
      <vt:lpstr>Benefits of being an EnviroClub   Recognition of your environmental initiatives through receipt of the EnviroClub Award may also attract new members (younger members?) to your club and lead to new partnerships with other Rotary clubs, businesses, and community groups in your local community.   </vt:lpstr>
      <vt:lpstr>Benefits of being an EnviroClub   “The Environment” is Rotary’s newest area of focus. Having clubs in our District who are EnviroClubs demonstrates that Rotarians are indeed ‘people of action’ and that they follow up words and promises with concrete actions.  </vt:lpstr>
      <vt:lpstr>The Awards Program is a progressive criteria-based system, where clubs must first work for a “Bronze” Award before progressing to a “Silver” Award and finally a “Gold” Award.</vt:lpstr>
      <vt:lpstr>Bronze  This is the basic award, simply requiring a club to register its Environmental Sustainability Officer or Environment Committee Chair, document the club’s current and planned initiatives and devote some of the club’s time to the exploration of environmental sustainability.   </vt:lpstr>
      <vt:lpstr> Bronze checklist  Appointed a Club ES Officer or Environment Committee Chair or Environment contact (suggest that they join ESRAG https://www.esrag.org/)  Provided a statement of current environmental initiatives by the club or individuals e.g., tree planting, if any     </vt:lpstr>
      <vt:lpstr> Bronze checklist  Provided a description of at least one environmental project implemented in the current Rotary year OR a planned environmental initiative for this or the next Rotary year (can be a continuation of or improvement on an existing initiative) and explained how the initiative(s) benefits the environment (beyond beautification and aesthetics)           </vt:lpstr>
      <vt:lpstr> Bronze checklist    Devoted at least two meetings to an environmental topic (e.g., films, guest speakers, planning an environmental initiative, participation in an environmental service project, etc.)       </vt:lpstr>
      <vt:lpstr> Bronze checklist  A plus (+) citation to every Club for their Bronze EnviroClub Award if they reach 25% of their members reporting that they measured their ecological footprint using a calculator (here is one that we suggest: https://www.footprintcalculator.org/ ).        </vt:lpstr>
      <vt:lpstr>To qualify for a Silver Award;  a club will need to demonstrate that it is continuing with and improving an existing initiative and launching at least one new one. The club should continue to explore environmental topics as part of their regular activity. Clubs should also be engaging with other Rotary Clubs and partner with other community organizations to take environmental action. They should also be promoting these actions throughout Rotary networks and in their community. </vt:lpstr>
      <vt:lpstr>A Gold Award signifies a significant commitment to the environment. To qualify for a Gold Award, a club will need to demonstrate its continued efforts outlined in the criteria for the Bronze and Silver Award levels and involvement in a minimum of TWO major initiatives in the Rotary year.  </vt:lpstr>
      <vt:lpstr>Applications accepted on an ongoing basis. Due by April 30th so that award winners can be recognized at a District event before the end of the Rotary year.</vt:lpstr>
      <vt:lpstr>For an application or if you have questions, email  RotaryAtlEnv@gmail.com  and submit applications to the same</vt:lpstr>
      <vt:lpstr>  Facebook: Rotary Atlantic – Environment Initiative   Follow here  Instagram @RotaryAtlEnv  </vt:lpstr>
      <vt:lpstr>Participate in the Project Feature for @rotaryatlenv on Instagram   The Rotary Atlantic District Environment Committee has launched a Project Feature initiative on our instagram page.  Submitting your projects allows us to curate our own Rotary Showcase of Environmental projects from District 7815 and help clubs without instagram accounts to share their projects.  </vt:lpstr>
      <vt:lpstr>Do you have a Previous or Upcoming project to submit? Follow the link and fill out the form:  https://forms.gle/t8FAxDmF2E9VgCK5A   Important information to include in your submission; - Up to 5 high quality photos taken during/after the project - Club Name (and Instagram handle, if available) - When and where the project happened - Brief description of the project - Any participating partners or other clubs who would appreciate the shoutout - Name of photographer(s) (and Instagram handle, if available)   </vt:lpstr>
      <vt:lpstr>Welcome to the Environmental Sustainability Rotary Action Group (ESRAG)!  https://www.esrag.org/welcome-esrag  ESRAG was formed to empower members of the Rotary Family worldwide to take actions to sustain our environment, particularly to stabilize our climate.  </vt:lpstr>
      <vt:lpstr>PowerPoint Presentation</vt:lpstr>
      <vt:lpstr>PowerPoint Presentation</vt:lpstr>
      <vt:lpstr>PowerPoint Presentation</vt:lpstr>
      <vt:lpstr>PowerPoint Presentation</vt:lpstr>
      <vt:lpstr>New committee members are always welcome!  Email RotaryAtlEnv@gmail.com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Shayne</dc:creator>
  <cp:lastModifiedBy>Shayne Mann</cp:lastModifiedBy>
  <cp:revision>15</cp:revision>
  <cp:lastPrinted>2022-03-17T23:03:40Z</cp:lastPrinted>
  <dcterms:modified xsi:type="dcterms:W3CDTF">2023-03-29T22:02:19Z</dcterms:modified>
</cp:coreProperties>
</file>