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4" r:id="rId6"/>
    <p:sldId id="265" r:id="rId7"/>
    <p:sldId id="266" r:id="rId8"/>
    <p:sldId id="263" r:id="rId9"/>
    <p:sldId id="262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28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1095A-2EDF-48B6-9A21-7C954EFB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7BD13-72C2-4298-9749-3CB5D9B41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66330-A358-457E-8924-520F8A04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19A21-8952-4C18-8375-63EAD2D2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403B4-EF93-4777-8003-6864BFB0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5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C4E5-AE7E-45EA-9419-389B7FE1B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52510-184B-4DE1-8C9A-6DDE691C3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A6E6F-7264-41AC-8564-BD487C1DB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023B6-2A9A-440E-8C4A-968E4FCB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771D-B4B5-4BF3-A536-85A13488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9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007EF-FB11-4998-92BF-F34A3B1BE3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981176-A599-41AE-B174-28C3B90B6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62302-377A-4223-B475-C59DE332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5C172-81F3-4159-9ACE-D2968C40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30A23-3134-4FE1-B40A-2DA2E42B5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9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AA6B-BC7C-4DD8-8061-F805DDED7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F1CB2-5926-4843-81A7-456A0FE26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66AD2-217C-4406-BEE1-6CA36523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3F742-5520-43B8-AB63-FAC849A2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F3ED5-FDCD-4831-9EE6-709B8817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9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B1054-A14C-4214-9A39-A76719C6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FFCF7-59E1-4805-8BDE-14FAEAA7A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00514-0B66-4907-87A0-75DC7383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5BFB2-B527-4E8B-A4DD-74889108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32129-F900-40EB-8BD5-CC4072AE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2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94EB1-6349-4DFF-9E5C-9EF2F5739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1C9CF-407B-406C-85FB-A1AA6B692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0D506-F7D6-4AE3-9AFD-298CF66E0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53661-C7EA-4E5E-9B6D-75C4B6DF1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F4A43-750A-409E-9BC1-771DB2034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8B93B-4340-4FB5-8C11-D0ED2DA9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9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4379-D9B9-43A3-8823-F33788A10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B9D95-1FE5-4EF2-BE27-4A329C193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A24D2F-9742-4F82-B960-4F0C24801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1BA43B-1B72-4918-B688-83EABBD0F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1D44CA-5A91-4FC3-9EFA-F64A09BCF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0BE9D4-9A48-4DFF-A2F5-628E4965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7ABF1-583B-4BD2-9347-A7F04F3F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03A245-E9D3-4F00-BCB7-835D748D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7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96A42-3E08-4DF5-B7F6-9F012075B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1265BA-A84E-4601-B7E0-12036319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E0CB81-B638-4891-B84C-F8CEA04FD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92B56D-D227-4627-892E-8EFDE21E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2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DC8A9-3499-4778-9CEB-3AC9451F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7E99C6-512E-412E-995D-4DA8F9D0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D59F0-ED0E-4B55-B46C-20550382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7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3634-8EDA-4009-B081-11BA8DF32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E639B-4404-43B3-953E-130EF0312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DDE9C-D7DE-4CD5-9FE4-EA33B0124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53436-89A2-45E8-B2E2-5DA77998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AD1E8-52F5-4D5C-9767-D9D399F96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0FD27-2F9B-48EF-AB21-6EBE8D77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1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1095-964E-493C-8887-C7377FE2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180353-AC49-47EE-BE9A-F7899978D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CD5B03-F24F-4F1E-885F-6585DB685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42B91-1EFC-4FEC-8E1B-84CF6596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10617-5DE3-40CB-B2F9-6B29FA9B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71BD8-A494-4A88-AD0D-674829D2A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762874-A67C-48A4-B104-9217E2F03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31B46-6F1B-4049-B601-D3B908917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DBCCB-0AB6-4F6A-9AAC-430FDB3C8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66DC-645B-4669-A120-8BB178AFE6D9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47B1D-0F7B-45DD-9672-4627767C6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6274-EE17-4B51-BD65-A3B8B8848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41290-C81C-4714-B525-A7AAC9F009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0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Rotary_Internation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exchang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.wikipedia.org/wiki/Rotary_Internationa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changestuden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taryexchange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83BF60-6A3B-43CC-8B8B-8EABFA47E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</a:rPr>
              <a:t>        District 7255 Youth Exchange Program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9E52BB-229B-4B48-9E43-3D8495832C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600" r="10912" b="-2"/>
          <a:stretch/>
        </p:blipFill>
        <p:spPr>
          <a:xfrm>
            <a:off x="838200" y="2386584"/>
            <a:ext cx="6236208" cy="366018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55D8E76-A393-4C57-9F3F-22784937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6848" y="2516777"/>
            <a:ext cx="3803904" cy="36601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b="1" i="1" dirty="0"/>
              <a:t>Provides wonderful opportunities for students to learn about another culture firsthand.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b="1" i="1" dirty="0"/>
              <a:t>Students will live with host families in a country of their choice under the sponsorship of their local Rotary Club.</a:t>
            </a:r>
          </a:p>
          <a:p>
            <a:pPr algn="l"/>
            <a:endParaRPr lang="en-US" sz="1700" b="1" i="1" dirty="0"/>
          </a:p>
        </p:txBody>
      </p:sp>
    </p:spTree>
    <p:extLst>
      <p:ext uri="{BB962C8B-B14F-4D97-AF65-F5344CB8AC3E}">
        <p14:creationId xmlns:p14="http://schemas.microsoft.com/office/powerpoint/2010/main" val="1666352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727BFA-FCF1-480C-BCC7-442ECC92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/>
              <a:t>How Can Your Club Promote        Youth Exchange?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C0B8107-06B6-41BA-9D9F-B8704E789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 fontScale="92500" lnSpcReduction="20000"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Contact YEP chairs for flyers and other tools to use during presentations </a:t>
            </a:r>
          </a:p>
          <a:p>
            <a:r>
              <a:rPr lang="en-US" sz="2400" dirty="0">
                <a:solidFill>
                  <a:schemeClr val="bg1"/>
                </a:solidFill>
              </a:rPr>
              <a:t>Speak about the program at your local Interact Club and Foreign Language classes in the high school</a:t>
            </a:r>
          </a:p>
          <a:p>
            <a:r>
              <a:rPr lang="en-US" sz="2400" dirty="0">
                <a:solidFill>
                  <a:schemeClr val="bg1"/>
                </a:solidFill>
              </a:rPr>
              <a:t>Ask your local HS to add our youth exchange website, rotaryexchange.org, to their school website</a:t>
            </a:r>
          </a:p>
          <a:p>
            <a:r>
              <a:rPr lang="en-US" sz="2400" dirty="0">
                <a:solidFill>
                  <a:schemeClr val="bg1"/>
                </a:solidFill>
              </a:rPr>
              <a:t>Give a Youth Exchange presentation to the PTA </a:t>
            </a:r>
          </a:p>
          <a:p>
            <a:r>
              <a:rPr lang="en-US" sz="2400" dirty="0">
                <a:solidFill>
                  <a:schemeClr val="bg1"/>
                </a:solidFill>
              </a:rPr>
              <a:t>Promote the program on your clubs Social Media pages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Tell your family, friends &amp; colleagues about the program </a:t>
            </a:r>
          </a:p>
          <a:p>
            <a:endParaRPr lang="en-US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69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75870B-0D6E-4D1B-ABB3-608C3AECB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49"/>
            <a:ext cx="3785616" cy="2724151"/>
          </a:xfrm>
        </p:spPr>
        <p:txBody>
          <a:bodyPr anchor="b">
            <a:normAutofit/>
          </a:bodyPr>
          <a:lstStyle/>
          <a:p>
            <a:pPr algn="ctr"/>
            <a:r>
              <a:rPr lang="en-US" sz="2400" dirty="0"/>
              <a:t>District 7255 Youth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78429-3A78-4327-82EF-06D3BFAF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282B48"/>
                </a:solidFill>
              </a:rPr>
              <a:t>For More Info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282B48"/>
                </a:solidFill>
                <a:hlinkClick r:id="rId2"/>
              </a:rPr>
              <a:t>www.rotaryexchange.org</a:t>
            </a:r>
            <a:endParaRPr lang="en-US" sz="3200" b="1" dirty="0">
              <a:solidFill>
                <a:srgbClr val="282B48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282B48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282B48"/>
                </a:solidFill>
              </a:rPr>
              <a:t>Thank you! 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E40DFE-D0E2-4E9A-9CCE-39A836E84E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41399" y="1244991"/>
            <a:ext cx="3263315" cy="160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AD98D1C-F2EB-49D5-899B-086F7E26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59849" y="-479"/>
            <a:ext cx="9132151" cy="6858478"/>
          </a:xfrm>
          <a:custGeom>
            <a:avLst/>
            <a:gdLst>
              <a:gd name="connsiteX0" fmla="*/ 5955776 w 9132151"/>
              <a:gd name="connsiteY0" fmla="*/ 0 h 6858478"/>
              <a:gd name="connsiteX1" fmla="*/ 5950199 w 9132151"/>
              <a:gd name="connsiteY1" fmla="*/ 0 h 6858478"/>
              <a:gd name="connsiteX2" fmla="*/ 4883971 w 9132151"/>
              <a:gd name="connsiteY2" fmla="*/ 0 h 6858478"/>
              <a:gd name="connsiteX3" fmla="*/ 0 w 9132151"/>
              <a:gd name="connsiteY3" fmla="*/ 0 h 6858478"/>
              <a:gd name="connsiteX4" fmla="*/ 0 w 9132151"/>
              <a:gd name="connsiteY4" fmla="*/ 6857916 h 6858478"/>
              <a:gd name="connsiteX5" fmla="*/ 1707856 w 9132151"/>
              <a:gd name="connsiteY5" fmla="*/ 6857916 h 6858478"/>
              <a:gd name="connsiteX6" fmla="*/ 1707596 w 9132151"/>
              <a:gd name="connsiteY6" fmla="*/ 6858478 h 6858478"/>
              <a:gd name="connsiteX7" fmla="*/ 9132151 w 9132151"/>
              <a:gd name="connsiteY7" fmla="*/ 6858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2151" h="6858478">
                <a:moveTo>
                  <a:pt x="5955776" y="0"/>
                </a:moveTo>
                <a:lnTo>
                  <a:pt x="5950199" y="0"/>
                </a:lnTo>
                <a:lnTo>
                  <a:pt x="4883971" y="0"/>
                </a:lnTo>
                <a:lnTo>
                  <a:pt x="0" y="0"/>
                </a:lnTo>
                <a:lnTo>
                  <a:pt x="0" y="6857916"/>
                </a:lnTo>
                <a:lnTo>
                  <a:pt x="1707856" y="6857916"/>
                </a:lnTo>
                <a:lnTo>
                  <a:pt x="1707596" y="6858478"/>
                </a:lnTo>
                <a:lnTo>
                  <a:pt x="9132151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B4CA2D6-8008-4CEE-8D65-E6BE5477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69312" y="-3325"/>
            <a:ext cx="8722688" cy="6861324"/>
          </a:xfrm>
          <a:custGeom>
            <a:avLst/>
            <a:gdLst>
              <a:gd name="connsiteX0" fmla="*/ 5560897 w 8722688"/>
              <a:gd name="connsiteY0" fmla="*/ 0 h 6861324"/>
              <a:gd name="connsiteX1" fmla="*/ 5555346 w 8722688"/>
              <a:gd name="connsiteY1" fmla="*/ 0 h 6861324"/>
              <a:gd name="connsiteX2" fmla="*/ 4494013 w 8722688"/>
              <a:gd name="connsiteY2" fmla="*/ 0 h 6861324"/>
              <a:gd name="connsiteX3" fmla="*/ 681726 w 8722688"/>
              <a:gd name="connsiteY3" fmla="*/ 0 h 6861324"/>
              <a:gd name="connsiteX4" fmla="*/ 681726 w 8722688"/>
              <a:gd name="connsiteY4" fmla="*/ 479 h 6861324"/>
              <a:gd name="connsiteX5" fmla="*/ 0 w 8722688"/>
              <a:gd name="connsiteY5" fmla="*/ 479 h 6861324"/>
              <a:gd name="connsiteX6" fmla="*/ 0 w 8722688"/>
              <a:gd name="connsiteY6" fmla="*/ 6861324 h 6861324"/>
              <a:gd name="connsiteX7" fmla="*/ 2429574 w 8722688"/>
              <a:gd name="connsiteY7" fmla="*/ 6861324 h 6861324"/>
              <a:gd name="connsiteX8" fmla="*/ 2429574 w 8722688"/>
              <a:gd name="connsiteY8" fmla="*/ 6861323 h 6861324"/>
              <a:gd name="connsiteX9" fmla="*/ 8368134 w 8722688"/>
              <a:gd name="connsiteY9" fmla="*/ 6861323 h 6861324"/>
              <a:gd name="connsiteX10" fmla="*/ 8366822 w 8722688"/>
              <a:gd name="connsiteY10" fmla="*/ 6858478 h 6861324"/>
              <a:gd name="connsiteX11" fmla="*/ 8722688 w 8722688"/>
              <a:gd name="connsiteY11" fmla="*/ 6858478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22688" h="6861324">
                <a:moveTo>
                  <a:pt x="5560897" y="0"/>
                </a:moveTo>
                <a:lnTo>
                  <a:pt x="5555346" y="0"/>
                </a:lnTo>
                <a:lnTo>
                  <a:pt x="4494013" y="0"/>
                </a:lnTo>
                <a:lnTo>
                  <a:pt x="681726" y="0"/>
                </a:lnTo>
                <a:lnTo>
                  <a:pt x="681726" y="479"/>
                </a:lnTo>
                <a:lnTo>
                  <a:pt x="0" y="479"/>
                </a:lnTo>
                <a:lnTo>
                  <a:pt x="0" y="6861324"/>
                </a:lnTo>
                <a:lnTo>
                  <a:pt x="2429574" y="6861324"/>
                </a:lnTo>
                <a:lnTo>
                  <a:pt x="2429574" y="6861323"/>
                </a:lnTo>
                <a:lnTo>
                  <a:pt x="8368134" y="6861323"/>
                </a:lnTo>
                <a:lnTo>
                  <a:pt x="8366822" y="6858478"/>
                </a:lnTo>
                <a:lnTo>
                  <a:pt x="8722688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727BFA-FCF1-480C-BCC7-442ECC92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51697" cy="2978150"/>
          </a:xfrm>
        </p:spPr>
        <p:txBody>
          <a:bodyPr anchor="b"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What is ESSEX</a:t>
            </a:r>
            <a:br>
              <a:rPr lang="en-US" b="1">
                <a:solidFill>
                  <a:schemeClr val="bg1"/>
                </a:solidFill>
              </a:rPr>
            </a:b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C0B8107-06B6-41BA-9D9F-B8704E789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400" y="939800"/>
            <a:ext cx="5232400" cy="4845050"/>
          </a:xfrm>
        </p:spPr>
        <p:txBody>
          <a:bodyPr anchor="ctr">
            <a:normAutofit/>
          </a:bodyPr>
          <a:lstStyle/>
          <a:p>
            <a:r>
              <a:rPr lang="en-US" sz="2100" dirty="0"/>
              <a:t>Eastern State Student Exchange</a:t>
            </a:r>
          </a:p>
          <a:p>
            <a:r>
              <a:rPr lang="en-US" sz="2100" dirty="0"/>
              <a:t>Comprised of Rotary Clubs on the Eastern Seaboard that organize Rotary Exchange Programs</a:t>
            </a:r>
          </a:p>
          <a:p>
            <a:r>
              <a:rPr lang="en-US" sz="2100" dirty="0"/>
              <a:t>Processes our YE applications &amp; match our outbound students to countries</a:t>
            </a:r>
          </a:p>
          <a:p>
            <a:r>
              <a:rPr lang="en-US" sz="2100" dirty="0"/>
              <a:t>Monitor all specifications to assure compliance of YEP State Mandates  </a:t>
            </a:r>
          </a:p>
          <a:p>
            <a:r>
              <a:rPr lang="en-US" sz="2100">
                <a:hlinkClick r:id="rId2"/>
              </a:rPr>
              <a:t>www.exchangestudent.org</a:t>
            </a:r>
            <a:r>
              <a:rPr lang="en-US" sz="2100"/>
              <a:t>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926986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58ECA-BB42-42B6-A9F7-7A7FB84D9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Rotary District 7255 Offers Two Exchange Programs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5FD2978-3951-46C6-9C1C-849B4D8C6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/>
              <a:t>  </a:t>
            </a:r>
            <a:r>
              <a:rPr lang="en-US" sz="1800" b="1" dirty="0">
                <a:solidFill>
                  <a:srgbClr val="FF0000"/>
                </a:solidFill>
              </a:rPr>
              <a:t>Short-Term Exchange Program</a:t>
            </a:r>
          </a:p>
          <a:p>
            <a:r>
              <a:rPr lang="en-US" sz="1800" b="1" dirty="0"/>
              <a:t>A cultural exchange, no school attendance required </a:t>
            </a:r>
          </a:p>
          <a:p>
            <a:r>
              <a:rPr lang="en-US" sz="1800" b="1" dirty="0"/>
              <a:t>A  reciprocal family to family exchange done in the summer time. Maximum 3 weeks each way</a:t>
            </a:r>
          </a:p>
          <a:p>
            <a:r>
              <a:rPr lang="en-US" sz="1800" b="1" dirty="0"/>
              <a:t>Age requirement of 15 ½ to 18 ½ years of age </a:t>
            </a:r>
          </a:p>
          <a:p>
            <a:r>
              <a:rPr lang="en-US" sz="1800" b="1" dirty="0"/>
              <a:t>Student is matched with a student in the country of their choice</a:t>
            </a:r>
          </a:p>
          <a:p>
            <a:r>
              <a:rPr lang="en-US" sz="1800" b="1" dirty="0"/>
              <a:t>All families are vetted in compliance with our state department</a:t>
            </a:r>
            <a:endParaRPr lang="en-US" sz="1400" b="1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1674D-A9F2-4E09-8F23-1FA2BB80F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Short Term Program Cost</a:t>
            </a:r>
          </a:p>
          <a:p>
            <a:r>
              <a:rPr lang="en-US" sz="2000" b="1" dirty="0"/>
              <a:t>Application Fee - </a:t>
            </a:r>
            <a:r>
              <a:rPr lang="en-US" sz="2000" b="1" dirty="0">
                <a:solidFill>
                  <a:schemeClr val="accent1"/>
                </a:solidFill>
              </a:rPr>
              <a:t>$100</a:t>
            </a:r>
          </a:p>
          <a:p>
            <a:r>
              <a:rPr lang="en-US" sz="2000" b="1" dirty="0"/>
              <a:t>Required Insurance Fee - </a:t>
            </a:r>
            <a:r>
              <a:rPr lang="en-US" sz="2000" b="1" dirty="0">
                <a:solidFill>
                  <a:srgbClr val="00518E"/>
                </a:solidFill>
              </a:rPr>
              <a:t>$76</a:t>
            </a:r>
          </a:p>
          <a:p>
            <a:r>
              <a:rPr lang="en-US" sz="2000" b="1" dirty="0"/>
              <a:t>Administrative Costs to ESSEX - </a:t>
            </a:r>
            <a:r>
              <a:rPr lang="en-US" sz="2000" b="1" dirty="0">
                <a:solidFill>
                  <a:srgbClr val="00518E"/>
                </a:solidFill>
              </a:rPr>
              <a:t>$125</a:t>
            </a:r>
          </a:p>
          <a:p>
            <a:r>
              <a:rPr lang="en-US" sz="2000" b="1" dirty="0"/>
              <a:t>Cost of Airfare</a:t>
            </a:r>
          </a:p>
          <a:p>
            <a:r>
              <a:rPr lang="en-US" sz="2000" b="1" dirty="0"/>
              <a:t>Cost of Souvenirs 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0580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E8E5F-8E75-42CA-B5CD-22C4B3D50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Rotary District 7255 Offers Two Exchange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E0230-4DD4-4C52-A22D-CA241D1D4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Long Term Exchange</a:t>
            </a:r>
          </a:p>
          <a:p>
            <a:r>
              <a:rPr lang="en-US" sz="2000" b="1" dirty="0"/>
              <a:t>School attendance is required</a:t>
            </a:r>
          </a:p>
          <a:p>
            <a:r>
              <a:rPr lang="en-US" sz="2000" b="1" dirty="0"/>
              <a:t>Age requirement of 15 ½ to 18 ½ years of age</a:t>
            </a:r>
          </a:p>
          <a:p>
            <a:r>
              <a:rPr lang="en-US" sz="2000" b="1" dirty="0"/>
              <a:t>Length of stay abroad is 10-11 months</a:t>
            </a:r>
          </a:p>
          <a:p>
            <a:r>
              <a:rPr lang="en-US" sz="2000" b="1" dirty="0"/>
              <a:t>Student will be hosted by 3 host families </a:t>
            </a:r>
          </a:p>
          <a:p>
            <a:r>
              <a:rPr lang="en-US" sz="2000" b="1" dirty="0"/>
              <a:t>All inbound host families must be vetted in compliance with our state department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A798F-9FD4-4CF1-81CD-0514C36B2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Long Term Cost</a:t>
            </a:r>
          </a:p>
          <a:p>
            <a:r>
              <a:rPr lang="en-US" sz="1800" b="1" dirty="0"/>
              <a:t>Application Fee - </a:t>
            </a:r>
            <a:r>
              <a:rPr lang="en-US" sz="1800" b="1" dirty="0">
                <a:solidFill>
                  <a:srgbClr val="FF0000"/>
                </a:solidFill>
              </a:rPr>
              <a:t>$300</a:t>
            </a:r>
          </a:p>
          <a:p>
            <a:r>
              <a:rPr lang="en-US" sz="1800" b="1" dirty="0"/>
              <a:t>Required Insurance - </a:t>
            </a:r>
            <a:r>
              <a:rPr lang="en-US" sz="1800" b="1" dirty="0">
                <a:solidFill>
                  <a:srgbClr val="FF0000"/>
                </a:solidFill>
              </a:rPr>
              <a:t>$800 + </a:t>
            </a:r>
            <a:r>
              <a:rPr lang="en-US" sz="1800" b="1" dirty="0"/>
              <a:t>(varies with each insurance plan and requirements of the country student is exchanging to)</a:t>
            </a:r>
          </a:p>
          <a:p>
            <a:r>
              <a:rPr lang="en-US" sz="1800" b="1" dirty="0"/>
              <a:t>District Training and Administrative Costs </a:t>
            </a:r>
            <a:r>
              <a:rPr lang="en-US" sz="1800" b="1" dirty="0">
                <a:solidFill>
                  <a:srgbClr val="FF0000"/>
                </a:solidFill>
              </a:rPr>
              <a:t>-$1300</a:t>
            </a:r>
          </a:p>
          <a:p>
            <a:r>
              <a:rPr lang="en-US" sz="1800" b="1" dirty="0"/>
              <a:t>Cost of Airfare – approximately </a:t>
            </a:r>
            <a:r>
              <a:rPr lang="en-US" sz="1800" b="1" dirty="0">
                <a:solidFill>
                  <a:srgbClr val="FF0000"/>
                </a:solidFill>
              </a:rPr>
              <a:t>$600 + </a:t>
            </a:r>
            <a:r>
              <a:rPr lang="en-US" sz="1800" b="1" dirty="0"/>
              <a:t>(varies per country of destination)</a:t>
            </a:r>
          </a:p>
          <a:p>
            <a:r>
              <a:rPr lang="en-US" sz="1800" b="1" dirty="0"/>
              <a:t>Total Cost – approximately  </a:t>
            </a:r>
            <a:r>
              <a:rPr lang="en-US" sz="1800" b="1" dirty="0">
                <a:solidFill>
                  <a:srgbClr val="FF0000"/>
                </a:solidFill>
              </a:rPr>
              <a:t>$3000 + </a:t>
            </a:r>
            <a:r>
              <a:rPr lang="en-US" sz="1800" b="1" dirty="0"/>
              <a:t>(varies per country of destination)</a:t>
            </a:r>
          </a:p>
        </p:txBody>
      </p:sp>
    </p:spTree>
    <p:extLst>
      <p:ext uri="{BB962C8B-B14F-4D97-AF65-F5344CB8AC3E}">
        <p14:creationId xmlns:p14="http://schemas.microsoft.com/office/powerpoint/2010/main" val="62807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727BFA-FCF1-480C-BCC7-442ECC92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n-US" sz="3400" b="1" dirty="0"/>
              <a:t>Clubs Responsibilities </a:t>
            </a:r>
            <a:r>
              <a:rPr lang="en-US" sz="4000" b="1" dirty="0"/>
              <a:t>SPONSORING</a:t>
            </a:r>
            <a:r>
              <a:rPr lang="en-US" sz="3400" b="1" dirty="0"/>
              <a:t> </a:t>
            </a:r>
            <a:br>
              <a:rPr lang="en-US" sz="3400" b="1" dirty="0"/>
            </a:br>
            <a:r>
              <a:rPr lang="en-US" sz="3400" b="1" dirty="0"/>
              <a:t>an Outbound</a:t>
            </a:r>
            <a:br>
              <a:rPr lang="en-US" sz="3400" b="1" dirty="0"/>
            </a:br>
            <a:r>
              <a:rPr lang="en-US" sz="3400" b="1" dirty="0"/>
              <a:t>Youth Exchange Students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C0B8107-06B6-41BA-9D9F-B8704E789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Vetted Youth Exchange Officer (YEO) - Club Member 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Pre-Interview potential Outbound Student </a:t>
            </a:r>
          </a:p>
          <a:p>
            <a:r>
              <a:rPr lang="en-US" sz="3200" dirty="0">
                <a:solidFill>
                  <a:schemeClr val="bg1"/>
                </a:solidFill>
              </a:rPr>
              <a:t>Sign Outbound Student Application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Invite Outbound Student &amp; Family to Meetings</a:t>
            </a:r>
          </a:p>
          <a:p>
            <a:pPr marL="0" indent="0">
              <a:buNone/>
            </a:pPr>
            <a:endParaRPr lang="en-US" sz="2100" dirty="0">
              <a:solidFill>
                <a:schemeClr val="bg1"/>
              </a:solidFill>
            </a:endParaRPr>
          </a:p>
          <a:p>
            <a:endParaRPr lang="en-US" sz="2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76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727BFA-FCF1-480C-BCC7-442ECC92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414" y="480465"/>
            <a:ext cx="3284331" cy="5254510"/>
          </a:xfrm>
        </p:spPr>
        <p:txBody>
          <a:bodyPr>
            <a:normAutofit/>
          </a:bodyPr>
          <a:lstStyle/>
          <a:p>
            <a:r>
              <a:rPr lang="en-US" sz="3700" b="1" dirty="0"/>
              <a:t>Clubs Responsibilities </a:t>
            </a:r>
            <a:r>
              <a:rPr lang="en-US" b="1" dirty="0"/>
              <a:t>HOSTING</a:t>
            </a:r>
            <a:r>
              <a:rPr lang="en-US" sz="3700" b="1" dirty="0"/>
              <a:t> </a:t>
            </a:r>
            <a:br>
              <a:rPr lang="en-US" sz="3700" b="1" dirty="0"/>
            </a:br>
            <a:r>
              <a:rPr lang="en-US" sz="3700" b="1" dirty="0"/>
              <a:t>Inbound</a:t>
            </a:r>
            <a:br>
              <a:rPr lang="en-US" sz="3700" b="1" dirty="0"/>
            </a:br>
            <a:r>
              <a:rPr lang="en-US" sz="3700" b="1" dirty="0"/>
              <a:t>Youth Exchange Students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C0B8107-06B6-41BA-9D9F-B8704E789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2"/>
            <a:ext cx="6028944" cy="6017989"/>
          </a:xfrm>
        </p:spPr>
        <p:txBody>
          <a:bodyPr anchor="ctr">
            <a:normAutofit fontScale="70000" lnSpcReduction="20000"/>
          </a:bodyPr>
          <a:lstStyle/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Vetted Youth Exchange Officer (YEO)</a:t>
            </a:r>
          </a:p>
          <a:p>
            <a:r>
              <a:rPr lang="en-US" sz="3600" dirty="0">
                <a:solidFill>
                  <a:schemeClr val="bg1"/>
                </a:solidFill>
              </a:rPr>
              <a:t>Vetted Youth Exchange Student Counselor</a:t>
            </a:r>
          </a:p>
          <a:p>
            <a:r>
              <a:rPr lang="en-US" sz="3600" dirty="0">
                <a:solidFill>
                  <a:schemeClr val="bg1"/>
                </a:solidFill>
              </a:rPr>
              <a:t>Provide monthly allowance to Inbound Student ($100 or more)</a:t>
            </a:r>
          </a:p>
          <a:p>
            <a:r>
              <a:rPr lang="en-US" sz="3600" dirty="0">
                <a:solidFill>
                  <a:schemeClr val="bg1"/>
                </a:solidFill>
              </a:rPr>
              <a:t>Secure 3 vetted Host Families &amp; 1 vetted emergency Host Family</a:t>
            </a:r>
          </a:p>
          <a:p>
            <a:r>
              <a:rPr lang="en-US" sz="3600" dirty="0">
                <a:solidFill>
                  <a:schemeClr val="bg1"/>
                </a:solidFill>
              </a:rPr>
              <a:t>Invite Inbound Student to Club Meetings</a:t>
            </a:r>
          </a:p>
          <a:p>
            <a:r>
              <a:rPr lang="en-US" sz="3600" dirty="0">
                <a:solidFill>
                  <a:schemeClr val="bg1"/>
                </a:solidFill>
              </a:rPr>
              <a:t>Invite Inbound Student to participate in Club activities &amp; events</a:t>
            </a:r>
          </a:p>
          <a:p>
            <a:r>
              <a:rPr lang="en-US" sz="3600" dirty="0">
                <a:solidFill>
                  <a:schemeClr val="bg1"/>
                </a:solidFill>
              </a:rPr>
              <a:t>Arrange  local sight seeing outings for Inbound Student </a:t>
            </a:r>
          </a:p>
          <a:p>
            <a:r>
              <a:rPr lang="en-US" sz="3600" dirty="0">
                <a:solidFill>
                  <a:schemeClr val="bg1"/>
                </a:solidFill>
              </a:rPr>
              <a:t>Invite Inbound Student to family events, outings etc.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41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35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37">
            <a:extLst>
              <a:ext uri="{FF2B5EF4-FFF2-40B4-BE49-F238E27FC236}">
                <a16:creationId xmlns:a16="http://schemas.microsoft.com/office/drawing/2014/main" id="{AAD98D1C-F2EB-49D5-899B-086F7E26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59849" y="-479"/>
            <a:ext cx="9132151" cy="6858478"/>
          </a:xfrm>
          <a:custGeom>
            <a:avLst/>
            <a:gdLst>
              <a:gd name="connsiteX0" fmla="*/ 5955776 w 9132151"/>
              <a:gd name="connsiteY0" fmla="*/ 0 h 6858478"/>
              <a:gd name="connsiteX1" fmla="*/ 5950199 w 9132151"/>
              <a:gd name="connsiteY1" fmla="*/ 0 h 6858478"/>
              <a:gd name="connsiteX2" fmla="*/ 4883971 w 9132151"/>
              <a:gd name="connsiteY2" fmla="*/ 0 h 6858478"/>
              <a:gd name="connsiteX3" fmla="*/ 0 w 9132151"/>
              <a:gd name="connsiteY3" fmla="*/ 0 h 6858478"/>
              <a:gd name="connsiteX4" fmla="*/ 0 w 9132151"/>
              <a:gd name="connsiteY4" fmla="*/ 6857916 h 6858478"/>
              <a:gd name="connsiteX5" fmla="*/ 1707856 w 9132151"/>
              <a:gd name="connsiteY5" fmla="*/ 6857916 h 6858478"/>
              <a:gd name="connsiteX6" fmla="*/ 1707596 w 9132151"/>
              <a:gd name="connsiteY6" fmla="*/ 6858478 h 6858478"/>
              <a:gd name="connsiteX7" fmla="*/ 9132151 w 9132151"/>
              <a:gd name="connsiteY7" fmla="*/ 6858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2151" h="6858478">
                <a:moveTo>
                  <a:pt x="5955776" y="0"/>
                </a:moveTo>
                <a:lnTo>
                  <a:pt x="5950199" y="0"/>
                </a:lnTo>
                <a:lnTo>
                  <a:pt x="4883971" y="0"/>
                </a:lnTo>
                <a:lnTo>
                  <a:pt x="0" y="0"/>
                </a:lnTo>
                <a:lnTo>
                  <a:pt x="0" y="6857916"/>
                </a:lnTo>
                <a:lnTo>
                  <a:pt x="1707856" y="6857916"/>
                </a:lnTo>
                <a:lnTo>
                  <a:pt x="1707596" y="6858478"/>
                </a:lnTo>
                <a:lnTo>
                  <a:pt x="9132151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39">
            <a:extLst>
              <a:ext uri="{FF2B5EF4-FFF2-40B4-BE49-F238E27FC236}">
                <a16:creationId xmlns:a16="http://schemas.microsoft.com/office/drawing/2014/main" id="{7B4CA2D6-8008-4CEE-8D65-E6BE5477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69312" y="-3325"/>
            <a:ext cx="8722688" cy="6861324"/>
          </a:xfrm>
          <a:custGeom>
            <a:avLst/>
            <a:gdLst>
              <a:gd name="connsiteX0" fmla="*/ 5560897 w 8722688"/>
              <a:gd name="connsiteY0" fmla="*/ 0 h 6861324"/>
              <a:gd name="connsiteX1" fmla="*/ 5555346 w 8722688"/>
              <a:gd name="connsiteY1" fmla="*/ 0 h 6861324"/>
              <a:gd name="connsiteX2" fmla="*/ 4494013 w 8722688"/>
              <a:gd name="connsiteY2" fmla="*/ 0 h 6861324"/>
              <a:gd name="connsiteX3" fmla="*/ 681726 w 8722688"/>
              <a:gd name="connsiteY3" fmla="*/ 0 h 6861324"/>
              <a:gd name="connsiteX4" fmla="*/ 681726 w 8722688"/>
              <a:gd name="connsiteY4" fmla="*/ 479 h 6861324"/>
              <a:gd name="connsiteX5" fmla="*/ 0 w 8722688"/>
              <a:gd name="connsiteY5" fmla="*/ 479 h 6861324"/>
              <a:gd name="connsiteX6" fmla="*/ 0 w 8722688"/>
              <a:gd name="connsiteY6" fmla="*/ 6861324 h 6861324"/>
              <a:gd name="connsiteX7" fmla="*/ 2429574 w 8722688"/>
              <a:gd name="connsiteY7" fmla="*/ 6861324 h 6861324"/>
              <a:gd name="connsiteX8" fmla="*/ 2429574 w 8722688"/>
              <a:gd name="connsiteY8" fmla="*/ 6861323 h 6861324"/>
              <a:gd name="connsiteX9" fmla="*/ 8368134 w 8722688"/>
              <a:gd name="connsiteY9" fmla="*/ 6861323 h 6861324"/>
              <a:gd name="connsiteX10" fmla="*/ 8366822 w 8722688"/>
              <a:gd name="connsiteY10" fmla="*/ 6858478 h 6861324"/>
              <a:gd name="connsiteX11" fmla="*/ 8722688 w 8722688"/>
              <a:gd name="connsiteY11" fmla="*/ 6858478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22688" h="6861324">
                <a:moveTo>
                  <a:pt x="5560897" y="0"/>
                </a:moveTo>
                <a:lnTo>
                  <a:pt x="5555346" y="0"/>
                </a:lnTo>
                <a:lnTo>
                  <a:pt x="4494013" y="0"/>
                </a:lnTo>
                <a:lnTo>
                  <a:pt x="681726" y="0"/>
                </a:lnTo>
                <a:lnTo>
                  <a:pt x="681726" y="479"/>
                </a:lnTo>
                <a:lnTo>
                  <a:pt x="0" y="479"/>
                </a:lnTo>
                <a:lnTo>
                  <a:pt x="0" y="6861324"/>
                </a:lnTo>
                <a:lnTo>
                  <a:pt x="2429574" y="6861324"/>
                </a:lnTo>
                <a:lnTo>
                  <a:pt x="2429574" y="6861323"/>
                </a:lnTo>
                <a:lnTo>
                  <a:pt x="8368134" y="6861323"/>
                </a:lnTo>
                <a:lnTo>
                  <a:pt x="8366822" y="6858478"/>
                </a:lnTo>
                <a:lnTo>
                  <a:pt x="8722688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727BFA-FCF1-480C-BCC7-442ECC92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51697" cy="2978150"/>
          </a:xfrm>
        </p:spPr>
        <p:txBody>
          <a:bodyPr anchor="b">
            <a:norm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</a:rPr>
              <a:t>State Mandated Laws &amp; Regulations     </a:t>
            </a:r>
            <a:br>
              <a:rPr lang="en-US" sz="3400" b="1" dirty="0">
                <a:solidFill>
                  <a:schemeClr val="bg1"/>
                </a:solidFill>
              </a:rPr>
            </a:br>
            <a:r>
              <a:rPr lang="en-US" sz="3400" b="1" dirty="0">
                <a:solidFill>
                  <a:schemeClr val="bg1"/>
                </a:solidFill>
              </a:rPr>
              <a:t>Youth Exchange Programs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C0B8107-06B6-41BA-9D9F-B8704E789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400" y="939800"/>
            <a:ext cx="5232400" cy="4845050"/>
          </a:xfrm>
        </p:spPr>
        <p:txBody>
          <a:bodyPr anchor="ctr">
            <a:normAutofit fontScale="92500"/>
          </a:bodyPr>
          <a:lstStyle/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r>
              <a:rPr lang="en-US" sz="2100" dirty="0"/>
              <a:t>Vetted Youth Exchange District Committee </a:t>
            </a:r>
          </a:p>
          <a:p>
            <a:r>
              <a:rPr lang="en-US" sz="2100" dirty="0"/>
              <a:t>Vetted Club Youth Exchange Officer (YEO)</a:t>
            </a:r>
          </a:p>
          <a:p>
            <a:r>
              <a:rPr lang="en-US" sz="2100" dirty="0"/>
              <a:t>Vetted Club Youth Exchange Student Counselor</a:t>
            </a:r>
          </a:p>
          <a:p>
            <a:r>
              <a:rPr lang="en-US" sz="2100" dirty="0"/>
              <a:t>Vetted Host Families</a:t>
            </a:r>
          </a:p>
          <a:p>
            <a:r>
              <a:rPr lang="en-US" sz="2100" dirty="0"/>
              <a:t>Monthly Online Reporting by Counselor</a:t>
            </a:r>
          </a:p>
          <a:p>
            <a:r>
              <a:rPr lang="en-US" sz="2100" dirty="0"/>
              <a:t>Trainings &amp; Orientations  of Counselors, YEO’s, District YEP Committee &amp; Host Families</a:t>
            </a:r>
          </a:p>
          <a:p>
            <a:r>
              <a:rPr lang="en-US" sz="2100" dirty="0"/>
              <a:t>Trainings &amp; Orientations of ALL YEP outbound &amp; inbound students</a:t>
            </a:r>
          </a:p>
          <a:p>
            <a:r>
              <a:rPr lang="en-US" sz="2100" dirty="0"/>
              <a:t>All information inputted into the YEP Data Base</a:t>
            </a:r>
          </a:p>
          <a:p>
            <a:endParaRPr lang="en-US" sz="2100" dirty="0"/>
          </a:p>
          <a:p>
            <a:pPr marL="0" indent="0">
              <a:buNone/>
            </a:pPr>
            <a:endParaRPr lang="en-US" sz="2100" dirty="0"/>
          </a:p>
          <a:p>
            <a:endParaRPr lang="en-US" sz="2100" dirty="0"/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687184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512A94-C4D0-4C3D-8E58-7E5839E8F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/>
              <a:t>What Is ROTEX?    How Can your Club Help?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FBB5-908B-49AC-9305-38E837681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 fontScale="55000" lnSpcReduction="20000"/>
          </a:bodyPr>
          <a:lstStyle/>
          <a:p>
            <a:pPr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ROTEX is Youth Exchange Alumni</a:t>
            </a:r>
          </a:p>
          <a:p>
            <a:pPr>
              <a:spcBef>
                <a:spcPts val="0"/>
              </a:spcBef>
            </a:pPr>
            <a:endParaRPr lang="en-US" sz="3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ROTEX members mentor new exchange students to ensure that </a:t>
            </a: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the most successful exchange possible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ROTEX members are involved both virtually and in person</a:t>
            </a:r>
          </a:p>
          <a:p>
            <a:pPr marL="0" indent="0">
              <a:spcBef>
                <a:spcPts val="0"/>
              </a:spcBef>
              <a:buNone/>
            </a:pPr>
            <a:endParaRPr lang="en-US" sz="3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District 7255 has developed a great ROTEX program and is looking to expand its membership </a:t>
            </a:r>
          </a:p>
          <a:p>
            <a:pPr marL="0" indent="0">
              <a:spcBef>
                <a:spcPts val="0"/>
              </a:spcBef>
              <a:buNone/>
            </a:pPr>
            <a:endParaRPr lang="en-US" sz="3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ask you to refer interested youth exchange</a:t>
            </a: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alumni to our website </a:t>
            </a: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www.rotaryexchange.org</a:t>
            </a:r>
            <a:endParaRPr lang="en-US" sz="3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1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46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F8A65-50BA-4775-ADA9-A88757B9F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/>
              <a:t>Rotary Youth Exchange and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635A2-2858-49E9-9CCE-5E2EDE0D0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900" b="1" dirty="0">
              <a:solidFill>
                <a:srgbClr val="FF0000"/>
              </a:solidFill>
            </a:endParaRPr>
          </a:p>
          <a:p>
            <a:endParaRPr lang="en-US" sz="1900" b="1" dirty="0">
              <a:solidFill>
                <a:srgbClr val="FF0000"/>
              </a:solidFill>
            </a:endParaRPr>
          </a:p>
          <a:p>
            <a:r>
              <a:rPr lang="en-US" sz="1900" b="1" dirty="0">
                <a:solidFill>
                  <a:srgbClr val="FF0000"/>
                </a:solidFill>
              </a:rPr>
              <a:t>All vetted volunteers, host families (age required), inbound and outbound students must be completely vaccinated for Covid and show proof of vaccination.</a:t>
            </a:r>
          </a:p>
          <a:p>
            <a:r>
              <a:rPr lang="en-US" sz="1900" b="1" dirty="0">
                <a:solidFill>
                  <a:srgbClr val="FF0000"/>
                </a:solidFill>
              </a:rPr>
              <a:t>If student attends club meetings &amp; events all current CDC recommendations must be followed.</a:t>
            </a:r>
          </a:p>
          <a:p>
            <a:r>
              <a:rPr lang="en-US" sz="1900" b="1" dirty="0">
                <a:solidFill>
                  <a:srgbClr val="FF0000"/>
                </a:solidFill>
              </a:rPr>
              <a:t>We are monitoring the pandemic and will not send a student out on exchange if it is not safe.  </a:t>
            </a:r>
          </a:p>
          <a:p>
            <a:endParaRPr lang="en-US" sz="1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23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720</Words>
  <Application>Microsoft Office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        District 7255 Youth Exchange Program</vt:lpstr>
      <vt:lpstr>What is ESSEX </vt:lpstr>
      <vt:lpstr>Rotary District 7255 Offers Two Exchange Programs </vt:lpstr>
      <vt:lpstr>Rotary District 7255 Offers Two Exchange Programs</vt:lpstr>
      <vt:lpstr>Clubs Responsibilities SPONSORING  an Outbound Youth Exchange Students</vt:lpstr>
      <vt:lpstr>Clubs Responsibilities HOSTING  Inbound Youth Exchange Students</vt:lpstr>
      <vt:lpstr>State Mandated Laws &amp; Regulations      Youth Exchange Programs</vt:lpstr>
      <vt:lpstr>What Is ROTEX?    How Can your Club Help?</vt:lpstr>
      <vt:lpstr>Rotary Youth Exchange and COVID-19</vt:lpstr>
      <vt:lpstr>How Can Your Club Promote        Youth Exchange?</vt:lpstr>
      <vt:lpstr>District 7255 Youth Exchange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7255 Youth Exchange Program</dc:title>
  <dc:creator>Rose Quaranta</dc:creator>
  <cp:lastModifiedBy>Rose</cp:lastModifiedBy>
  <cp:revision>6</cp:revision>
  <dcterms:created xsi:type="dcterms:W3CDTF">2020-10-27T11:50:48Z</dcterms:created>
  <dcterms:modified xsi:type="dcterms:W3CDTF">2021-09-09T00:53:00Z</dcterms:modified>
</cp:coreProperties>
</file>