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 id="2147483674" r:id="rId3"/>
  </p:sldMasterIdLst>
  <p:notesMasterIdLst>
    <p:notesMasterId r:id="rId27"/>
  </p:notesMasterIdLst>
  <p:sldIdLst>
    <p:sldId id="262" r:id="rId4"/>
    <p:sldId id="257" r:id="rId5"/>
    <p:sldId id="258" r:id="rId6"/>
    <p:sldId id="286" r:id="rId7"/>
    <p:sldId id="287" r:id="rId8"/>
    <p:sldId id="293" r:id="rId9"/>
    <p:sldId id="296" r:id="rId10"/>
    <p:sldId id="263" r:id="rId11"/>
    <p:sldId id="281" r:id="rId12"/>
    <p:sldId id="294" r:id="rId13"/>
    <p:sldId id="266" r:id="rId14"/>
    <p:sldId id="273" r:id="rId15"/>
    <p:sldId id="272" r:id="rId16"/>
    <p:sldId id="279" r:id="rId17"/>
    <p:sldId id="282" r:id="rId18"/>
    <p:sldId id="271" r:id="rId19"/>
    <p:sldId id="295" r:id="rId20"/>
    <p:sldId id="283" r:id="rId21"/>
    <p:sldId id="285" r:id="rId22"/>
    <p:sldId id="292" r:id="rId23"/>
    <p:sldId id="291" r:id="rId24"/>
    <p:sldId id="289" r:id="rId25"/>
    <p:sldId id="288" r:id="rId26"/>
  </p:sldIdLst>
  <p:sldSz cx="9144000" cy="6858000" type="screen4x3"/>
  <p:notesSz cx="6858000" cy="91011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8" d="100"/>
          <a:sy n="78" d="100"/>
        </p:scale>
        <p:origin x="-1050" y="60"/>
      </p:cViewPr>
      <p:guideLst>
        <p:guide orient="horz" pos="2160"/>
        <p:guide pos="2880"/>
      </p:guideLst>
    </p:cSldViewPr>
  </p:slideViewPr>
  <p:notesTextViewPr>
    <p:cViewPr>
      <p:scale>
        <a:sx n="1" d="1"/>
        <a:sy n="1" d="1"/>
      </p:scale>
      <p:origin x="0" y="0"/>
    </p:cViewPr>
  </p:notesTextViewPr>
  <p:sorterViewPr>
    <p:cViewPr>
      <p:scale>
        <a:sx n="100" d="100"/>
        <a:sy n="100" d="100"/>
      </p:scale>
      <p:origin x="0" y="21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0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057"/>
          </a:xfrm>
          <a:prstGeom prst="rect">
            <a:avLst/>
          </a:prstGeom>
        </p:spPr>
        <p:txBody>
          <a:bodyPr vert="horz" lIns="91440" tIns="45720" rIns="91440" bIns="45720" rtlCol="0"/>
          <a:lstStyle>
            <a:lvl1pPr algn="r">
              <a:defRPr sz="1200"/>
            </a:lvl1pPr>
          </a:lstStyle>
          <a:p>
            <a:fld id="{C3AA7513-68E5-4E98-98CB-08DF6C4721DC}" type="datetimeFigureOut">
              <a:rPr lang="en-US" smtClean="0"/>
              <a:t>11/13/2015</a:t>
            </a:fld>
            <a:endParaRPr lang="en-US"/>
          </a:p>
        </p:txBody>
      </p:sp>
      <p:sp>
        <p:nvSpPr>
          <p:cNvPr id="4" name="Slide Image Placeholder 3"/>
          <p:cNvSpPr>
            <a:spLocks noGrp="1" noRot="1" noChangeAspect="1"/>
          </p:cNvSpPr>
          <p:nvPr>
            <p:ph type="sldImg" idx="2"/>
          </p:nvPr>
        </p:nvSpPr>
        <p:spPr>
          <a:xfrm>
            <a:off x="1154113" y="682625"/>
            <a:ext cx="4549775" cy="34131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23041"/>
            <a:ext cx="5486400" cy="40955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44501"/>
            <a:ext cx="2971800" cy="4550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44501"/>
            <a:ext cx="2971800" cy="455057"/>
          </a:xfrm>
          <a:prstGeom prst="rect">
            <a:avLst/>
          </a:prstGeom>
        </p:spPr>
        <p:txBody>
          <a:bodyPr vert="horz" lIns="91440" tIns="45720" rIns="91440" bIns="45720" rtlCol="0" anchor="b"/>
          <a:lstStyle>
            <a:lvl1pPr algn="r">
              <a:defRPr sz="1200"/>
            </a:lvl1pPr>
          </a:lstStyle>
          <a:p>
            <a:fld id="{74FA0DE1-1B7E-4CA2-9896-41044F623F2D}" type="slidenum">
              <a:rPr lang="en-US" smtClean="0"/>
              <a:t>‹#›</a:t>
            </a:fld>
            <a:endParaRPr lang="en-US"/>
          </a:p>
        </p:txBody>
      </p:sp>
    </p:spTree>
    <p:extLst>
      <p:ext uri="{BB962C8B-B14F-4D97-AF65-F5344CB8AC3E}">
        <p14:creationId xmlns:p14="http://schemas.microsoft.com/office/powerpoint/2010/main" val="1902173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3BB0E2E6-F6EC-44B6-839F-63A98840FEE5}" type="slidenum">
              <a:rPr lang="en-US" altLang="en-US">
                <a:solidFill>
                  <a:prstClr val="black"/>
                </a:solidFill>
              </a:rPr>
              <a:pPr>
                <a:spcBef>
                  <a:spcPct val="0"/>
                </a:spcBef>
              </a:pPr>
              <a:t>1</a:t>
            </a:fld>
            <a:endParaRPr lang="en-US" altLang="en-US">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ヒラギノ角ゴ Pro W3"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Rotary</a:t>
            </a:r>
            <a:r>
              <a:rPr lang="en-US" altLang="en-US" baseline="0" dirty="0" smtClean="0">
                <a:latin typeface="Arial" pitchFamily="34" charset="0"/>
                <a:ea typeface="ヒラギノ角ゴ Pro W3" pitchFamily="-84" charset="-128"/>
              </a:rPr>
              <a:t> Leadership at any level, just like anything else is not exempt form any of the laws, principles, levels, or axioms of leadership.  Everything rises and falls on leadership.  And leaders evaluate everything with a leadership bias.</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10</a:t>
            </a:fld>
            <a:endParaRPr lang="en-US"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When making that conscious decision to step</a:t>
            </a:r>
            <a:r>
              <a:rPr lang="en-US" altLang="en-US" baseline="0" dirty="0" smtClean="0">
                <a:latin typeface="Arial" pitchFamily="34" charset="0"/>
                <a:ea typeface="ヒラギノ角ゴ Pro W3" pitchFamily="-84" charset="-128"/>
              </a:rPr>
              <a:t> up into my leadership potential and raise the lid of my leadership ability</a:t>
            </a:r>
            <a:r>
              <a:rPr lang="en-US" altLang="en-US" dirty="0" smtClean="0">
                <a:latin typeface="Arial" pitchFamily="34" charset="0"/>
                <a:ea typeface="ヒラギノ角ゴ Pro W3" pitchFamily="-84" charset="-128"/>
              </a:rPr>
              <a:t>,</a:t>
            </a:r>
            <a:r>
              <a:rPr lang="en-US" altLang="en-US" baseline="0" dirty="0" smtClean="0">
                <a:latin typeface="Arial" pitchFamily="34" charset="0"/>
                <a:ea typeface="ヒラギノ角ゴ Pro W3" pitchFamily="-84" charset="-128"/>
              </a:rPr>
              <a:t> I have learned that leadership, including Rotary Leadership takes two things for success.  The first in intentional growth.  This is the study of leadership through books, seminars, with the whole intention and purpose of learning what leadership is….expanding ones awareness of what leadership is and what one’s individual leadership lid is.  The second is leadership experience.  Experience has been called the best teacher. Not true.  Evaluated experience is the best teacher.  Both of these are different and both are very necessary.</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11</a:t>
            </a:fld>
            <a:endParaRPr lang="en-US" alt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0" dirty="0" smtClean="0">
                <a:latin typeface="Arial" pitchFamily="34" charset="0"/>
                <a:ea typeface="ヒラギノ角ゴ Pro W3" pitchFamily="-84" charset="-128"/>
              </a:rPr>
              <a:t>Law #3 of The 21 Irrefutable Laws state Leadership develops daily, not in a day.  This is the combination of the two very different and necessary things I just mentioned.  One does not just read a book or go to a leadership seminar and become a leader.  It takes daily study.  It takes daily experience and evaluating that experience daily.  Leadership develops daily, not in a day.</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12</a:t>
            </a:fld>
            <a:endParaRPr lang="en-US"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Like I said earlier, Rotary can be the best leadership training ground ever for those that choose</a:t>
            </a:r>
            <a:r>
              <a:rPr lang="en-US" altLang="en-US" baseline="0" dirty="0" smtClean="0">
                <a:latin typeface="Arial" pitchFamily="34" charset="0"/>
                <a:ea typeface="ヒラギノ角ゴ Pro W3" pitchFamily="-84" charset="-128"/>
              </a:rPr>
              <a:t> it.  Understanding BUY IN is critical.  Law #14 of the 21 Irrefutable Laws states People buy into the leader, then the vision.  Whether one is elected a Club President or appointed or asked to be a Club Membership Chair, or Assistant Governor, people must buy into the leader first regardless of how they got to the position.  While it is said that where there is no vision the people perish, without a leader that people will follow, the greatest vision in the world goes nowhere.  A corollary of this is people don’t buy into worthy causes.  They buy into worthy leaders that support worthy causes.  Can you see how being a leader that people buy into support the worthy causes of the leaders….influence……</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13</a:t>
            </a:fld>
            <a:endParaRPr lang="en-US"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Here’s how that works.  Being a leader, especially a Rotary Leader requires connecting with others to get the job done.  This is Law #10 the Law of Connection – Leaders touch a heart before they ask for a hand.  Now let me back</a:t>
            </a:r>
            <a:r>
              <a:rPr lang="en-US" altLang="en-US" baseline="0" dirty="0" smtClean="0">
                <a:latin typeface="Arial" pitchFamily="34" charset="0"/>
                <a:ea typeface="ヒラギノ角ゴ Pro W3" pitchFamily="-84" charset="-128"/>
              </a:rPr>
              <a:t> up a little and bring up The 5 Levels of Leadership.  The first level is Position.  This is title and rank.  This is true in all aspects of business, the military, </a:t>
            </a:r>
            <a:r>
              <a:rPr lang="en-US" altLang="en-US" baseline="0" dirty="0" err="1" smtClean="0">
                <a:latin typeface="Arial" pitchFamily="34" charset="0"/>
                <a:ea typeface="ヒラギノ角ゴ Pro W3" pitchFamily="-84" charset="-128"/>
              </a:rPr>
              <a:t>etc</a:t>
            </a:r>
            <a:r>
              <a:rPr lang="en-US" altLang="en-US" baseline="0" dirty="0" smtClean="0">
                <a:latin typeface="Arial" pitchFamily="34" charset="0"/>
                <a:ea typeface="ヒラギノ角ゴ Pro W3" pitchFamily="-84" charset="-128"/>
              </a:rPr>
              <a:t> however it is what makes Rotary the best leadership training ground ever.  You get a promotion or a position.  Congratulations!  You are now president of your Rotary Club.  Level One position leadership means people follow you because they have to.  And we all know that in the volunteer world nobody has to follow anybody however we do have positions with leaders that believe their title is their leadership and hence, their power.  It is perfectly OK to enjoy one’s election to a Rotary Position however Level One Position Leadership is not where one wants to stay for any length of time.  The Holy Grail of leadership is Level 2 Permission…people follow you because they want to.  Remember the Law of Buy in?  Permission level is the relationship level.  This is the Rotary Membership Retention level.  This is why people stay in or leave Rotary.  We as Rotarians make retention some kind of mystery and hard to achieve.  The truth is it is very simple…treat others as you would want to be treated.  Every member of a Rotary Club needs three things.  The first is a friend in Rotary to whom he or she can constantly turn, who will walk beside him, who will answer his questions, who will understand his problems.  The second thing is an assignment.  Activity is the genius of Rotary.  Thirdly, Rotarians must be nourished by the concepts of Rotary.  They must understand what it is when we say Service Above Self.  I suspect they want to </a:t>
            </a:r>
            <a:r>
              <a:rPr lang="en-US" altLang="en-US" baseline="0" dirty="0" err="1" smtClean="0">
                <a:latin typeface="Arial" pitchFamily="34" charset="0"/>
                <a:ea typeface="ヒラギノ角ゴ Pro W3" pitchFamily="-84" charset="-128"/>
              </a:rPr>
              <a:t>undertand</a:t>
            </a:r>
            <a:r>
              <a:rPr lang="en-US" altLang="en-US" baseline="0" dirty="0" smtClean="0">
                <a:latin typeface="Arial" pitchFamily="34" charset="0"/>
                <a:ea typeface="ヒラギノ角ゴ Pro W3" pitchFamily="-84" charset="-128"/>
              </a:rPr>
              <a:t> or they would not have joined.  To keep them, we must nourish them.</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14</a:t>
            </a:fld>
            <a:endParaRPr lang="en-US"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Along with the Law of Connection are two leadership axioms.</a:t>
            </a:r>
            <a:r>
              <a:rPr lang="en-US" altLang="en-US" baseline="0" dirty="0" smtClean="0">
                <a:latin typeface="Arial" pitchFamily="34" charset="0"/>
                <a:ea typeface="ヒラギノ角ゴ Pro W3" pitchFamily="-84" charset="-128"/>
              </a:rPr>
              <a:t>  People do not care how much you know or what your title is until they know how much you care.  And people will not remember what you did, what you failed at or succeeded at however the will remember how you make them feel.  Can you see how this relates to membership retention?  Can you see The 4 Way Test in this?  Whether you are a Club President or a Rotarian, you are a leader when it come to this.  It is in your job description to build positive relationships with all members of a Rotary Club both new and old.  This is where the best practices of membership retention come in.  It is not just giving a new member a job or assignment which by the way much be done, it is also making people feel good about where they are and who they are with and what they are doing.  People will not remember what you did however they will remember how you make them feel.</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15</a:t>
            </a:fld>
            <a:endParaRPr lang="en-US"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Being a Rotary leader requires</a:t>
            </a:r>
            <a:r>
              <a:rPr lang="en-US" altLang="en-US" baseline="0" dirty="0" smtClean="0">
                <a:latin typeface="Arial" pitchFamily="34" charset="0"/>
                <a:ea typeface="ヒラギノ角ゴ Pro W3" pitchFamily="-84" charset="-128"/>
              </a:rPr>
              <a:t> priority and sacrifice.  There are two types of Rotary Leaders in any position.  I will use Club President as an example.  What kind of Rotary Club President are you.  Are you moving the Rotarians in the Club forward accomplishing the goals and objectives set forth in your vision or….are you just running the weekly meeting?  Now there is a reason a Rotary Club dies…..you just eat and meet.  It is proven fact in the Rotary world that when a Rotary Club takes on a service project and as many Rotarians in the Club as possible are involved that the club becomes vibrant, grows, and money just seems to appear.  This is the law of priorities where a leader knows understands that activity is not necessarily accomplishment.  Do you ever have those days where it all just runs together with a bunch of activity and nothing is accomplished?  Leaders take leadership seriously and take action to move him or herself and the organization he or she leads forward.  You can apply that to Club President and any position, including membership chair.  It does take some sacrifice.  A leader must give up to go up.  Sacrifice is the exchange of something of great value or something of even greater value.  While not really a sacrificing something of great value, can you not imagine giving up NCIS Marathon to make a difference, doing something that makes a difference, with people who make a difference, at a time that makes a difference?  It is for me.</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16</a:t>
            </a:fld>
            <a:endParaRPr lang="en-US"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I</a:t>
            </a:r>
            <a:r>
              <a:rPr lang="en-US" altLang="en-US" baseline="0" dirty="0" smtClean="0">
                <a:latin typeface="Arial" pitchFamily="34" charset="0"/>
                <a:ea typeface="ヒラギノ角ゴ Pro W3" pitchFamily="-84" charset="-128"/>
              </a:rPr>
              <a:t> will end this now.  Thank you all for listening in. It is my prayer that I added some value to each of you today.  You have certainly added value to me by taking time this afternoon to listen in.  Jennifer…..Thank You for setting this up.  I hope to see you and everyone on this call in a couple of weeks in Dallas at the Hyatt DFW for the 2</a:t>
            </a:r>
            <a:r>
              <a:rPr lang="en-US" altLang="en-US" baseline="30000" dirty="0" smtClean="0">
                <a:latin typeface="Arial" pitchFamily="34" charset="0"/>
                <a:ea typeface="ヒラギノ角ゴ Pro W3" pitchFamily="-84" charset="-128"/>
              </a:rPr>
              <a:t>nd</a:t>
            </a:r>
            <a:r>
              <a:rPr lang="en-US" altLang="en-US" baseline="0" dirty="0" smtClean="0">
                <a:latin typeface="Arial" pitchFamily="34" charset="0"/>
                <a:ea typeface="ヒラギノ角ゴ Pro W3" pitchFamily="-84" charset="-128"/>
              </a:rPr>
              <a:t> Annual Rotary Zones 21b and 27 Membership Summit on Friday and Saturday, November 13 and 14.  This is not your normal Rotary meeting like a PETS, or Assembly, or Conference.  This is leaders coming together to learn together and work together on building and growing Rotary Leaders.  This Summit is about getting good so we can help make others good.  And that is the book that I am a co-author of.  My short chapter that Jennifer can provide you with a PDF copy of has a lot of Rotary and Happy State Bank in it.  All of the laws and axioms I have spoken about are put into action in my Rotary story.  Please feel free to call on me if I can ever be of service and support to any of you, your business and of course, your Rotary Club.  Live today well!  </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17</a:t>
            </a:fld>
            <a:endParaRPr lang="en-US"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Here is the bottom line….no matter what we do in Rotary, it is our own personal dedication to our own growth as</a:t>
            </a:r>
            <a:r>
              <a:rPr lang="en-US" altLang="en-US" baseline="0" dirty="0" smtClean="0">
                <a:latin typeface="Arial" pitchFamily="34" charset="0"/>
                <a:ea typeface="ヒラギノ角ゴ Pro W3" pitchFamily="-84" charset="-128"/>
              </a:rPr>
              <a:t> a leader, regardless of position.  Without a dedication and commitment to personal growth, our Rotary will not grow.  We as leaders have got to get good, so we can help other people get good.  If we don’t get good, nobody gets good.  If we don’t reach our potential, nobody reaches their potential…..</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18</a:t>
            </a:fld>
            <a:endParaRPr lang="en-US" alt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One simple axiom</a:t>
            </a:r>
            <a:r>
              <a:rPr lang="en-US" altLang="en-US" baseline="0" dirty="0" smtClean="0">
                <a:latin typeface="Arial" pitchFamily="34" charset="0"/>
                <a:ea typeface="ヒラギノ角ゴ Pro W3" pitchFamily="-84" charset="-128"/>
              </a:rPr>
              <a:t> is true for anything including Rotary and that is to grow your business you have to grow your people and to grow your people you have to grow yourself……to grow your Rotary Club you have to grow your Rotarians.  To grow your Rotarians, grow yourself…..set the example….people do what people see.  Until we find our “why” we will never find our way.  My why or mission in life is to be the absolute best version of myself so I can help to make this world the absolute best version of itself.  I joined Rotary because I was told to.  I stayed in Rotary because Rotary allows me the opportunity to be the best version of myself.  Here’s what I know…..until we find our why, we will never find our way.  Leadership opportunities are everywhere in Rotary and while being a club president is the best job in Rotary, it is not the only leadership job in Rotary.  Just being in Rotary and serving others, adding value to others, connecting with others, getting through to others, helping others to grow in their leadership.   There is a vast difference between management and leadership.  In management you get people to do things.  In leadership, you help a person become someone. </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19</a:t>
            </a:fld>
            <a:endParaRPr lang="en-US"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a typeface="ヒラギノ角ゴ Pro W3" pitchFamily="-84" charset="-128"/>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FCCC96FE-965F-49E9-9605-789C14F25EBF}" type="slidenum">
              <a:rPr lang="en-US" altLang="en-US">
                <a:solidFill>
                  <a:prstClr val="black"/>
                </a:solidFill>
              </a:rPr>
              <a:pPr>
                <a:spcBef>
                  <a:spcPct val="0"/>
                </a:spcBef>
              </a:pPr>
              <a:t>2</a:t>
            </a:fld>
            <a:endParaRPr lang="en-US" alt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20</a:t>
            </a:fld>
            <a:endParaRPr lang="en-US" alt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21</a:t>
            </a:fld>
            <a:endParaRPr lang="en-US" alt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22</a:t>
            </a:fld>
            <a:endParaRPr lang="en-US" alt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3BB0E2E6-F6EC-44B6-839F-63A98840FEE5}" type="slidenum">
              <a:rPr lang="en-US" altLang="en-US">
                <a:solidFill>
                  <a:prstClr val="black"/>
                </a:solidFill>
              </a:rPr>
              <a:pPr>
                <a:spcBef>
                  <a:spcPct val="0"/>
                </a:spcBef>
              </a:pPr>
              <a:t>23</a:t>
            </a:fld>
            <a:endParaRPr lang="en-US" altLang="en-US">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ヒラギノ角ゴ Pro W3"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a typeface="ヒラギノ角ゴ Pro W3" pitchFamily="-84" charset="-128"/>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FCCC96FE-965F-49E9-9605-789C14F25EBF}" type="slidenum">
              <a:rPr lang="en-US" altLang="en-US">
                <a:solidFill>
                  <a:prstClr val="black"/>
                </a:solidFill>
              </a:rPr>
              <a:pPr>
                <a:spcBef>
                  <a:spcPct val="0"/>
                </a:spcBef>
              </a:pPr>
              <a:t>3</a:t>
            </a:fld>
            <a:endParaRPr lang="en-US"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4</a:t>
            </a:fld>
            <a:endParaRPr lang="en-US"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5</a:t>
            </a:fld>
            <a:endParaRPr lang="en-US"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6</a:t>
            </a:fld>
            <a:endParaRPr lang="en-US"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Return</a:t>
            </a:r>
            <a:r>
              <a:rPr lang="en-US" altLang="en-US" baseline="0" dirty="0" smtClean="0">
                <a:latin typeface="Arial" pitchFamily="34" charset="0"/>
                <a:ea typeface="ヒラギノ角ゴ Pro W3" pitchFamily="-84" charset="-128"/>
              </a:rPr>
              <a:t> to and study and learn the fundamental 21 Irrefutable Laws of Leadership</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7</a:t>
            </a:fld>
            <a:endParaRPr lang="en-US"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And here is why I</a:t>
            </a:r>
            <a:r>
              <a:rPr lang="en-US" altLang="en-US" baseline="0" dirty="0" smtClean="0">
                <a:latin typeface="Arial" pitchFamily="34" charset="0"/>
                <a:ea typeface="ヒラギノ角ゴ Pro W3" pitchFamily="-84" charset="-128"/>
              </a:rPr>
              <a:t> say it….Law #2 of John Maxwell’s 21 Irrefutable Laws of Leadership says that Leadership is influence, nothing more, nothing less, and everything rises and falls on Leadership….including the membership growth and membership retention of Rotary Clubs.</a:t>
            </a:r>
            <a:endParaRPr lang="en-US" altLang="en-US" dirty="0" smtClean="0">
              <a:latin typeface="Arial" pitchFamily="34" charset="0"/>
              <a:ea typeface="ヒラギノ角ゴ Pro W3" pitchFamily="-84" charset="-128"/>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FCCC96FE-965F-49E9-9605-789C14F25EBF}" type="slidenum">
              <a:rPr lang="en-US" altLang="en-US">
                <a:solidFill>
                  <a:prstClr val="black"/>
                </a:solidFill>
              </a:rPr>
              <a:pPr>
                <a:spcBef>
                  <a:spcPct val="0"/>
                </a:spcBef>
              </a:pPr>
              <a:t>8</a:t>
            </a:fld>
            <a:endParaRPr lang="en-US"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ea typeface="ヒラギノ角ゴ Pro W3" pitchFamily="-84" charset="-128"/>
              </a:rPr>
              <a:t>Rotary has been for me and can be for anyone else,</a:t>
            </a:r>
            <a:r>
              <a:rPr lang="en-US" altLang="en-US" baseline="0" dirty="0" smtClean="0">
                <a:latin typeface="Arial" pitchFamily="34" charset="0"/>
                <a:ea typeface="ヒラギノ角ゴ Pro W3" pitchFamily="-84" charset="-128"/>
              </a:rPr>
              <a:t> the best leadership training ground ever.  I believe that being a Rotary Club President is the best job in Rotary.  Back in 2000, I was elected President of my Rotary Club in Canyon, Texas and was told about the 21 Irrefutable Laws of Leadership and in particular Law #2.  In that chapter, John Maxwell writes that when CEOs of companies ask him what they can do determine the leadership potential and ability of their employees, John tells them to get them to leading volunteers.  It is when you lead volunteers that true leadership comes out because one must lead in the purest sense because all you have is your own ability to influence others to accomplish the goals and objectives of the organization.  No paycheck to dangle over their heads….only your own ability to influence others.  After reading that I made the conscious decision to be the best Rotary Club President the Canyon Rotary Club ever had.  Shortening up the story, I attended PETS, grew my club a net of 6 members and garnered 13 new Paul Harris Fellows, one of them was me…..after 15 years in Rotary, I had not given a dime to the Foundation…..and then was chosen District 5730 Club President of the year.  I tell you that not to impress you but to impart to you what can happen when one raises one’s level of awareness as to their own leadership ability.  Leadership is a choice, not a title.  The same holds true for Club Membership Chairs, or any other position in Rotary.  </a:t>
            </a:r>
            <a:endParaRPr lang="en-US" altLang="en-US" dirty="0" smtClean="0">
              <a:latin typeface="Arial" pitchFamily="34" charset="0"/>
              <a:ea typeface="ヒラギノ角ゴ Pro W3" pitchFamily="-8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pitchFamily="34" charset="0"/>
                <a:ea typeface="ヒラギノ角ゴ Pro W3" pitchFamily="-84" charset="-128"/>
              </a:defRPr>
            </a:lvl1pPr>
            <a:lvl2pPr marL="729057" indent="-280406" defTabSz="914437" eaLnBrk="0" hangingPunct="0">
              <a:spcBef>
                <a:spcPct val="30000"/>
              </a:spcBef>
              <a:defRPr sz="1200">
                <a:solidFill>
                  <a:schemeClr val="tx1"/>
                </a:solidFill>
                <a:latin typeface="Arial" pitchFamily="34" charset="0"/>
                <a:ea typeface="ヒラギノ角ゴ Pro W3" pitchFamily="-84" charset="-128"/>
              </a:defRPr>
            </a:lvl2pPr>
            <a:lvl3pPr marL="1121626" indent="-224325" defTabSz="914437" eaLnBrk="0" hangingPunct="0">
              <a:spcBef>
                <a:spcPct val="30000"/>
              </a:spcBef>
              <a:defRPr sz="1200">
                <a:solidFill>
                  <a:schemeClr val="tx1"/>
                </a:solidFill>
                <a:latin typeface="Arial" pitchFamily="34" charset="0"/>
                <a:ea typeface="ヒラギノ角ゴ Pro W3" pitchFamily="-84" charset="-128"/>
              </a:defRPr>
            </a:lvl3pPr>
            <a:lvl4pPr marL="1570276" indent="-224325" defTabSz="914437" eaLnBrk="0" hangingPunct="0">
              <a:spcBef>
                <a:spcPct val="30000"/>
              </a:spcBef>
              <a:defRPr sz="1200">
                <a:solidFill>
                  <a:schemeClr val="tx1"/>
                </a:solidFill>
                <a:latin typeface="Arial" pitchFamily="34" charset="0"/>
                <a:ea typeface="ヒラギノ角ゴ Pro W3" pitchFamily="-84" charset="-128"/>
              </a:defRPr>
            </a:lvl4pPr>
            <a:lvl5pPr marL="2018927" indent="-224325" defTabSz="914437" eaLnBrk="0" hangingPunct="0">
              <a:spcBef>
                <a:spcPct val="30000"/>
              </a:spcBef>
              <a:defRPr sz="1200">
                <a:solidFill>
                  <a:schemeClr val="tx1"/>
                </a:solidFill>
                <a:latin typeface="Arial" pitchFamily="34" charset="0"/>
                <a:ea typeface="ヒラギノ角ゴ Pro W3" pitchFamily="-84" charset="-128"/>
              </a:defRPr>
            </a:lvl5pPr>
            <a:lvl6pPr marL="246757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6pPr>
            <a:lvl7pPr marL="2916227"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7pPr>
            <a:lvl8pPr marL="336487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8pPr>
            <a:lvl9pPr marL="3813528" indent="-224325" defTabSz="914437" eaLnBrk="0" fontAlgn="base" hangingPunct="0">
              <a:spcBef>
                <a:spcPct val="30000"/>
              </a:spcBef>
              <a:spcAft>
                <a:spcPct val="0"/>
              </a:spcAft>
              <a:defRPr sz="1200">
                <a:solidFill>
                  <a:schemeClr val="tx1"/>
                </a:solidFill>
                <a:latin typeface="Arial" pitchFamily="34" charset="0"/>
                <a:ea typeface="ヒラギノ角ゴ Pro W3" pitchFamily="-84" charset="-128"/>
              </a:defRPr>
            </a:lvl9pPr>
          </a:lstStyle>
          <a:p>
            <a:pPr>
              <a:spcBef>
                <a:spcPct val="0"/>
              </a:spcBef>
            </a:pPr>
            <a:fld id="{74697781-9F00-4CD2-8787-069E90E13941}" type="slidenum">
              <a:rPr lang="en-US" altLang="en-US">
                <a:solidFill>
                  <a:prstClr val="black"/>
                </a:solidFill>
              </a:rPr>
              <a:pPr>
                <a:spcBef>
                  <a:spcPct val="0"/>
                </a:spcBef>
              </a:pPr>
              <a:t>9</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053724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550163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447233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74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5" name="Rectangle 4"/>
          <p:cNvSpPr>
            <a:spLocks noChangeArrowheads="1"/>
          </p:cNvSpPr>
          <p:nvPr userDrawn="1"/>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51214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5" name="Rectangle 4"/>
          <p:cNvSpPr>
            <a:spLocks noChangeArrowheads="1"/>
          </p:cNvSpPr>
          <p:nvPr userDrawn="1"/>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4697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5" name="Rectangle 4"/>
          <p:cNvSpPr>
            <a:spLocks noChangeArrowheads="1"/>
          </p:cNvSpPr>
          <p:nvPr userDrawn="1"/>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693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5" name="Rectangle 4"/>
          <p:cNvSpPr>
            <a:spLocks noChangeArrowheads="1"/>
          </p:cNvSpPr>
          <p:nvPr userDrawn="1"/>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76070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5" name="Rectangle 4"/>
          <p:cNvSpPr>
            <a:spLocks noChangeArrowheads="1"/>
          </p:cNvSpPr>
          <p:nvPr userDrawn="1"/>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1494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409809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98649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5804384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533027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577307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6504084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3703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3400132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765571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7927720"/>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3553315"/>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680258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32436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4" name="Rectangle 3"/>
          <p:cNvSpPr>
            <a:spLocks noChangeArrowheads="1"/>
          </p:cNvSpPr>
          <p:nvPr userDrawn="1"/>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638996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smtClean="0"/>
              <a:t>Click to edit Master title style</a:t>
            </a:r>
            <a:endParaRPr lang="en-US" dirty="0"/>
          </a:p>
        </p:txBody>
      </p:sp>
    </p:spTree>
    <p:extLst>
      <p:ext uri="{BB962C8B-B14F-4D97-AF65-F5344CB8AC3E}">
        <p14:creationId xmlns:p14="http://schemas.microsoft.com/office/powerpoint/2010/main" val="163274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83248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1209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790446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1.png"/><Relationship Id="rId2" Type="http://schemas.openxmlformats.org/officeDocument/2006/relationships/slideLayout" Target="../slideLayouts/slideLayout14.xml"/><Relationship Id="rId16" Type="http://schemas.openxmlformats.org/officeDocument/2006/relationships/theme" Target="../theme/theme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7162800" y="6477000"/>
            <a:ext cx="1524000" cy="138113"/>
          </a:xfrm>
          <a:prstGeom prst="rect">
            <a:avLst/>
          </a:prstGeom>
          <a:noFill/>
        </p:spPr>
        <p:txBody>
          <a:bodyPr lIns="0" tIns="0" rIns="0" bIns="0">
            <a:spAutoFit/>
          </a:bodyP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r" fontAlgn="base">
              <a:spcBef>
                <a:spcPct val="0"/>
              </a:spcBef>
              <a:spcAft>
                <a:spcPct val="0"/>
              </a:spcAft>
              <a:defRPr/>
            </a:pPr>
            <a:r>
              <a:rPr lang="en-US" altLang="en-US" sz="900" dirty="0" smtClean="0">
                <a:solidFill>
                  <a:srgbClr val="BCBDC0"/>
                </a:solidFill>
                <a:latin typeface="Arial Narrow" pitchFamily="34" charset="0"/>
              </a:rPr>
              <a:t>TITLE |  </a:t>
            </a:r>
            <a:fld id="{42327FBA-B6D9-4948-AA14-EC1671A4C20C}" type="slidenum">
              <a:rPr lang="en-US" altLang="en-US" sz="900" smtClean="0">
                <a:solidFill>
                  <a:srgbClr val="BCBDC0"/>
                </a:solidFill>
                <a:latin typeface="Arial Narrow" pitchFamily="34" charset="0"/>
              </a:rPr>
              <a:pPr algn="r" fontAlgn="base">
                <a:spcBef>
                  <a:spcPct val="0"/>
                </a:spcBef>
                <a:spcAft>
                  <a:spcPct val="0"/>
                </a:spcAft>
                <a:defRPr/>
              </a:pPr>
              <a:t>‹#›</a:t>
            </a:fld>
            <a:r>
              <a:rPr lang="en-US" altLang="en-US" sz="900" dirty="0" smtClean="0">
                <a:solidFill>
                  <a:srgbClr val="BCBDC0"/>
                </a:solidFill>
                <a:latin typeface="Arial Narrow" pitchFamily="34" charset="0"/>
              </a:rPr>
              <a:t>  </a:t>
            </a:r>
            <a:endParaRPr lang="en-US" altLang="en-US" sz="900" dirty="0" smtClean="0">
              <a:solidFill>
                <a:srgbClr val="958D85"/>
              </a:solidFill>
              <a:latin typeface="Arial Narrow" pitchFamily="34" charset="0"/>
            </a:endParaRPr>
          </a:p>
        </p:txBody>
      </p:sp>
      <p:pic>
        <p:nvPicPr>
          <p:cNvPr id="3075" name="Picture 3"/>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4631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en-US" sz="2400" dirty="0">
              <a:solidFill>
                <a:prstClr val="white"/>
              </a:solidFill>
            </a:endParaRPr>
          </a:p>
        </p:txBody>
      </p:sp>
      <p:pic>
        <p:nvPicPr>
          <p:cNvPr id="1027" name="Picture 3"/>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154040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7086600" y="6477000"/>
            <a:ext cx="1600200" cy="138113"/>
          </a:xfrm>
          <a:prstGeom prst="rect">
            <a:avLst/>
          </a:prstGeom>
          <a:noFill/>
        </p:spPr>
        <p:txBody>
          <a:bodyPr lIns="0" tIns="0" rIns="0" bIns="0">
            <a:spAutoFit/>
          </a:bodyP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r" fontAlgn="base">
              <a:spcBef>
                <a:spcPct val="0"/>
              </a:spcBef>
              <a:spcAft>
                <a:spcPct val="0"/>
              </a:spcAft>
              <a:defRPr/>
            </a:pPr>
            <a:r>
              <a:rPr lang="en-US" altLang="en-US" sz="900" dirty="0" smtClean="0">
                <a:solidFill>
                  <a:srgbClr val="BCBDC0"/>
                </a:solidFill>
                <a:latin typeface="Arial Narrow" pitchFamily="34" charset="0"/>
              </a:rPr>
              <a:t>TITLE  |  </a:t>
            </a:r>
            <a:fld id="{9E10ED6F-D69F-4C96-B7C7-6E8CFAFC00A6}" type="slidenum">
              <a:rPr lang="en-US" altLang="en-US" sz="900" smtClean="0">
                <a:solidFill>
                  <a:srgbClr val="BCBDC0"/>
                </a:solidFill>
                <a:latin typeface="Arial Narrow" pitchFamily="34" charset="0"/>
              </a:rPr>
              <a:pPr algn="r" fontAlgn="base">
                <a:spcBef>
                  <a:spcPct val="0"/>
                </a:spcBef>
                <a:spcAft>
                  <a:spcPct val="0"/>
                </a:spcAft>
                <a:defRPr/>
              </a:pPr>
              <a:t>‹#›</a:t>
            </a:fld>
            <a:r>
              <a:rPr lang="en-US" altLang="en-US" sz="900" dirty="0" smtClean="0">
                <a:solidFill>
                  <a:srgbClr val="BCBDC0"/>
                </a:solidFill>
                <a:latin typeface="Arial Narrow" pitchFamily="34" charset="0"/>
              </a:rPr>
              <a:t>  </a:t>
            </a:r>
            <a:endParaRPr lang="en-US" altLang="en-US" sz="900" dirty="0" smtClean="0">
              <a:solidFill>
                <a:srgbClr val="958D85"/>
              </a:solidFill>
              <a:latin typeface="Arial Narrow" pitchFamily="34" charset="0"/>
            </a:endParaRPr>
          </a:p>
        </p:txBody>
      </p:sp>
      <p:pic>
        <p:nvPicPr>
          <p:cNvPr id="2051" name="Picture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67028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mailto:dnorris@happybank.com" TargetMode="External"/><Relationship Id="rId7" Type="http://schemas.openxmlformats.org/officeDocument/2006/relationships/hyperlink" Target="http://www.davidnorris.lifemasteryinstitute.com/"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hyperlink" Target="http://www.johnmaxwellgroup.com/DavidNorris" TargetMode="External"/><Relationship Id="rId5" Type="http://schemas.openxmlformats.org/officeDocument/2006/relationships/hyperlink" Target="mailto:DavidNorris@LifeMasteryInstitute.com" TargetMode="External"/><Relationship Id="rId4" Type="http://schemas.openxmlformats.org/officeDocument/2006/relationships/hyperlink" Target="mailto:DavidNorris@JohnMaxwellGroup.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5D8"/>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81000" y="3429000"/>
            <a:ext cx="9753600" cy="990600"/>
          </a:xfrm>
          <a:prstGeom prst="rect">
            <a:avLst/>
          </a:prstGeom>
          <a:solidFill>
            <a:schemeClr val="accent1"/>
          </a:solidFill>
          <a:ln>
            <a:noFill/>
          </a:ln>
          <a:effectLst>
            <a:outerShdw blurRad="40000" dist="23000" dir="5400000" rotWithShape="0">
              <a:srgbClr val="808080">
                <a:alpha val="34999"/>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17411" name="Rectangle 10"/>
          <p:cNvSpPr txBox="1">
            <a:spLocks noChangeArrowheads="1"/>
          </p:cNvSpPr>
          <p:nvPr/>
        </p:nvSpPr>
        <p:spPr bwMode="auto">
          <a:xfrm>
            <a:off x="457200" y="3733800"/>
            <a:ext cx="8305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defRPr sz="2400">
                <a:solidFill>
                  <a:schemeClr val="tx1"/>
                </a:solidFill>
                <a:latin typeface="Arial" pitchFamily="34" charset="0"/>
                <a:ea typeface="ヒラギノ角ゴ Pro W3" pitchFamily="-84" charset="-128"/>
              </a:defRPr>
            </a:lvl1pPr>
            <a:lvl2pPr marL="742950" indent="-285750" defTabSz="457200" eaLnBrk="0" hangingPunct="0">
              <a:defRPr sz="2400">
                <a:solidFill>
                  <a:schemeClr val="tx1"/>
                </a:solidFill>
                <a:latin typeface="Arial" pitchFamily="34" charset="0"/>
                <a:ea typeface="ヒラギノ角ゴ Pro W3" pitchFamily="-84" charset="-128"/>
              </a:defRPr>
            </a:lvl2pPr>
            <a:lvl3pPr marL="1143000" indent="-228600" defTabSz="457200" eaLnBrk="0" hangingPunct="0">
              <a:defRPr sz="2400">
                <a:solidFill>
                  <a:schemeClr val="tx1"/>
                </a:solidFill>
                <a:latin typeface="Arial" pitchFamily="34" charset="0"/>
                <a:ea typeface="ヒラギノ角ゴ Pro W3" pitchFamily="-84" charset="-128"/>
              </a:defRPr>
            </a:lvl3pPr>
            <a:lvl4pPr marL="1600200" indent="-228600" defTabSz="457200" eaLnBrk="0" hangingPunct="0">
              <a:defRPr sz="2400">
                <a:solidFill>
                  <a:schemeClr val="tx1"/>
                </a:solidFill>
                <a:latin typeface="Arial" pitchFamily="34" charset="0"/>
                <a:ea typeface="ヒラギノ角ゴ Pro W3" pitchFamily="-84" charset="-128"/>
              </a:defRPr>
            </a:lvl4pPr>
            <a:lvl5pPr marL="2057400" indent="-228600" defTabSz="457200" eaLnBrk="0" hangingPunct="0">
              <a:defRPr sz="2400">
                <a:solidFill>
                  <a:schemeClr val="tx1"/>
                </a:solidFill>
                <a:latin typeface="Arial" pitchFamily="34" charset="0"/>
                <a:ea typeface="ヒラギノ角ゴ Pro W3" pitchFamily="-8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eaLnBrk="1" fontAlgn="base" hangingPunct="1">
              <a:spcBef>
                <a:spcPct val="0"/>
              </a:spcBef>
              <a:spcAft>
                <a:spcPts val="2400"/>
              </a:spcAft>
            </a:pPr>
            <a:r>
              <a:rPr lang="en-US" altLang="en-US" sz="2800" b="1" dirty="0" smtClean="0">
                <a:solidFill>
                  <a:prstClr val="white"/>
                </a:solidFill>
                <a:latin typeface="Goudy Old Style" panose="02020502050305020303" pitchFamily="18" charset="0"/>
              </a:rPr>
              <a:t>2</a:t>
            </a:r>
            <a:r>
              <a:rPr lang="en-US" altLang="en-US" sz="2800" b="1" baseline="30000" dirty="0" smtClean="0">
                <a:solidFill>
                  <a:prstClr val="white"/>
                </a:solidFill>
                <a:latin typeface="Goudy Old Style" panose="02020502050305020303" pitchFamily="18" charset="0"/>
              </a:rPr>
              <a:t>nd</a:t>
            </a:r>
            <a:r>
              <a:rPr lang="en-US" altLang="en-US" sz="2800" b="1" dirty="0" smtClean="0">
                <a:solidFill>
                  <a:prstClr val="white"/>
                </a:solidFill>
                <a:latin typeface="Goudy Old Style" panose="02020502050305020303" pitchFamily="18" charset="0"/>
              </a:rPr>
              <a:t> Annual Rotary Zones 21b &amp; 27 Membership Summit</a:t>
            </a:r>
          </a:p>
          <a:p>
            <a:pPr eaLnBrk="1" fontAlgn="base" hangingPunct="1">
              <a:spcBef>
                <a:spcPct val="0"/>
              </a:spcBef>
              <a:spcAft>
                <a:spcPct val="0"/>
              </a:spcAft>
            </a:pPr>
            <a:r>
              <a:rPr lang="en-US" altLang="en-US" sz="2000" dirty="0" smtClean="0">
                <a:solidFill>
                  <a:srgbClr val="01B4E7"/>
                </a:solidFill>
                <a:latin typeface="Goudy Old Style" panose="02020502050305020303" pitchFamily="18" charset="0"/>
              </a:rPr>
              <a:t>Rotary Coordinator David Norris </a:t>
            </a:r>
          </a:p>
          <a:p>
            <a:pPr eaLnBrk="1" fontAlgn="base" hangingPunct="1">
              <a:spcBef>
                <a:spcPct val="0"/>
              </a:spcBef>
              <a:spcAft>
                <a:spcPct val="0"/>
              </a:spcAft>
            </a:pPr>
            <a:r>
              <a:rPr lang="en-US" altLang="en-US" sz="2000" dirty="0" smtClean="0">
                <a:solidFill>
                  <a:srgbClr val="01B4E7"/>
                </a:solidFill>
                <a:latin typeface="Goudy Old Style" panose="02020502050305020303" pitchFamily="18" charset="0"/>
              </a:rPr>
              <a:t>November 13, 2015</a:t>
            </a:r>
          </a:p>
        </p:txBody>
      </p:sp>
    </p:spTree>
    <p:extLst>
      <p:ext uri="{BB962C8B-B14F-4D97-AF65-F5344CB8AC3E}">
        <p14:creationId xmlns:p14="http://schemas.microsoft.com/office/powerpoint/2010/main" val="219637663"/>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itchFamily="34" charset="0"/>
              </a:rPr>
              <a:t> </a:t>
            </a:r>
            <a:r>
              <a:rPr lang="en-US" altLang="en-US" sz="3000" dirty="0">
                <a:latin typeface="Goudy Old Style" panose="02020502050305020303" pitchFamily="18" charset="0"/>
              </a:rPr>
              <a:t>R</a:t>
            </a:r>
            <a:r>
              <a:rPr lang="en-US" altLang="en-US" sz="3000" dirty="0" smtClean="0">
                <a:latin typeface="Goudy Old Style" panose="02020502050305020303" pitchFamily="18" charset="0"/>
              </a:rPr>
              <a:t>otary Membership Retention……..</a:t>
            </a:r>
          </a:p>
        </p:txBody>
      </p:sp>
      <p:sp>
        <p:nvSpPr>
          <p:cNvPr id="2" name="TextBox 1"/>
          <p:cNvSpPr txBox="1"/>
          <p:nvPr/>
        </p:nvSpPr>
        <p:spPr>
          <a:xfrm>
            <a:off x="609600" y="1371600"/>
            <a:ext cx="7924800" cy="4893647"/>
          </a:xfrm>
          <a:prstGeom prst="rect">
            <a:avLst/>
          </a:prstGeom>
          <a:noFill/>
        </p:spPr>
        <p:txBody>
          <a:bodyPr wrap="square" rtlCol="0">
            <a:spAutoFit/>
          </a:bodyPr>
          <a:lstStyle/>
          <a:p>
            <a:r>
              <a:rPr lang="en-US" sz="3600" b="1" dirty="0" smtClean="0">
                <a:solidFill>
                  <a:srgbClr val="958D85"/>
                </a:solidFill>
                <a:latin typeface="Goudy Old Style" panose="02020502050305020303" pitchFamily="18" charset="0"/>
              </a:rPr>
              <a:t>The problem is never in the problem….. </a:t>
            </a:r>
          </a:p>
          <a:p>
            <a:endParaRPr lang="en-US" sz="2000" b="1" dirty="0">
              <a:solidFill>
                <a:srgbClr val="958D85"/>
              </a:solidFill>
              <a:latin typeface="Goudy Old Style" panose="02020502050305020303" pitchFamily="18" charset="0"/>
            </a:endParaRPr>
          </a:p>
          <a:p>
            <a:r>
              <a:rPr lang="en-US" sz="3600" b="1" dirty="0" smtClean="0">
                <a:solidFill>
                  <a:srgbClr val="958D85"/>
                </a:solidFill>
                <a:latin typeface="Goudy Old Style" panose="02020502050305020303" pitchFamily="18" charset="0"/>
              </a:rPr>
              <a:t>The problem is in the </a:t>
            </a:r>
            <a:r>
              <a:rPr lang="en-US" sz="3600" b="1" i="1" u="sng" dirty="0" smtClean="0">
                <a:solidFill>
                  <a:srgbClr val="958D85"/>
                </a:solidFill>
                <a:latin typeface="Goudy Old Style" panose="02020502050305020303" pitchFamily="18" charset="0"/>
              </a:rPr>
              <a:t>thinking</a:t>
            </a:r>
            <a:r>
              <a:rPr lang="en-US" sz="3600" b="1" dirty="0" smtClean="0">
                <a:solidFill>
                  <a:srgbClr val="958D85"/>
                </a:solidFill>
                <a:latin typeface="Goudy Old Style" panose="02020502050305020303" pitchFamily="18" charset="0"/>
              </a:rPr>
              <a:t> about the problem!</a:t>
            </a:r>
          </a:p>
          <a:p>
            <a:endParaRPr lang="en-US" sz="2000" b="1" dirty="0">
              <a:solidFill>
                <a:srgbClr val="958D85"/>
              </a:solidFill>
              <a:latin typeface="Goudy Old Style" panose="02020502050305020303" pitchFamily="18" charset="0"/>
            </a:endParaRPr>
          </a:p>
          <a:p>
            <a:r>
              <a:rPr lang="en-US" sz="3600" b="1" dirty="0" smtClean="0">
                <a:solidFill>
                  <a:srgbClr val="958D85"/>
                </a:solidFill>
                <a:latin typeface="Goudy Old Style" panose="02020502050305020303" pitchFamily="18" charset="0"/>
              </a:rPr>
              <a:t>Law #8 The Law of Intuition:</a:t>
            </a:r>
          </a:p>
          <a:p>
            <a:endParaRPr lang="en-US" sz="2000" b="1" dirty="0" smtClean="0">
              <a:solidFill>
                <a:srgbClr val="958D85"/>
              </a:solidFill>
              <a:latin typeface="Goudy Old Style" panose="02020502050305020303" pitchFamily="18" charset="0"/>
            </a:endParaRPr>
          </a:p>
          <a:p>
            <a:r>
              <a:rPr lang="en-US" sz="3600" b="1" dirty="0" smtClean="0">
                <a:solidFill>
                  <a:srgbClr val="958D85"/>
                </a:solidFill>
                <a:latin typeface="Goudy Old Style" panose="02020502050305020303" pitchFamily="18" charset="0"/>
              </a:rPr>
              <a:t>Leaders Evaluate </a:t>
            </a:r>
            <a:r>
              <a:rPr lang="en-US" sz="3600" b="1" dirty="0">
                <a:solidFill>
                  <a:srgbClr val="958D85"/>
                </a:solidFill>
                <a:latin typeface="Goudy Old Style" panose="02020502050305020303" pitchFamily="18" charset="0"/>
              </a:rPr>
              <a:t>E</a:t>
            </a:r>
            <a:r>
              <a:rPr lang="en-US" sz="3600" b="1" dirty="0" smtClean="0">
                <a:solidFill>
                  <a:srgbClr val="958D85"/>
                </a:solidFill>
                <a:latin typeface="Goudy Old Style" panose="02020502050305020303" pitchFamily="18" charset="0"/>
              </a:rPr>
              <a:t>verything With a Leadership Bias</a:t>
            </a:r>
          </a:p>
          <a:p>
            <a:endParaRPr lang="en-US" sz="3600" b="1" dirty="0">
              <a:solidFill>
                <a:srgbClr val="958D85"/>
              </a:solidFill>
              <a:latin typeface="Goudy Old Style" panose="02020502050305020303" pitchFamily="18" charset="0"/>
            </a:endParaRPr>
          </a:p>
        </p:txBody>
      </p:sp>
    </p:spTree>
    <p:extLst>
      <p:ext uri="{BB962C8B-B14F-4D97-AF65-F5344CB8AC3E}">
        <p14:creationId xmlns:p14="http://schemas.microsoft.com/office/powerpoint/2010/main" val="372726936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itchFamily="34" charset="0"/>
              </a:rPr>
              <a:t> </a:t>
            </a:r>
            <a:r>
              <a:rPr lang="en-US" altLang="en-US" sz="3000" dirty="0" smtClean="0">
                <a:latin typeface="Goudy Old Style" panose="02020502050305020303" pitchFamily="18" charset="0"/>
              </a:rPr>
              <a:t>Leadership, including Rotary Leadership……..</a:t>
            </a:r>
          </a:p>
        </p:txBody>
      </p:sp>
      <p:sp>
        <p:nvSpPr>
          <p:cNvPr id="2" name="TextBox 1"/>
          <p:cNvSpPr txBox="1"/>
          <p:nvPr/>
        </p:nvSpPr>
        <p:spPr>
          <a:xfrm>
            <a:off x="838200" y="1600200"/>
            <a:ext cx="7391400" cy="3662541"/>
          </a:xfrm>
          <a:prstGeom prst="rect">
            <a:avLst/>
          </a:prstGeom>
          <a:noFill/>
        </p:spPr>
        <p:txBody>
          <a:bodyPr wrap="square" rtlCol="0">
            <a:spAutoFit/>
          </a:bodyPr>
          <a:lstStyle/>
          <a:p>
            <a:r>
              <a:rPr lang="en-US" sz="3600" b="1" dirty="0" smtClean="0">
                <a:latin typeface="Goudy Old Style" panose="02020502050305020303" pitchFamily="18" charset="0"/>
              </a:rPr>
              <a:t>….. Takes two things for success:</a:t>
            </a:r>
          </a:p>
          <a:p>
            <a:endParaRPr lang="en-US" sz="3600" b="1" dirty="0" smtClean="0">
              <a:latin typeface="Goudy Old Style" panose="02020502050305020303" pitchFamily="18" charset="0"/>
            </a:endParaRPr>
          </a:p>
          <a:p>
            <a:r>
              <a:rPr lang="en-US" sz="3200" b="1" dirty="0" smtClean="0">
                <a:latin typeface="Goudy Old Style" panose="02020502050305020303" pitchFamily="18" charset="0"/>
              </a:rPr>
              <a:t>1</a:t>
            </a:r>
            <a:r>
              <a:rPr lang="en-US" sz="3200" b="1" baseline="30000" dirty="0" smtClean="0">
                <a:latin typeface="Goudy Old Style" panose="02020502050305020303" pitchFamily="18" charset="0"/>
              </a:rPr>
              <a:t>st</a:t>
            </a:r>
            <a:r>
              <a:rPr lang="en-US" sz="3200" b="1" dirty="0" smtClean="0">
                <a:latin typeface="Goudy Old Style" panose="02020502050305020303" pitchFamily="18" charset="0"/>
              </a:rPr>
              <a:t> is intentional growth - study</a:t>
            </a:r>
          </a:p>
          <a:p>
            <a:endParaRPr lang="en-US" sz="3200" b="1" dirty="0" smtClean="0">
              <a:latin typeface="Goudy Old Style" panose="02020502050305020303" pitchFamily="18" charset="0"/>
            </a:endParaRPr>
          </a:p>
          <a:p>
            <a:r>
              <a:rPr lang="en-US" sz="3200" b="1" dirty="0" smtClean="0">
                <a:latin typeface="Goudy Old Style" panose="02020502050305020303" pitchFamily="18" charset="0"/>
              </a:rPr>
              <a:t>2</a:t>
            </a:r>
            <a:r>
              <a:rPr lang="en-US" sz="3200" b="1" baseline="30000" dirty="0" smtClean="0">
                <a:latin typeface="Goudy Old Style" panose="02020502050305020303" pitchFamily="18" charset="0"/>
              </a:rPr>
              <a:t>nd</a:t>
            </a:r>
            <a:r>
              <a:rPr lang="en-US" sz="3200" b="1" dirty="0" smtClean="0">
                <a:latin typeface="Goudy Old Style" panose="02020502050305020303" pitchFamily="18" charset="0"/>
              </a:rPr>
              <a:t> is leadership experience -evaluated</a:t>
            </a:r>
          </a:p>
          <a:p>
            <a:endParaRPr lang="en-US" sz="3200" b="1" dirty="0">
              <a:latin typeface="Goudy Old Style" panose="02020502050305020303" pitchFamily="18" charset="0"/>
            </a:endParaRPr>
          </a:p>
          <a:p>
            <a:r>
              <a:rPr lang="en-US" sz="3200" b="1" dirty="0" smtClean="0">
                <a:latin typeface="Goudy Old Style" panose="02020502050305020303" pitchFamily="18" charset="0"/>
              </a:rPr>
              <a:t>Both are different and both are necessary.</a:t>
            </a:r>
            <a:endParaRPr lang="en-US" sz="3200" b="1" dirty="0">
              <a:latin typeface="Goudy Old Style" panose="02020502050305020303" pitchFamily="18" charset="0"/>
            </a:endParaRPr>
          </a:p>
        </p:txBody>
      </p:sp>
    </p:spTree>
    <p:extLst>
      <p:ext uri="{BB962C8B-B14F-4D97-AF65-F5344CB8AC3E}">
        <p14:creationId xmlns:p14="http://schemas.microsoft.com/office/powerpoint/2010/main" val="377134815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itchFamily="34" charset="0"/>
              </a:rPr>
              <a:t> </a:t>
            </a:r>
            <a:r>
              <a:rPr lang="en-US" altLang="en-US" sz="3000" dirty="0" smtClean="0">
                <a:latin typeface="Goudy Old Style" panose="02020502050305020303" pitchFamily="18" charset="0"/>
              </a:rPr>
              <a:t>Rotary can be the best leadership training ground ever…..</a:t>
            </a:r>
          </a:p>
        </p:txBody>
      </p:sp>
      <p:sp>
        <p:nvSpPr>
          <p:cNvPr id="2" name="TextBox 1"/>
          <p:cNvSpPr txBox="1"/>
          <p:nvPr/>
        </p:nvSpPr>
        <p:spPr>
          <a:xfrm>
            <a:off x="838200" y="2743200"/>
            <a:ext cx="7391400" cy="1692771"/>
          </a:xfrm>
          <a:prstGeom prst="rect">
            <a:avLst/>
          </a:prstGeom>
          <a:noFill/>
        </p:spPr>
        <p:txBody>
          <a:bodyPr wrap="square" rtlCol="0">
            <a:spAutoFit/>
          </a:bodyPr>
          <a:lstStyle/>
          <a:p>
            <a:pPr algn="ctr"/>
            <a:r>
              <a:rPr lang="en-US" sz="3600" b="1" dirty="0" smtClean="0">
                <a:latin typeface="Goudy Old Style" panose="02020502050305020303" pitchFamily="18" charset="0"/>
              </a:rPr>
              <a:t>Law #3 – The Law of Process</a:t>
            </a:r>
          </a:p>
          <a:p>
            <a:pPr algn="ctr"/>
            <a:endParaRPr lang="en-US" sz="3600" b="1" dirty="0" smtClean="0">
              <a:latin typeface="Goudy Old Style" panose="02020502050305020303" pitchFamily="18" charset="0"/>
            </a:endParaRPr>
          </a:p>
          <a:p>
            <a:pPr algn="ctr"/>
            <a:r>
              <a:rPr lang="en-US" sz="3200" b="1" dirty="0" smtClean="0">
                <a:latin typeface="Goudy Old Style" panose="02020502050305020303" pitchFamily="18" charset="0"/>
              </a:rPr>
              <a:t>Leadership develops daily, not in a day</a:t>
            </a:r>
            <a:endParaRPr lang="en-US" sz="3200" b="1" dirty="0">
              <a:latin typeface="Goudy Old Style" panose="02020502050305020303" pitchFamily="18" charset="0"/>
            </a:endParaRPr>
          </a:p>
        </p:txBody>
      </p:sp>
    </p:spTree>
    <p:extLst>
      <p:ext uri="{BB962C8B-B14F-4D97-AF65-F5344CB8AC3E}">
        <p14:creationId xmlns:p14="http://schemas.microsoft.com/office/powerpoint/2010/main" val="230588449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itchFamily="34" charset="0"/>
              </a:rPr>
              <a:t> </a:t>
            </a:r>
            <a:r>
              <a:rPr lang="en-US" altLang="en-US" sz="3000" dirty="0" smtClean="0">
                <a:latin typeface="Goudy Old Style" panose="02020502050305020303" pitchFamily="18" charset="0"/>
              </a:rPr>
              <a:t>Rotary can be the best leadership training ground ever…..</a:t>
            </a:r>
          </a:p>
        </p:txBody>
      </p:sp>
      <p:sp>
        <p:nvSpPr>
          <p:cNvPr id="2" name="TextBox 1"/>
          <p:cNvSpPr txBox="1"/>
          <p:nvPr/>
        </p:nvSpPr>
        <p:spPr>
          <a:xfrm>
            <a:off x="838200" y="2209800"/>
            <a:ext cx="7391400" cy="2923877"/>
          </a:xfrm>
          <a:prstGeom prst="rect">
            <a:avLst/>
          </a:prstGeom>
          <a:noFill/>
        </p:spPr>
        <p:txBody>
          <a:bodyPr wrap="square" rtlCol="0">
            <a:spAutoFit/>
          </a:bodyPr>
          <a:lstStyle/>
          <a:p>
            <a:r>
              <a:rPr lang="en-US" sz="3200" b="1" dirty="0" smtClean="0">
                <a:latin typeface="Goudy Old Style" panose="02020502050305020303" pitchFamily="18" charset="0"/>
              </a:rPr>
              <a:t>Being a Rotary leader requires Buy In..</a:t>
            </a:r>
          </a:p>
          <a:p>
            <a:endParaRPr lang="en-US" sz="3200" b="1" dirty="0" smtClean="0">
              <a:latin typeface="Goudy Old Style" panose="02020502050305020303" pitchFamily="18" charset="0"/>
            </a:endParaRPr>
          </a:p>
          <a:p>
            <a:r>
              <a:rPr lang="en-US" sz="3200" b="1" dirty="0" smtClean="0">
                <a:latin typeface="Goudy Old Style" panose="02020502050305020303" pitchFamily="18" charset="0"/>
              </a:rPr>
              <a:t>Law #14 The Law of Buy-In </a:t>
            </a:r>
          </a:p>
          <a:p>
            <a:endParaRPr lang="en-US" sz="3200" b="1" dirty="0" smtClean="0">
              <a:latin typeface="Goudy Old Style" panose="02020502050305020303" pitchFamily="18" charset="0"/>
            </a:endParaRPr>
          </a:p>
          <a:p>
            <a:pPr algn="ctr"/>
            <a:r>
              <a:rPr lang="en-US" sz="2800" b="1" dirty="0" smtClean="0">
                <a:latin typeface="Goudy Old Style" panose="02020502050305020303" pitchFamily="18" charset="0"/>
              </a:rPr>
              <a:t>People buy into the Leader, then the vision</a:t>
            </a:r>
          </a:p>
          <a:p>
            <a:endParaRPr lang="en-US" sz="2800" b="1" dirty="0"/>
          </a:p>
        </p:txBody>
      </p:sp>
    </p:spTree>
    <p:extLst>
      <p:ext uri="{BB962C8B-B14F-4D97-AF65-F5344CB8AC3E}">
        <p14:creationId xmlns:p14="http://schemas.microsoft.com/office/powerpoint/2010/main" val="105934718"/>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itchFamily="34" charset="0"/>
              </a:rPr>
              <a:t> </a:t>
            </a:r>
            <a:r>
              <a:rPr lang="en-US" altLang="en-US" sz="3000" dirty="0" smtClean="0">
                <a:latin typeface="Goudy Old Style" panose="02020502050305020303" pitchFamily="18" charset="0"/>
              </a:rPr>
              <a:t>Leadership Law for Rotary Membership Retention</a:t>
            </a:r>
          </a:p>
        </p:txBody>
      </p:sp>
      <p:sp>
        <p:nvSpPr>
          <p:cNvPr id="2" name="TextBox 1"/>
          <p:cNvSpPr txBox="1"/>
          <p:nvPr/>
        </p:nvSpPr>
        <p:spPr>
          <a:xfrm>
            <a:off x="304800" y="1828800"/>
            <a:ext cx="8534400" cy="3154710"/>
          </a:xfrm>
          <a:prstGeom prst="rect">
            <a:avLst/>
          </a:prstGeom>
          <a:noFill/>
        </p:spPr>
        <p:txBody>
          <a:bodyPr wrap="square" rtlCol="0">
            <a:spAutoFit/>
          </a:bodyPr>
          <a:lstStyle/>
          <a:p>
            <a:r>
              <a:rPr lang="en-US" sz="3600" b="1" dirty="0" smtClean="0">
                <a:solidFill>
                  <a:srgbClr val="958D85"/>
                </a:solidFill>
                <a:latin typeface="Goudy Old Style" panose="02020502050305020303" pitchFamily="18" charset="0"/>
              </a:rPr>
              <a:t>Being a Rotary Leader requires connecting with others to get the job done…..</a:t>
            </a:r>
          </a:p>
          <a:p>
            <a:endParaRPr lang="en-US" sz="2800" b="1" dirty="0">
              <a:solidFill>
                <a:srgbClr val="958D85"/>
              </a:solidFill>
              <a:latin typeface="Goudy Old Style" panose="02020502050305020303" pitchFamily="18" charset="0"/>
            </a:endParaRPr>
          </a:p>
          <a:p>
            <a:r>
              <a:rPr lang="en-US" sz="2800" b="1" dirty="0" smtClean="0">
                <a:solidFill>
                  <a:srgbClr val="958D85"/>
                </a:solidFill>
                <a:latin typeface="Goudy Old Style" panose="02020502050305020303" pitchFamily="18" charset="0"/>
              </a:rPr>
              <a:t>Law #10 –The Law of Connection:</a:t>
            </a:r>
          </a:p>
          <a:p>
            <a:endParaRPr lang="en-US" sz="2800" b="1" dirty="0" smtClean="0">
              <a:solidFill>
                <a:srgbClr val="958D85"/>
              </a:solidFill>
              <a:latin typeface="Goudy Old Style" panose="02020502050305020303" pitchFamily="18" charset="0"/>
            </a:endParaRPr>
          </a:p>
          <a:p>
            <a:r>
              <a:rPr lang="en-US" sz="3200" b="1" dirty="0" smtClean="0">
                <a:solidFill>
                  <a:srgbClr val="958D85"/>
                </a:solidFill>
                <a:latin typeface="Goudy Old Style" panose="02020502050305020303" pitchFamily="18" charset="0"/>
              </a:rPr>
              <a:t>Leaders touch a heart before they ask for a hand</a:t>
            </a:r>
          </a:p>
          <a:p>
            <a:endParaRPr lang="en-US" sz="1100" b="1" dirty="0" smtClean="0">
              <a:solidFill>
                <a:srgbClr val="958D85"/>
              </a:solidFill>
              <a:latin typeface="Goudy Old Style" panose="02020502050305020303" pitchFamily="18" charset="0"/>
            </a:endParaRPr>
          </a:p>
        </p:txBody>
      </p:sp>
    </p:spTree>
    <p:extLst>
      <p:ext uri="{BB962C8B-B14F-4D97-AF65-F5344CB8AC3E}">
        <p14:creationId xmlns:p14="http://schemas.microsoft.com/office/powerpoint/2010/main" val="1806815396"/>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Goudy Old Style" panose="02020502050305020303" pitchFamily="18" charset="0"/>
              </a:rPr>
              <a:t> Leadership Axioms for Membership Retention </a:t>
            </a:r>
          </a:p>
        </p:txBody>
      </p:sp>
      <p:sp>
        <p:nvSpPr>
          <p:cNvPr id="2" name="TextBox 1"/>
          <p:cNvSpPr txBox="1"/>
          <p:nvPr/>
        </p:nvSpPr>
        <p:spPr>
          <a:xfrm>
            <a:off x="838200" y="1371600"/>
            <a:ext cx="7391400" cy="4893647"/>
          </a:xfrm>
          <a:prstGeom prst="rect">
            <a:avLst/>
          </a:prstGeom>
          <a:noFill/>
        </p:spPr>
        <p:txBody>
          <a:bodyPr wrap="square" rtlCol="0">
            <a:spAutoFit/>
          </a:bodyPr>
          <a:lstStyle/>
          <a:p>
            <a:r>
              <a:rPr lang="en-US" sz="4000" b="1" dirty="0" smtClean="0">
                <a:solidFill>
                  <a:srgbClr val="958D85"/>
                </a:solidFill>
                <a:latin typeface="Goudy Old Style" panose="02020502050305020303" pitchFamily="18" charset="0"/>
              </a:rPr>
              <a:t>People do not care how much you know until they know how much you care…….</a:t>
            </a:r>
          </a:p>
          <a:p>
            <a:endParaRPr lang="en-US" sz="3200" b="1" dirty="0">
              <a:solidFill>
                <a:srgbClr val="958D85"/>
              </a:solidFill>
              <a:latin typeface="Goudy Old Style" panose="02020502050305020303" pitchFamily="18" charset="0"/>
            </a:endParaRPr>
          </a:p>
          <a:p>
            <a:r>
              <a:rPr lang="en-US" sz="4000" b="1" dirty="0" smtClean="0">
                <a:solidFill>
                  <a:srgbClr val="958D85"/>
                </a:solidFill>
                <a:latin typeface="Goudy Old Style" panose="02020502050305020303" pitchFamily="18" charset="0"/>
              </a:rPr>
              <a:t>People will not remember what you did however they will remember how you made them feel.</a:t>
            </a:r>
            <a:endParaRPr lang="en-US" sz="4000" b="1" dirty="0">
              <a:solidFill>
                <a:srgbClr val="958D85"/>
              </a:solidFill>
              <a:latin typeface="Goudy Old Style" panose="02020502050305020303" pitchFamily="18" charset="0"/>
            </a:endParaRPr>
          </a:p>
        </p:txBody>
      </p:sp>
    </p:spTree>
    <p:extLst>
      <p:ext uri="{BB962C8B-B14F-4D97-AF65-F5344CB8AC3E}">
        <p14:creationId xmlns:p14="http://schemas.microsoft.com/office/powerpoint/2010/main" val="820440917"/>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itchFamily="34" charset="0"/>
              </a:rPr>
              <a:t> </a:t>
            </a:r>
            <a:r>
              <a:rPr lang="en-US" altLang="en-US" sz="3000" dirty="0" smtClean="0">
                <a:latin typeface="Goudy Old Style" panose="02020502050305020303" pitchFamily="18" charset="0"/>
              </a:rPr>
              <a:t>Rotary can be the best leadership training ground ever…..</a:t>
            </a:r>
          </a:p>
        </p:txBody>
      </p:sp>
      <p:sp>
        <p:nvSpPr>
          <p:cNvPr id="2" name="TextBox 1"/>
          <p:cNvSpPr txBox="1"/>
          <p:nvPr/>
        </p:nvSpPr>
        <p:spPr>
          <a:xfrm>
            <a:off x="838200" y="970776"/>
            <a:ext cx="7391400" cy="6863417"/>
          </a:xfrm>
          <a:prstGeom prst="rect">
            <a:avLst/>
          </a:prstGeom>
          <a:noFill/>
        </p:spPr>
        <p:txBody>
          <a:bodyPr wrap="square" rtlCol="0">
            <a:spAutoFit/>
          </a:bodyPr>
          <a:lstStyle/>
          <a:p>
            <a:r>
              <a:rPr lang="en-US" sz="3600" b="1" dirty="0" smtClean="0">
                <a:latin typeface="Goudy Old Style" panose="02020502050305020303" pitchFamily="18" charset="0"/>
              </a:rPr>
              <a:t>…..Being a Rotary Leader requires setting priorities and sacrifice</a:t>
            </a:r>
          </a:p>
          <a:p>
            <a:endParaRPr lang="en-US" sz="1200" b="1" dirty="0">
              <a:latin typeface="Goudy Old Style" panose="02020502050305020303" pitchFamily="18" charset="0"/>
            </a:endParaRPr>
          </a:p>
          <a:p>
            <a:r>
              <a:rPr lang="en-US" sz="2800" b="1" dirty="0" smtClean="0">
                <a:latin typeface="Goudy Old Style" panose="02020502050305020303" pitchFamily="18" charset="0"/>
              </a:rPr>
              <a:t>Law #17 The Law of Priorities:</a:t>
            </a:r>
          </a:p>
          <a:p>
            <a:r>
              <a:rPr lang="en-US" sz="2800" b="1" dirty="0" smtClean="0">
                <a:latin typeface="Goudy Old Style" panose="02020502050305020303" pitchFamily="18" charset="0"/>
              </a:rPr>
              <a:t>Leaders understand that activity is not necessarily accomplishment</a:t>
            </a:r>
          </a:p>
          <a:p>
            <a:endParaRPr lang="en-US" sz="2000" b="1" dirty="0">
              <a:latin typeface="Goudy Old Style" panose="02020502050305020303" pitchFamily="18" charset="0"/>
            </a:endParaRPr>
          </a:p>
          <a:p>
            <a:r>
              <a:rPr lang="en-US" sz="2800" b="1" dirty="0" smtClean="0">
                <a:latin typeface="Goudy Old Style" panose="02020502050305020303" pitchFamily="18" charset="0"/>
              </a:rPr>
              <a:t>Law #18 The Law of Sacrifice:</a:t>
            </a:r>
          </a:p>
          <a:p>
            <a:r>
              <a:rPr lang="en-US" sz="2800" b="1" dirty="0" smtClean="0">
                <a:latin typeface="Goudy Old Style" panose="02020502050305020303" pitchFamily="18" charset="0"/>
              </a:rPr>
              <a:t>A leader must give up to go up</a:t>
            </a:r>
          </a:p>
          <a:p>
            <a:endParaRPr lang="en-US" sz="2000" b="1" dirty="0" smtClean="0">
              <a:latin typeface="Goudy Old Style" panose="02020502050305020303" pitchFamily="18" charset="0"/>
            </a:endParaRPr>
          </a:p>
          <a:p>
            <a:pPr lvl="0"/>
            <a:r>
              <a:rPr lang="en-US" sz="2800" b="1" dirty="0">
                <a:solidFill>
                  <a:srgbClr val="958D85"/>
                </a:solidFill>
                <a:latin typeface="Goudy Old Style" panose="02020502050305020303" pitchFamily="18" charset="0"/>
              </a:rPr>
              <a:t>Law #5 The Law of </a:t>
            </a:r>
            <a:r>
              <a:rPr lang="en-US" sz="2800" b="1" dirty="0" smtClean="0">
                <a:solidFill>
                  <a:srgbClr val="958D85"/>
                </a:solidFill>
                <a:latin typeface="Goudy Old Style" panose="02020502050305020303" pitchFamily="18" charset="0"/>
              </a:rPr>
              <a:t>Addition:</a:t>
            </a:r>
          </a:p>
          <a:p>
            <a:pPr lvl="0"/>
            <a:r>
              <a:rPr lang="en-US" sz="2800" b="1" dirty="0" smtClean="0">
                <a:solidFill>
                  <a:srgbClr val="958D85"/>
                </a:solidFill>
                <a:latin typeface="Goudy Old Style" panose="02020502050305020303" pitchFamily="18" charset="0"/>
              </a:rPr>
              <a:t>Leaders </a:t>
            </a:r>
            <a:r>
              <a:rPr lang="en-US" sz="2800" b="1" dirty="0">
                <a:solidFill>
                  <a:srgbClr val="958D85"/>
                </a:solidFill>
                <a:latin typeface="Goudy Old Style" panose="02020502050305020303" pitchFamily="18" charset="0"/>
              </a:rPr>
              <a:t>add value by serving </a:t>
            </a:r>
            <a:r>
              <a:rPr lang="en-US" sz="2800" b="1" dirty="0" smtClean="0">
                <a:solidFill>
                  <a:srgbClr val="958D85"/>
                </a:solidFill>
                <a:latin typeface="Goudy Old Style" panose="02020502050305020303" pitchFamily="18" charset="0"/>
              </a:rPr>
              <a:t>others</a:t>
            </a:r>
            <a:endParaRPr lang="en-US" sz="2800" b="1" dirty="0">
              <a:solidFill>
                <a:srgbClr val="958D85"/>
              </a:solidFill>
              <a:latin typeface="Goudy Old Style" panose="02020502050305020303" pitchFamily="18" charset="0"/>
            </a:endParaRPr>
          </a:p>
          <a:p>
            <a:endParaRPr lang="en-US" sz="2800" b="1" dirty="0">
              <a:latin typeface="Goudy Old Style" panose="02020502050305020303" pitchFamily="18" charset="0"/>
            </a:endParaRPr>
          </a:p>
          <a:p>
            <a:endParaRPr lang="en-US" sz="2800" b="1" dirty="0" smtClean="0">
              <a:latin typeface="Goudy Old Style" panose="02020502050305020303" pitchFamily="18" charset="0"/>
            </a:endParaRPr>
          </a:p>
          <a:p>
            <a:endParaRPr lang="en-US" sz="2800" b="1" dirty="0">
              <a:latin typeface="Goudy Old Style" panose="02020502050305020303" pitchFamily="18" charset="0"/>
            </a:endParaRPr>
          </a:p>
          <a:p>
            <a:endParaRPr lang="en-US" sz="2800" b="1" dirty="0">
              <a:latin typeface="Goudy Old Style" panose="02020502050305020303" pitchFamily="18" charset="0"/>
            </a:endParaRPr>
          </a:p>
        </p:txBody>
      </p:sp>
    </p:spTree>
    <p:extLst>
      <p:ext uri="{BB962C8B-B14F-4D97-AF65-F5344CB8AC3E}">
        <p14:creationId xmlns:p14="http://schemas.microsoft.com/office/powerpoint/2010/main" val="1138209481"/>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752600"/>
            <a:ext cx="7543800" cy="3785652"/>
          </a:xfrm>
          <a:prstGeom prst="rect">
            <a:avLst/>
          </a:prstGeom>
          <a:noFill/>
        </p:spPr>
        <p:txBody>
          <a:bodyPr wrap="square" rtlCol="0">
            <a:spAutoFit/>
          </a:bodyPr>
          <a:lstStyle/>
          <a:p>
            <a:pPr algn="ctr"/>
            <a:r>
              <a:rPr lang="en-US" sz="6000" dirty="0" smtClean="0">
                <a:solidFill>
                  <a:srgbClr val="958D85"/>
                </a:solidFill>
                <a:latin typeface="Goudy Old Style" panose="02020502050305020303" pitchFamily="18" charset="0"/>
              </a:rPr>
              <a:t>If you are going to be a shepherd you must be willing to smell like the sheep.</a:t>
            </a:r>
            <a:endParaRPr lang="en-US" sz="6000" dirty="0">
              <a:solidFill>
                <a:srgbClr val="958D85"/>
              </a:solidFill>
              <a:latin typeface="Goudy Old Style" panose="02020502050305020303" pitchFamily="18" charset="0"/>
            </a:endParaRPr>
          </a:p>
        </p:txBody>
      </p:sp>
    </p:spTree>
    <p:extLst>
      <p:ext uri="{BB962C8B-B14F-4D97-AF65-F5344CB8AC3E}">
        <p14:creationId xmlns:p14="http://schemas.microsoft.com/office/powerpoint/2010/main" val="3904861147"/>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itchFamily="34" charset="0"/>
              </a:rPr>
              <a:t> </a:t>
            </a:r>
            <a:r>
              <a:rPr lang="en-US" altLang="en-US" sz="3000" dirty="0" smtClean="0">
                <a:latin typeface="Goudy Old Style" panose="02020502050305020303" pitchFamily="18" charset="0"/>
              </a:rPr>
              <a:t>Leadership Axiom</a:t>
            </a:r>
          </a:p>
        </p:txBody>
      </p:sp>
      <p:sp>
        <p:nvSpPr>
          <p:cNvPr id="2" name="TextBox 1"/>
          <p:cNvSpPr txBox="1"/>
          <p:nvPr/>
        </p:nvSpPr>
        <p:spPr>
          <a:xfrm>
            <a:off x="838200" y="1371600"/>
            <a:ext cx="7391400" cy="4832092"/>
          </a:xfrm>
          <a:prstGeom prst="rect">
            <a:avLst/>
          </a:prstGeom>
          <a:noFill/>
        </p:spPr>
        <p:txBody>
          <a:bodyPr wrap="square" rtlCol="0">
            <a:spAutoFit/>
          </a:bodyPr>
          <a:lstStyle/>
          <a:p>
            <a:r>
              <a:rPr lang="en-US" sz="4400" b="1" dirty="0" smtClean="0">
                <a:latin typeface="Goudy Old Style" panose="02020502050305020303" pitchFamily="18" charset="0"/>
              </a:rPr>
              <a:t>As a leader you have got to get good, so you can help other people get good.  If you don’t get good, they don’t get good.  If you don’t reach your potential, they don’t reach their potential.</a:t>
            </a:r>
            <a:endParaRPr lang="en-US" sz="4400" b="1" dirty="0">
              <a:latin typeface="Goudy Old Style" panose="02020502050305020303" pitchFamily="18" charset="0"/>
            </a:endParaRPr>
          </a:p>
        </p:txBody>
      </p:sp>
    </p:spTree>
    <p:extLst>
      <p:ext uri="{BB962C8B-B14F-4D97-AF65-F5344CB8AC3E}">
        <p14:creationId xmlns:p14="http://schemas.microsoft.com/office/powerpoint/2010/main" val="3323644563"/>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itchFamily="34" charset="0"/>
              </a:rPr>
              <a:t> </a:t>
            </a:r>
            <a:r>
              <a:rPr lang="en-US" altLang="en-US" sz="3000" dirty="0" smtClean="0">
                <a:latin typeface="Goudy Old Style" panose="02020502050305020303" pitchFamily="18" charset="0"/>
              </a:rPr>
              <a:t>Leadership Axiom</a:t>
            </a:r>
          </a:p>
        </p:txBody>
      </p:sp>
      <p:sp>
        <p:nvSpPr>
          <p:cNvPr id="2" name="TextBox 1"/>
          <p:cNvSpPr txBox="1"/>
          <p:nvPr/>
        </p:nvSpPr>
        <p:spPr>
          <a:xfrm>
            <a:off x="838200" y="1467683"/>
            <a:ext cx="7391400" cy="4247317"/>
          </a:xfrm>
          <a:prstGeom prst="rect">
            <a:avLst/>
          </a:prstGeom>
          <a:noFill/>
        </p:spPr>
        <p:txBody>
          <a:bodyPr wrap="square" rtlCol="0">
            <a:spAutoFit/>
          </a:bodyPr>
          <a:lstStyle/>
          <a:p>
            <a:r>
              <a:rPr lang="en-US" sz="5400" b="1" dirty="0" smtClean="0">
                <a:latin typeface="Goudy Old Style" panose="02020502050305020303" pitchFamily="18" charset="0"/>
              </a:rPr>
              <a:t>To grow your Rotary Club you have to grow your Rotarians.  To grow your Rotarians, grow yourself.</a:t>
            </a:r>
            <a:endParaRPr lang="en-US" sz="5400" b="1" dirty="0">
              <a:latin typeface="Goudy Old Style" panose="02020502050305020303" pitchFamily="18" charset="0"/>
            </a:endParaRPr>
          </a:p>
        </p:txBody>
      </p:sp>
    </p:spTree>
    <p:extLst>
      <p:ext uri="{BB962C8B-B14F-4D97-AF65-F5344CB8AC3E}">
        <p14:creationId xmlns:p14="http://schemas.microsoft.com/office/powerpoint/2010/main" val="13020088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bwMode="auto">
          <a:xfrm>
            <a:off x="0" y="2667000"/>
            <a:ext cx="91440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600" b="1" dirty="0" smtClean="0">
                <a:latin typeface="Goudy Old Style" panose="02020502050305020303" pitchFamily="18" charset="0"/>
              </a:rPr>
              <a:t>Rotary Does Not Have A </a:t>
            </a:r>
            <a:r>
              <a:rPr lang="en-US" altLang="en-US" sz="3600" b="1" u="sng" dirty="0" smtClean="0">
                <a:latin typeface="Goudy Old Style" panose="02020502050305020303" pitchFamily="18" charset="0"/>
              </a:rPr>
              <a:t>Membership</a:t>
            </a:r>
            <a:r>
              <a:rPr lang="en-US" altLang="en-US" sz="3600" b="1" dirty="0" smtClean="0">
                <a:latin typeface="Goudy Old Style" panose="02020502050305020303" pitchFamily="18" charset="0"/>
              </a:rPr>
              <a:t> Problem</a:t>
            </a:r>
          </a:p>
        </p:txBody>
      </p:sp>
    </p:spTree>
    <p:extLst>
      <p:ext uri="{BB962C8B-B14F-4D97-AF65-F5344CB8AC3E}">
        <p14:creationId xmlns:p14="http://schemas.microsoft.com/office/powerpoint/2010/main" val="4292788801"/>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828800"/>
            <a:ext cx="7391400" cy="3139321"/>
          </a:xfrm>
          <a:prstGeom prst="rect">
            <a:avLst/>
          </a:prstGeom>
          <a:noFill/>
        </p:spPr>
        <p:txBody>
          <a:bodyPr wrap="square" rtlCol="0">
            <a:spAutoFit/>
          </a:bodyPr>
          <a:lstStyle/>
          <a:p>
            <a:pPr algn="ctr"/>
            <a:r>
              <a:rPr lang="en-US" sz="6600" dirty="0" smtClean="0">
                <a:latin typeface="Goudy Old Style" panose="02020502050305020303" pitchFamily="18" charset="0"/>
              </a:rPr>
              <a:t>Until we find our “why”, we will never find our way.</a:t>
            </a:r>
            <a:endParaRPr lang="en-US" sz="6600" dirty="0">
              <a:latin typeface="Goudy Old Style" panose="02020502050305020303" pitchFamily="18" charset="0"/>
            </a:endParaRPr>
          </a:p>
        </p:txBody>
      </p:sp>
    </p:spTree>
    <p:extLst>
      <p:ext uri="{BB962C8B-B14F-4D97-AF65-F5344CB8AC3E}">
        <p14:creationId xmlns:p14="http://schemas.microsoft.com/office/powerpoint/2010/main" val="4262016612"/>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032746"/>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Goudy Old Style" panose="02020502050305020303" pitchFamily="18" charset="0"/>
              </a:rPr>
              <a:t>David Norris can be reached at…..</a:t>
            </a:r>
          </a:p>
        </p:txBody>
      </p:sp>
      <p:sp>
        <p:nvSpPr>
          <p:cNvPr id="3" name="TextBox 2"/>
          <p:cNvSpPr txBox="1"/>
          <p:nvPr/>
        </p:nvSpPr>
        <p:spPr>
          <a:xfrm>
            <a:off x="457200" y="1828800"/>
            <a:ext cx="8305800" cy="4801314"/>
          </a:xfrm>
          <a:prstGeom prst="rect">
            <a:avLst/>
          </a:prstGeom>
          <a:noFill/>
        </p:spPr>
        <p:txBody>
          <a:bodyPr wrap="square" rtlCol="0">
            <a:spAutoFit/>
          </a:bodyPr>
          <a:lstStyle/>
          <a:p>
            <a:r>
              <a:rPr lang="en-US" sz="3600" dirty="0" smtClean="0">
                <a:solidFill>
                  <a:srgbClr val="958D85"/>
                </a:solidFill>
                <a:latin typeface="Goudy Old Style" panose="02020502050305020303" pitchFamily="18" charset="0"/>
                <a:hlinkClick r:id="rId3"/>
              </a:rPr>
              <a:t>dnorris@happybank.com</a:t>
            </a:r>
            <a:endParaRPr lang="en-US" sz="3600" dirty="0" smtClean="0">
              <a:solidFill>
                <a:srgbClr val="958D85"/>
              </a:solidFill>
              <a:latin typeface="Goudy Old Style" panose="02020502050305020303" pitchFamily="18" charset="0"/>
            </a:endParaRPr>
          </a:p>
          <a:p>
            <a:r>
              <a:rPr lang="en-US" sz="3600" dirty="0" smtClean="0">
                <a:solidFill>
                  <a:srgbClr val="958D85"/>
                </a:solidFill>
                <a:latin typeface="Goudy Old Style" panose="02020502050305020303" pitchFamily="18" charset="0"/>
                <a:hlinkClick r:id="rId4"/>
              </a:rPr>
              <a:t>DavidNorris@JohnMaxwellGroup.com</a:t>
            </a:r>
            <a:endParaRPr lang="en-US" sz="3600" dirty="0" smtClean="0">
              <a:solidFill>
                <a:srgbClr val="958D85"/>
              </a:solidFill>
              <a:latin typeface="Goudy Old Style" panose="02020502050305020303" pitchFamily="18" charset="0"/>
            </a:endParaRPr>
          </a:p>
          <a:p>
            <a:r>
              <a:rPr lang="en-US" sz="3600" dirty="0" smtClean="0">
                <a:solidFill>
                  <a:srgbClr val="958D85"/>
                </a:solidFill>
                <a:latin typeface="Goudy Old Style" panose="02020502050305020303" pitchFamily="18" charset="0"/>
                <a:hlinkClick r:id="rId5"/>
              </a:rPr>
              <a:t>DavidNorris@LifeMasteryInstitute.com</a:t>
            </a:r>
            <a:endParaRPr lang="en-US" sz="3600" dirty="0" smtClean="0">
              <a:solidFill>
                <a:srgbClr val="958D85"/>
              </a:solidFill>
              <a:latin typeface="Goudy Old Style" panose="02020502050305020303" pitchFamily="18" charset="0"/>
            </a:endParaRPr>
          </a:p>
          <a:p>
            <a:endParaRPr lang="en-US" sz="3600" dirty="0">
              <a:solidFill>
                <a:srgbClr val="958D85"/>
              </a:solidFill>
              <a:latin typeface="Goudy Old Style" panose="02020502050305020303" pitchFamily="18" charset="0"/>
            </a:endParaRPr>
          </a:p>
          <a:p>
            <a:r>
              <a:rPr lang="en-US" sz="3600" dirty="0" smtClean="0">
                <a:solidFill>
                  <a:srgbClr val="958D85"/>
                </a:solidFill>
                <a:latin typeface="Goudy Old Style" panose="02020502050305020303" pitchFamily="18" charset="0"/>
                <a:hlinkClick r:id="rId6"/>
              </a:rPr>
              <a:t>www.JohnMaxwellGroup.com/DavidNorris</a:t>
            </a:r>
            <a:endParaRPr lang="en-US" sz="3600" dirty="0" smtClean="0">
              <a:solidFill>
                <a:srgbClr val="958D85"/>
              </a:solidFill>
              <a:latin typeface="Goudy Old Style" panose="02020502050305020303" pitchFamily="18" charset="0"/>
            </a:endParaRPr>
          </a:p>
          <a:p>
            <a:r>
              <a:rPr lang="en-US" sz="3600" dirty="0" smtClean="0">
                <a:solidFill>
                  <a:srgbClr val="958D85"/>
                </a:solidFill>
                <a:latin typeface="Goudy Old Style" panose="02020502050305020303" pitchFamily="18" charset="0"/>
                <a:hlinkClick r:id="rId7"/>
              </a:rPr>
              <a:t>www.DavidNorris.LifeMasteryInstitute.com</a:t>
            </a:r>
            <a:endParaRPr lang="en-US" sz="3600" dirty="0" smtClean="0">
              <a:solidFill>
                <a:srgbClr val="958D85"/>
              </a:solidFill>
              <a:latin typeface="Goudy Old Style" panose="02020502050305020303" pitchFamily="18" charset="0"/>
            </a:endParaRPr>
          </a:p>
          <a:p>
            <a:endParaRPr lang="en-US" sz="3600" dirty="0">
              <a:solidFill>
                <a:srgbClr val="958D85"/>
              </a:solidFill>
              <a:latin typeface="Goudy Old Style" panose="02020502050305020303" pitchFamily="18" charset="0"/>
            </a:endParaRPr>
          </a:p>
          <a:p>
            <a:r>
              <a:rPr lang="en-US" sz="3600" b="1" dirty="0" smtClean="0">
                <a:solidFill>
                  <a:srgbClr val="958D85"/>
                </a:solidFill>
                <a:latin typeface="Goudy Old Style" panose="02020502050305020303" pitchFamily="18" charset="0"/>
              </a:rPr>
              <a:t>806-679-9326</a:t>
            </a:r>
          </a:p>
          <a:p>
            <a:endParaRPr lang="en-US" dirty="0">
              <a:solidFill>
                <a:srgbClr val="958D85"/>
              </a:solidFill>
            </a:endParaRPr>
          </a:p>
        </p:txBody>
      </p:sp>
    </p:spTree>
    <p:extLst>
      <p:ext uri="{BB962C8B-B14F-4D97-AF65-F5344CB8AC3E}">
        <p14:creationId xmlns:p14="http://schemas.microsoft.com/office/powerpoint/2010/main" val="4179466028"/>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6E5D8"/>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81000" y="3429000"/>
            <a:ext cx="9753600" cy="990600"/>
          </a:xfrm>
          <a:prstGeom prst="rect">
            <a:avLst/>
          </a:prstGeom>
          <a:solidFill>
            <a:schemeClr val="accent1"/>
          </a:solidFill>
          <a:ln>
            <a:noFill/>
          </a:ln>
          <a:effectLst>
            <a:outerShdw blurRad="40000" dist="23000" dir="5400000" rotWithShape="0">
              <a:srgbClr val="808080">
                <a:alpha val="34999"/>
              </a:srgbClr>
            </a:outerShdw>
          </a:effectLst>
          <a:extLst/>
        </p:spPr>
        <p:txBody>
          <a:bodyPr anchor="ctr"/>
          <a:lstStyle/>
          <a:p>
            <a:pPr algn="ctr" eaLnBrk="0" fontAlgn="base" hangingPunct="0">
              <a:spcBef>
                <a:spcPct val="0"/>
              </a:spcBef>
              <a:spcAft>
                <a:spcPct val="0"/>
              </a:spcAft>
              <a:defRPr/>
            </a:pPr>
            <a:endParaRPr lang="en-US" sz="2400" dirty="0">
              <a:solidFill>
                <a:prstClr val="white"/>
              </a:solidFill>
              <a:ea typeface="ヒラギノ角ゴ Pro W3" pitchFamily="-84" charset="-128"/>
            </a:endParaRPr>
          </a:p>
        </p:txBody>
      </p:sp>
      <p:sp>
        <p:nvSpPr>
          <p:cNvPr id="17411" name="Rectangle 10"/>
          <p:cNvSpPr txBox="1">
            <a:spLocks noChangeArrowheads="1"/>
          </p:cNvSpPr>
          <p:nvPr/>
        </p:nvSpPr>
        <p:spPr bwMode="auto">
          <a:xfrm>
            <a:off x="457200" y="3733800"/>
            <a:ext cx="8305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defRPr sz="2400">
                <a:solidFill>
                  <a:schemeClr val="tx1"/>
                </a:solidFill>
                <a:latin typeface="Arial" pitchFamily="34" charset="0"/>
                <a:ea typeface="ヒラギノ角ゴ Pro W3" pitchFamily="-84" charset="-128"/>
              </a:defRPr>
            </a:lvl1pPr>
            <a:lvl2pPr marL="742950" indent="-285750" defTabSz="457200" eaLnBrk="0" hangingPunct="0">
              <a:defRPr sz="2400">
                <a:solidFill>
                  <a:schemeClr val="tx1"/>
                </a:solidFill>
                <a:latin typeface="Arial" pitchFamily="34" charset="0"/>
                <a:ea typeface="ヒラギノ角ゴ Pro W3" pitchFamily="-84" charset="-128"/>
              </a:defRPr>
            </a:lvl2pPr>
            <a:lvl3pPr marL="1143000" indent="-228600" defTabSz="457200" eaLnBrk="0" hangingPunct="0">
              <a:defRPr sz="2400">
                <a:solidFill>
                  <a:schemeClr val="tx1"/>
                </a:solidFill>
                <a:latin typeface="Arial" pitchFamily="34" charset="0"/>
                <a:ea typeface="ヒラギノ角ゴ Pro W3" pitchFamily="-84" charset="-128"/>
              </a:defRPr>
            </a:lvl3pPr>
            <a:lvl4pPr marL="1600200" indent="-228600" defTabSz="457200" eaLnBrk="0" hangingPunct="0">
              <a:defRPr sz="2400">
                <a:solidFill>
                  <a:schemeClr val="tx1"/>
                </a:solidFill>
                <a:latin typeface="Arial" pitchFamily="34" charset="0"/>
                <a:ea typeface="ヒラギノ角ゴ Pro W3" pitchFamily="-84" charset="-128"/>
              </a:defRPr>
            </a:lvl4pPr>
            <a:lvl5pPr marL="2057400" indent="-228600" defTabSz="457200" eaLnBrk="0" hangingPunct="0">
              <a:defRPr sz="2400">
                <a:solidFill>
                  <a:schemeClr val="tx1"/>
                </a:solidFill>
                <a:latin typeface="Arial" pitchFamily="34" charset="0"/>
                <a:ea typeface="ヒラギノ角ゴ Pro W3" pitchFamily="-8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eaLnBrk="1" fontAlgn="base" hangingPunct="1">
              <a:spcBef>
                <a:spcPct val="0"/>
              </a:spcBef>
              <a:spcAft>
                <a:spcPts val="2400"/>
              </a:spcAft>
            </a:pPr>
            <a:r>
              <a:rPr lang="en-US" altLang="en-US" sz="2800" b="1" dirty="0" smtClean="0">
                <a:solidFill>
                  <a:prstClr val="white"/>
                </a:solidFill>
                <a:latin typeface="Goudy Old Style" panose="02020502050305020303" pitchFamily="18" charset="0"/>
              </a:rPr>
              <a:t>2</a:t>
            </a:r>
            <a:r>
              <a:rPr lang="en-US" altLang="en-US" sz="2800" b="1" baseline="30000" dirty="0" smtClean="0">
                <a:solidFill>
                  <a:prstClr val="white"/>
                </a:solidFill>
                <a:latin typeface="Goudy Old Style" panose="02020502050305020303" pitchFamily="18" charset="0"/>
              </a:rPr>
              <a:t>nd</a:t>
            </a:r>
            <a:r>
              <a:rPr lang="en-US" altLang="en-US" sz="2800" b="1" dirty="0" smtClean="0">
                <a:solidFill>
                  <a:prstClr val="white"/>
                </a:solidFill>
                <a:latin typeface="Goudy Old Style" panose="02020502050305020303" pitchFamily="18" charset="0"/>
              </a:rPr>
              <a:t> Annual Rotary Zones 21b &amp; 27 Membership Summit</a:t>
            </a:r>
          </a:p>
          <a:p>
            <a:pPr eaLnBrk="1" fontAlgn="base" hangingPunct="1">
              <a:spcBef>
                <a:spcPct val="0"/>
              </a:spcBef>
              <a:spcAft>
                <a:spcPct val="0"/>
              </a:spcAft>
            </a:pPr>
            <a:r>
              <a:rPr lang="en-US" altLang="en-US" sz="2000" dirty="0" smtClean="0">
                <a:solidFill>
                  <a:srgbClr val="01B4E7"/>
                </a:solidFill>
                <a:latin typeface="Goudy Old Style" panose="02020502050305020303" pitchFamily="18" charset="0"/>
              </a:rPr>
              <a:t>Rotary Coordinator David Norris </a:t>
            </a:r>
          </a:p>
          <a:p>
            <a:pPr eaLnBrk="1" fontAlgn="base" hangingPunct="1">
              <a:spcBef>
                <a:spcPct val="0"/>
              </a:spcBef>
              <a:spcAft>
                <a:spcPct val="0"/>
              </a:spcAft>
            </a:pPr>
            <a:r>
              <a:rPr lang="en-US" altLang="en-US" sz="2000" dirty="0" smtClean="0">
                <a:solidFill>
                  <a:srgbClr val="01B4E7"/>
                </a:solidFill>
                <a:latin typeface="Goudy Old Style" panose="02020502050305020303" pitchFamily="18" charset="0"/>
              </a:rPr>
              <a:t>November 13, 2015</a:t>
            </a:r>
          </a:p>
        </p:txBody>
      </p:sp>
    </p:spTree>
    <p:extLst>
      <p:ext uri="{BB962C8B-B14F-4D97-AF65-F5344CB8AC3E}">
        <p14:creationId xmlns:p14="http://schemas.microsoft.com/office/powerpoint/2010/main" val="426754370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bwMode="auto">
          <a:xfrm>
            <a:off x="0" y="2667000"/>
            <a:ext cx="91440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600" b="1" dirty="0" smtClean="0">
                <a:latin typeface="Goudy Old Style" panose="02020502050305020303" pitchFamily="18" charset="0"/>
              </a:rPr>
              <a:t>Rotary Has A </a:t>
            </a:r>
            <a:r>
              <a:rPr lang="en-US" altLang="en-US" sz="3600" b="1" u="sng" dirty="0" smtClean="0">
                <a:latin typeface="Goudy Old Style" panose="02020502050305020303" pitchFamily="18" charset="0"/>
              </a:rPr>
              <a:t>Leadership</a:t>
            </a:r>
            <a:r>
              <a:rPr lang="en-US" altLang="en-US" sz="3600" b="1" dirty="0" smtClean="0">
                <a:latin typeface="Goudy Old Style" panose="02020502050305020303" pitchFamily="18" charset="0"/>
              </a:rPr>
              <a:t> Problem….</a:t>
            </a:r>
          </a:p>
        </p:txBody>
      </p:sp>
    </p:spTree>
    <p:extLst>
      <p:ext uri="{BB962C8B-B14F-4D97-AF65-F5344CB8AC3E}">
        <p14:creationId xmlns:p14="http://schemas.microsoft.com/office/powerpoint/2010/main" val="284193119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0.gstatic.com/images?q=tbn:ANd9GcRe0PzYawT6PA_aW13FEC2RaCvp1SD6iGPlhoePFkiS-EymUbnr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3429000" cy="428198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876800" y="990600"/>
            <a:ext cx="3886200" cy="5909310"/>
          </a:xfrm>
          <a:prstGeom prst="rect">
            <a:avLst/>
          </a:prstGeom>
          <a:noFill/>
        </p:spPr>
        <p:txBody>
          <a:bodyPr wrap="square" rtlCol="0">
            <a:spAutoFit/>
          </a:bodyPr>
          <a:lstStyle/>
          <a:p>
            <a:r>
              <a:rPr lang="en-US" b="1" dirty="0" smtClean="0">
                <a:solidFill>
                  <a:srgbClr val="958D85"/>
                </a:solidFill>
                <a:latin typeface="Goudy Old Style" panose="02020502050305020303" pitchFamily="18" charset="0"/>
              </a:rPr>
              <a:t>Napoleon Hill  - </a:t>
            </a:r>
            <a:r>
              <a:rPr lang="en-US" b="1" u="sng" dirty="0" smtClean="0">
                <a:solidFill>
                  <a:srgbClr val="958D85"/>
                </a:solidFill>
                <a:latin typeface="Goudy Old Style" panose="02020502050305020303" pitchFamily="18" charset="0"/>
              </a:rPr>
              <a:t>Positive Mental Attitude – The Science of Success (1960)</a:t>
            </a:r>
          </a:p>
          <a:p>
            <a:endParaRPr lang="en-US" b="1" u="sng" dirty="0">
              <a:solidFill>
                <a:srgbClr val="958D85"/>
              </a:solidFill>
              <a:latin typeface="Goudy Old Style" panose="02020502050305020303" pitchFamily="18" charset="0"/>
            </a:endParaRPr>
          </a:p>
          <a:p>
            <a:r>
              <a:rPr lang="en-US" b="1" dirty="0" smtClean="0">
                <a:solidFill>
                  <a:srgbClr val="958D85"/>
                </a:solidFill>
                <a:latin typeface="Goudy Old Style" panose="02020502050305020303" pitchFamily="18" charset="0"/>
              </a:rPr>
              <a:t>Definiteness of Purpose Example #14</a:t>
            </a:r>
          </a:p>
          <a:p>
            <a:r>
              <a:rPr lang="en-US" b="1" dirty="0" smtClean="0">
                <a:solidFill>
                  <a:srgbClr val="958D85"/>
                </a:solidFill>
                <a:latin typeface="Goudy Old Style" panose="02020502050305020303" pitchFamily="18" charset="0"/>
              </a:rPr>
              <a:t>The Rotary Club</a:t>
            </a:r>
          </a:p>
          <a:p>
            <a:endParaRPr lang="en-US" b="1" dirty="0">
              <a:solidFill>
                <a:srgbClr val="958D85"/>
              </a:solidFill>
              <a:latin typeface="Goudy Old Style" panose="02020502050305020303" pitchFamily="18" charset="0"/>
            </a:endParaRPr>
          </a:p>
          <a:p>
            <a:r>
              <a:rPr lang="en-US" b="1" dirty="0" smtClean="0">
                <a:solidFill>
                  <a:srgbClr val="958D85"/>
                </a:solidFill>
                <a:latin typeface="Goudy Old Style" panose="02020502050305020303" pitchFamily="18" charset="0"/>
              </a:rPr>
              <a:t>“The Rotary Club movement began as an idea conceived in the mind of Paul Harris, a lawyer who was seeking a way of extending his personal acquaintanceship for the purpose of building up his law practice without violating the ethics of the legal profession.  It was just a simple idea, born in an humble heart.  But it was backed with definiteness of purpose.  So the idea grew until today it circles the earth and brings men of nearly every nationality together in a spirit of friendly fellowship.”</a:t>
            </a:r>
            <a:endParaRPr lang="en-US" b="1" dirty="0">
              <a:solidFill>
                <a:srgbClr val="958D85"/>
              </a:solidFill>
              <a:latin typeface="Goudy Old Style" panose="02020502050305020303" pitchFamily="18" charset="0"/>
            </a:endParaRPr>
          </a:p>
        </p:txBody>
      </p:sp>
    </p:spTree>
    <p:extLst>
      <p:ext uri="{BB962C8B-B14F-4D97-AF65-F5344CB8AC3E}">
        <p14:creationId xmlns:p14="http://schemas.microsoft.com/office/powerpoint/2010/main" val="110234220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nlis.net/~freedomi/rotary/caulder/AllenAlbertPic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343" y="1209674"/>
            <a:ext cx="3323457" cy="496252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257800" y="1371600"/>
            <a:ext cx="3200400" cy="4062651"/>
          </a:xfrm>
          <a:prstGeom prst="rect">
            <a:avLst/>
          </a:prstGeom>
          <a:noFill/>
        </p:spPr>
        <p:txBody>
          <a:bodyPr wrap="square" rtlCol="0">
            <a:spAutoFit/>
          </a:bodyPr>
          <a:lstStyle/>
          <a:p>
            <a:r>
              <a:rPr lang="en-US" b="1" dirty="0">
                <a:solidFill>
                  <a:srgbClr val="958D85"/>
                </a:solidFill>
                <a:latin typeface="Goudy Old Style" panose="02020502050305020303" pitchFamily="18" charset="0"/>
              </a:rPr>
              <a:t>ALLEN D. ALBERT,</a:t>
            </a:r>
          </a:p>
          <a:p>
            <a:r>
              <a:rPr lang="en-US" b="1" dirty="0">
                <a:solidFill>
                  <a:srgbClr val="958D85"/>
                </a:solidFill>
                <a:latin typeface="Goudy Old Style" panose="02020502050305020303" pitchFamily="18" charset="0"/>
              </a:rPr>
              <a:t>Terre Haute. Indiana, U. S. A.</a:t>
            </a:r>
          </a:p>
          <a:p>
            <a:r>
              <a:rPr lang="en-US" b="1" dirty="0" smtClean="0">
                <a:solidFill>
                  <a:srgbClr val="958D85"/>
                </a:solidFill>
                <a:latin typeface="Goudy Old Style" panose="02020502050305020303" pitchFamily="18" charset="0"/>
              </a:rPr>
              <a:t>5</a:t>
            </a:r>
            <a:r>
              <a:rPr lang="en-US" b="1" baseline="30000" dirty="0" smtClean="0">
                <a:solidFill>
                  <a:srgbClr val="958D85"/>
                </a:solidFill>
                <a:latin typeface="Goudy Old Style" panose="02020502050305020303" pitchFamily="18" charset="0"/>
              </a:rPr>
              <a:t>th</a:t>
            </a:r>
            <a:r>
              <a:rPr lang="en-US" b="1" dirty="0" smtClean="0">
                <a:solidFill>
                  <a:srgbClr val="958D85"/>
                </a:solidFill>
                <a:latin typeface="Goudy Old Style" panose="02020502050305020303" pitchFamily="18" charset="0"/>
              </a:rPr>
              <a:t> President</a:t>
            </a:r>
            <a:r>
              <a:rPr lang="en-US" b="1" dirty="0">
                <a:solidFill>
                  <a:srgbClr val="958D85"/>
                </a:solidFill>
                <a:latin typeface="Goudy Old Style" panose="02020502050305020303" pitchFamily="18" charset="0"/>
              </a:rPr>
              <a:t>. Rotary International, 1915-16</a:t>
            </a:r>
            <a:r>
              <a:rPr lang="en-US" b="1" dirty="0" smtClean="0">
                <a:solidFill>
                  <a:srgbClr val="958D85"/>
                </a:solidFill>
                <a:latin typeface="Goudy Old Style" panose="02020502050305020303" pitchFamily="18" charset="0"/>
              </a:rPr>
              <a:t>.</a:t>
            </a:r>
          </a:p>
          <a:p>
            <a:endParaRPr lang="en-US" b="1" dirty="0">
              <a:solidFill>
                <a:srgbClr val="958D85"/>
              </a:solidFill>
              <a:latin typeface="Goudy Old Style" panose="02020502050305020303" pitchFamily="18" charset="0"/>
            </a:endParaRPr>
          </a:p>
          <a:p>
            <a:r>
              <a:rPr lang="en-US" sz="2800" b="1" dirty="0" smtClean="0">
                <a:solidFill>
                  <a:srgbClr val="958D85"/>
                </a:solidFill>
                <a:latin typeface="Goudy Old Style" panose="02020502050305020303" pitchFamily="18" charset="0"/>
              </a:rPr>
              <a:t>Rotary Vision: Development of the individual Rotarian to become his “best self” in service to others.</a:t>
            </a:r>
            <a:endParaRPr lang="en-US" sz="2800" b="1" dirty="0">
              <a:solidFill>
                <a:srgbClr val="958D85"/>
              </a:solidFill>
              <a:latin typeface="Goudy Old Style" panose="02020502050305020303" pitchFamily="18" charset="0"/>
            </a:endParaRPr>
          </a:p>
        </p:txBody>
      </p:sp>
    </p:spTree>
    <p:extLst>
      <p:ext uri="{BB962C8B-B14F-4D97-AF65-F5344CB8AC3E}">
        <p14:creationId xmlns:p14="http://schemas.microsoft.com/office/powerpoint/2010/main" val="48186300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0" y="2263676"/>
            <a:ext cx="4876800" cy="1569660"/>
          </a:xfrm>
          <a:prstGeom prst="rect">
            <a:avLst/>
          </a:prstGeom>
          <a:noFill/>
        </p:spPr>
        <p:txBody>
          <a:bodyPr wrap="square" rtlCol="0">
            <a:spAutoFit/>
          </a:bodyPr>
          <a:lstStyle/>
          <a:p>
            <a:r>
              <a:rPr lang="en-US" sz="4800" b="1" dirty="0" smtClean="0">
                <a:solidFill>
                  <a:srgbClr val="958D85"/>
                </a:solidFill>
                <a:latin typeface="Goudy Old Style" panose="02020502050305020303" pitchFamily="18" charset="0"/>
              </a:rPr>
              <a:t>“Gentlemen!  </a:t>
            </a:r>
          </a:p>
          <a:p>
            <a:r>
              <a:rPr lang="en-US" sz="4800" b="1" dirty="0" smtClean="0">
                <a:solidFill>
                  <a:srgbClr val="958D85"/>
                </a:solidFill>
                <a:latin typeface="Goudy Old Style" panose="02020502050305020303" pitchFamily="18" charset="0"/>
              </a:rPr>
              <a:t>This is a football!”</a:t>
            </a:r>
            <a:endParaRPr lang="en-US" sz="4800" b="1" dirty="0">
              <a:solidFill>
                <a:srgbClr val="958D85"/>
              </a:solidFill>
              <a:latin typeface="Goudy Old Style" panose="02020502050305020303" pitchFamily="18" charset="0"/>
            </a:endParaRPr>
          </a:p>
        </p:txBody>
      </p:sp>
      <p:sp>
        <p:nvSpPr>
          <p:cNvPr id="3" name="AutoShape 2" descr="Image result for gentlemen this is a footb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gentlemen this is a footba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600200"/>
            <a:ext cx="3730625" cy="3681103"/>
          </a:xfrm>
          <a:prstGeom prst="rect">
            <a:avLst/>
          </a:prstGeom>
        </p:spPr>
      </p:pic>
      <p:sp>
        <p:nvSpPr>
          <p:cNvPr id="6" name="TextBox 5"/>
          <p:cNvSpPr txBox="1"/>
          <p:nvPr/>
        </p:nvSpPr>
        <p:spPr>
          <a:xfrm>
            <a:off x="0" y="533400"/>
            <a:ext cx="8991600" cy="523220"/>
          </a:xfrm>
          <a:prstGeom prst="rect">
            <a:avLst/>
          </a:prstGeom>
          <a:noFill/>
        </p:spPr>
        <p:txBody>
          <a:bodyPr wrap="square" rtlCol="0">
            <a:spAutoFit/>
          </a:bodyPr>
          <a:lstStyle/>
          <a:p>
            <a:r>
              <a:rPr lang="en-US" sz="2800" dirty="0" smtClean="0">
                <a:solidFill>
                  <a:schemeClr val="bg1"/>
                </a:solidFill>
                <a:latin typeface="Goudy Old Style" panose="02020502050305020303" pitchFamily="18" charset="0"/>
              </a:rPr>
              <a:t>Return to fundamentals of basic blocking and tackling!</a:t>
            </a:r>
            <a:endParaRPr lang="en-US" sz="2800" dirty="0">
              <a:solidFill>
                <a:schemeClr val="bg1"/>
              </a:solidFill>
              <a:latin typeface="Goudy Old Style" panose="02020502050305020303" pitchFamily="18" charset="0"/>
            </a:endParaRPr>
          </a:p>
        </p:txBody>
      </p:sp>
    </p:spTree>
    <p:extLst>
      <p:ext uri="{BB962C8B-B14F-4D97-AF65-F5344CB8AC3E}">
        <p14:creationId xmlns:p14="http://schemas.microsoft.com/office/powerpoint/2010/main" val="1817236166"/>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685800"/>
            <a:ext cx="4724400" cy="6208157"/>
          </a:xfrm>
          <a:prstGeom prst="rect">
            <a:avLst/>
          </a:prstGeom>
        </p:spPr>
      </p:pic>
    </p:spTree>
    <p:extLst>
      <p:ext uri="{BB962C8B-B14F-4D97-AF65-F5344CB8AC3E}">
        <p14:creationId xmlns:p14="http://schemas.microsoft.com/office/powerpoint/2010/main" val="2459402113"/>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bwMode="auto">
          <a:xfrm>
            <a:off x="0" y="2667000"/>
            <a:ext cx="91440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600" b="1" dirty="0" smtClean="0">
                <a:latin typeface="Goudy Old Style" panose="02020502050305020303" pitchFamily="18" charset="0"/>
              </a:rPr>
              <a:t>Rotary Has A </a:t>
            </a:r>
            <a:r>
              <a:rPr lang="en-US" altLang="en-US" sz="4000" b="1" u="sng" dirty="0" smtClean="0">
                <a:latin typeface="Goudy Old Style" panose="02020502050305020303" pitchFamily="18" charset="0"/>
              </a:rPr>
              <a:t>Leadership</a:t>
            </a:r>
            <a:r>
              <a:rPr lang="en-US" altLang="en-US" sz="3600" b="1" dirty="0" smtClean="0">
                <a:latin typeface="Goudy Old Style" panose="02020502050305020303" pitchFamily="18" charset="0"/>
              </a:rPr>
              <a:t> Problem….</a:t>
            </a:r>
          </a:p>
        </p:txBody>
      </p:sp>
      <p:sp>
        <p:nvSpPr>
          <p:cNvPr id="2" name="TextBox 1"/>
          <p:cNvSpPr txBox="1"/>
          <p:nvPr/>
        </p:nvSpPr>
        <p:spPr>
          <a:xfrm>
            <a:off x="1143000" y="4876800"/>
            <a:ext cx="7010400" cy="923330"/>
          </a:xfrm>
          <a:prstGeom prst="rect">
            <a:avLst/>
          </a:prstGeom>
          <a:noFill/>
        </p:spPr>
        <p:txBody>
          <a:bodyPr wrap="square" rtlCol="0">
            <a:spAutoFit/>
          </a:bodyPr>
          <a:lstStyle/>
          <a:p>
            <a:pPr algn="ctr"/>
            <a:r>
              <a:rPr lang="en-US" b="1" dirty="0" smtClean="0">
                <a:latin typeface="Goudy Old Style" panose="02020502050305020303" pitchFamily="18" charset="0"/>
              </a:rPr>
              <a:t>John C. Maxwell’s 21 Irrefutable Laws of Leadership</a:t>
            </a:r>
          </a:p>
          <a:p>
            <a:r>
              <a:rPr lang="en-US" b="1" dirty="0" smtClean="0">
                <a:latin typeface="Goudy Old Style" panose="02020502050305020303" pitchFamily="18" charset="0"/>
              </a:rPr>
              <a:t>Law #2 The Law of Influence – Leadership is influence, nothing more, nothing less, and </a:t>
            </a:r>
            <a:r>
              <a:rPr lang="en-US" b="1" u="sng" dirty="0" smtClean="0">
                <a:latin typeface="Goudy Old Style" panose="02020502050305020303" pitchFamily="18" charset="0"/>
              </a:rPr>
              <a:t>everything</a:t>
            </a:r>
            <a:r>
              <a:rPr lang="en-US" b="1" dirty="0" smtClean="0">
                <a:latin typeface="Goudy Old Style" panose="02020502050305020303" pitchFamily="18" charset="0"/>
              </a:rPr>
              <a:t> rises and fall on Leadership.</a:t>
            </a:r>
            <a:endParaRPr lang="en-US" b="1" dirty="0">
              <a:latin typeface="Goudy Old Style" panose="02020502050305020303" pitchFamily="18" charset="0"/>
            </a:endParaRPr>
          </a:p>
        </p:txBody>
      </p:sp>
    </p:spTree>
    <p:extLst>
      <p:ext uri="{BB962C8B-B14F-4D97-AF65-F5344CB8AC3E}">
        <p14:creationId xmlns:p14="http://schemas.microsoft.com/office/powerpoint/2010/main" val="4273362779"/>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itchFamily="34" charset="0"/>
              </a:rPr>
              <a:t> </a:t>
            </a:r>
            <a:r>
              <a:rPr lang="en-US" altLang="en-US" sz="3000" dirty="0" smtClean="0">
                <a:latin typeface="Goudy Old Style" panose="02020502050305020303" pitchFamily="18" charset="0"/>
              </a:rPr>
              <a:t>Rotary can be the best leadership training ground ever…..</a:t>
            </a:r>
          </a:p>
        </p:txBody>
      </p:sp>
      <p:sp>
        <p:nvSpPr>
          <p:cNvPr id="2" name="TextBox 1"/>
          <p:cNvSpPr txBox="1"/>
          <p:nvPr/>
        </p:nvSpPr>
        <p:spPr>
          <a:xfrm>
            <a:off x="838200" y="1981200"/>
            <a:ext cx="7391400" cy="2923877"/>
          </a:xfrm>
          <a:prstGeom prst="rect">
            <a:avLst/>
          </a:prstGeom>
          <a:noFill/>
        </p:spPr>
        <p:txBody>
          <a:bodyPr wrap="square" rtlCol="0">
            <a:spAutoFit/>
          </a:bodyPr>
          <a:lstStyle/>
          <a:p>
            <a:r>
              <a:rPr lang="en-US" sz="3600" b="1" dirty="0" smtClean="0">
                <a:solidFill>
                  <a:srgbClr val="958D85"/>
                </a:solidFill>
                <a:latin typeface="Goudy Old Style" panose="02020502050305020303" pitchFamily="18" charset="0"/>
              </a:rPr>
              <a:t>…..Being a Rotary Club President is the best job in Rotary……</a:t>
            </a:r>
          </a:p>
          <a:p>
            <a:endParaRPr lang="en-US" sz="2800" b="1" dirty="0">
              <a:solidFill>
                <a:srgbClr val="958D85"/>
              </a:solidFill>
              <a:latin typeface="Goudy Old Style" panose="02020502050305020303" pitchFamily="18" charset="0"/>
            </a:endParaRPr>
          </a:p>
          <a:p>
            <a:r>
              <a:rPr lang="en-US" sz="2800" b="1" dirty="0" smtClean="0">
                <a:solidFill>
                  <a:srgbClr val="958D85"/>
                </a:solidFill>
                <a:latin typeface="Goudy Old Style" panose="02020502050305020303" pitchFamily="18" charset="0"/>
              </a:rPr>
              <a:t>I made the conscious decision to be the best Rotary Club President the Canyon Rotary Club ever had…</a:t>
            </a:r>
            <a:endParaRPr lang="en-US" sz="2800" b="1" dirty="0">
              <a:solidFill>
                <a:srgbClr val="958D85"/>
              </a:solidFill>
              <a:latin typeface="Goudy Old Style" panose="02020502050305020303" pitchFamily="18" charset="0"/>
            </a:endParaRPr>
          </a:p>
        </p:txBody>
      </p:sp>
    </p:spTree>
    <p:extLst>
      <p:ext uri="{BB962C8B-B14F-4D97-AF65-F5344CB8AC3E}">
        <p14:creationId xmlns:p14="http://schemas.microsoft.com/office/powerpoint/2010/main" val="4045415042"/>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1676</TotalTime>
  <Words>2892</Words>
  <Application>Microsoft Office PowerPoint</Application>
  <PresentationFormat>On-screen Show (4:3)</PresentationFormat>
  <Paragraphs>129</Paragraphs>
  <Slides>23</Slides>
  <Notes>23</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2_Custom Design</vt:lpstr>
      <vt:lpstr>Communications_white</vt:lpstr>
      <vt:lpstr>Custom Design</vt:lpstr>
      <vt:lpstr>PowerPoint Presentation</vt:lpstr>
      <vt:lpstr>Rotary Does Not Have A Membership Problem</vt:lpstr>
      <vt:lpstr>Rotary Has A Leadership Problem….</vt:lpstr>
      <vt:lpstr>PowerPoint Presentation</vt:lpstr>
      <vt:lpstr>PowerPoint Presentation</vt:lpstr>
      <vt:lpstr>PowerPoint Presentation</vt:lpstr>
      <vt:lpstr>PowerPoint Presentation</vt:lpstr>
      <vt:lpstr>Rotary Has A Leadership Problem….</vt:lpstr>
      <vt:lpstr> Rotary can be the best leadership training ground ever…..</vt:lpstr>
      <vt:lpstr> Rotary Membership Retention……..</vt:lpstr>
      <vt:lpstr> Leadership, including Rotary Leadership……..</vt:lpstr>
      <vt:lpstr> Rotary can be the best leadership training ground ever…..</vt:lpstr>
      <vt:lpstr> Rotary can be the best leadership training ground ever…..</vt:lpstr>
      <vt:lpstr> Leadership Law for Rotary Membership Retention</vt:lpstr>
      <vt:lpstr> Leadership Axioms for Membership Retention </vt:lpstr>
      <vt:lpstr> Rotary can be the best leadership training ground ever…..</vt:lpstr>
      <vt:lpstr>PowerPoint Presentation</vt:lpstr>
      <vt:lpstr> Leadership Axiom</vt:lpstr>
      <vt:lpstr> Leadership Axiom</vt:lpstr>
      <vt:lpstr>PowerPoint Presentation</vt:lpstr>
      <vt:lpstr>PowerPoint Presentation</vt:lpstr>
      <vt:lpstr>David Norris can be reached at…..</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Does Not Have A Membership Problem</dc:title>
  <dc:creator>David Norris</dc:creator>
  <cp:lastModifiedBy>David Norris</cp:lastModifiedBy>
  <cp:revision>52</cp:revision>
  <cp:lastPrinted>2015-11-11T15:29:06Z</cp:lastPrinted>
  <dcterms:created xsi:type="dcterms:W3CDTF">2015-09-25T11:58:05Z</dcterms:created>
  <dcterms:modified xsi:type="dcterms:W3CDTF">2015-11-13T14:24:48Z</dcterms:modified>
</cp:coreProperties>
</file>