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3" r:id="rId2"/>
    <p:sldId id="394" r:id="rId3"/>
    <p:sldId id="395" r:id="rId4"/>
    <p:sldId id="402" r:id="rId5"/>
    <p:sldId id="396" r:id="rId6"/>
    <p:sldId id="397" r:id="rId7"/>
    <p:sldId id="399" r:id="rId8"/>
    <p:sldId id="401" r:id="rId9"/>
    <p:sldId id="403" r:id="rId10"/>
    <p:sldId id="391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2C3"/>
    <a:srgbClr val="00A8E4"/>
    <a:srgbClr val="FF8B3E"/>
    <a:srgbClr val="8EC949"/>
    <a:srgbClr val="FFAF3E"/>
    <a:srgbClr val="3155A4"/>
    <a:srgbClr val="0E61DC"/>
    <a:srgbClr val="157CDC"/>
    <a:srgbClr val="71B4E3"/>
    <a:srgbClr val="60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4" autoAdjust="0"/>
    <p:restoredTop sz="94660"/>
  </p:normalViewPr>
  <p:slideViewPr>
    <p:cSldViewPr>
      <p:cViewPr varScale="1">
        <p:scale>
          <a:sx n="102" d="100"/>
          <a:sy n="102" d="100"/>
        </p:scale>
        <p:origin x="9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78230329122501E-2"/>
          <c:y val="0.11488076490438701"/>
          <c:w val="0.387889877074718"/>
          <c:h val="0.770238470191226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2172C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5C-46D9-B0F6-38DA1F46D371}"/>
              </c:ext>
            </c:extLst>
          </c:dPt>
          <c:dPt>
            <c:idx val="1"/>
            <c:bubble3D val="0"/>
            <c:spPr>
              <a:solidFill>
                <a:srgbClr val="FFAF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5C-46D9-B0F6-38DA1F46D37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Current PHF Members</c:v>
                </c:pt>
                <c:pt idx="1">
                  <c:v>Future PHF Members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5C-46D9-B0F6-38DA1F46D3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470750815239"/>
          <c:y val="0.30450978466149098"/>
          <c:w val="0.49701602640579001"/>
          <c:h val="0.445193850768653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1EA4A-7079-4863-B018-60D21E73DC4C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727A-A515-47E0-818A-881072553C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43C278-65DE-4373-B37F-0D86487DEE11}" type="datetimeFigureOut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1255D5-3A71-4C67-A61F-7D97E8BE0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7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33E2-AF32-4EAB-A6A3-A27AABE4A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Any Town Rotary Club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69F2-191E-4179-B141-E9BACD023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Any Town Rotary Club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56F6-5134-4CE7-924B-D832973ED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pic>
        <p:nvPicPr>
          <p:cNvPr id="6" name="Picture 5" descr="TRF_RGBv2_whee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5955792"/>
            <a:ext cx="762000" cy="7498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8BA5-C241-4C46-8B2D-E21D9C6C3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EDEB-BDB2-4A07-AEFF-3165608D0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4854-CFB7-43E1-9E4C-634B91B6B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F751-5894-481D-8E1C-BD61D0AC3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1BD3-03CE-464F-96D2-64A072F27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Any Town Rotary Club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815F-5840-4C01-B53F-9324A56F0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Any Town Rotary Club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E59B-745C-43EB-802D-FA1153A4D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Version 1.10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AA7BB3-65BA-4EA0-A0B6-C95BEE21E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83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4" r:id="rId8"/>
    <p:sldLayoutId id="2147483785" r:id="rId9"/>
    <p:sldLayoutId id="2147483786" r:id="rId10"/>
    <p:sldLayoutId id="2147483787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2172C3"/>
          </a:solidFill>
          <a:latin typeface="Arial Narrow"/>
          <a:ea typeface="+mj-ea"/>
          <a:cs typeface="Arial Narrow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-Rotary-Found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87" y="228600"/>
            <a:ext cx="6511027" cy="53641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Rotary International Foundation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November </a:t>
            </a: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10, 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30373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43000"/>
            <a:ext cx="7543800" cy="2895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sz="4000" dirty="0">
                <a:solidFill>
                  <a:srgbClr val="3155A4"/>
                </a:solidFill>
                <a:latin typeface="Arial"/>
                <a:cs typeface="Arial"/>
              </a:rPr>
              <a:t>“We should not live for ourselves alone, but for the joy in doing good for others.”</a:t>
            </a:r>
            <a:br>
              <a:rPr lang="en-US" altLang="en-US" sz="4000" dirty="0">
                <a:solidFill>
                  <a:srgbClr val="3155A4"/>
                </a:solidFill>
                <a:latin typeface="Arial"/>
                <a:cs typeface="Arial"/>
              </a:rPr>
            </a:br>
            <a:r>
              <a:rPr lang="en-US" altLang="en-US" sz="2800" i="1" dirty="0">
                <a:solidFill>
                  <a:srgbClr val="FFAF3E"/>
                </a:solidFill>
                <a:latin typeface="Arial"/>
                <a:cs typeface="Arial"/>
              </a:rPr>
              <a:t/>
            </a:r>
            <a:br>
              <a:rPr lang="en-US" altLang="en-US" sz="2800" i="1" dirty="0">
                <a:solidFill>
                  <a:srgbClr val="FFAF3E"/>
                </a:solidFill>
                <a:latin typeface="Arial"/>
                <a:cs typeface="Arial"/>
              </a:rPr>
            </a:br>
            <a:r>
              <a:rPr lang="en-US" altLang="en-US" sz="1400" i="1" dirty="0">
                <a:solidFill>
                  <a:srgbClr val="FFAF3E"/>
                </a:solidFill>
                <a:latin typeface="Arial"/>
                <a:cs typeface="Arial"/>
              </a:rPr>
              <a:t>- </a:t>
            </a:r>
            <a:r>
              <a:rPr lang="en-US" altLang="en-US" sz="1800" i="1" dirty="0">
                <a:solidFill>
                  <a:srgbClr val="FFAF3E"/>
                </a:solidFill>
                <a:latin typeface="Arial"/>
                <a:cs typeface="Arial"/>
              </a:rPr>
              <a:t>Arch </a:t>
            </a:r>
            <a:r>
              <a:rPr lang="en-US" altLang="en-US" sz="1800" i="1" dirty="0" err="1">
                <a:solidFill>
                  <a:srgbClr val="FFAF3E"/>
                </a:solidFill>
                <a:latin typeface="Arial"/>
                <a:cs typeface="Arial"/>
              </a:rPr>
              <a:t>Klumph</a:t>
            </a:r>
            <a:r>
              <a:rPr lang="en-US" altLang="en-US" sz="1800" i="1" dirty="0">
                <a:solidFill>
                  <a:srgbClr val="FFAF3E"/>
                </a:solidFill>
                <a:latin typeface="Arial"/>
                <a:cs typeface="Arial"/>
              </a:rPr>
              <a:t>, Founder of the Rotary Foundation</a:t>
            </a:r>
            <a:endParaRPr lang="en-US" sz="2800" dirty="0">
              <a:solidFill>
                <a:srgbClr val="FFAF3E"/>
              </a:solidFill>
              <a:latin typeface="Arial"/>
              <a:cs typeface="Arial"/>
            </a:endParaRPr>
          </a:p>
        </p:txBody>
      </p:sp>
      <p:pic>
        <p:nvPicPr>
          <p:cNvPr id="3" name="Picture 2" descr="Centennial-Logo-Proposal-Rev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04" y="4419600"/>
            <a:ext cx="5673792" cy="11232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466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</a:br>
            <a:endParaRPr lang="en-US" sz="4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257800"/>
            <a:ext cx="263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Globally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5257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Locally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24" y="533400"/>
            <a:ext cx="3044953" cy="11475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1484" y="2590800"/>
            <a:ext cx="7381033" cy="2490216"/>
            <a:chOff x="858934" y="2590800"/>
            <a:chExt cx="7381033" cy="2490216"/>
          </a:xfrm>
        </p:grpSpPr>
        <p:sp>
          <p:nvSpPr>
            <p:cNvPr id="9" name="TextBox 8"/>
            <p:cNvSpPr txBox="1"/>
            <p:nvPr/>
          </p:nvSpPr>
          <p:spPr>
            <a:xfrm>
              <a:off x="3482650" y="3174189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Arial"/>
                  <a:cs typeface="Arial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34" y="2590800"/>
              <a:ext cx="2490216" cy="2490216"/>
            </a:xfrm>
            <a:prstGeom prst="rect">
              <a:avLst/>
            </a:prstGeom>
          </p:spPr>
        </p:pic>
        <p:pic>
          <p:nvPicPr>
            <p:cNvPr id="8" name="Picture 7" descr="iow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134" y="2666582"/>
              <a:ext cx="3494833" cy="2338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8255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155A4"/>
                </a:solidFill>
                <a:latin typeface="Arial"/>
                <a:cs typeface="Arial"/>
              </a:rPr>
              <a:t>History of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724400"/>
          </a:xfrm>
        </p:spPr>
        <p:txBody>
          <a:bodyPr/>
          <a:lstStyle/>
          <a:p>
            <a:r>
              <a:rPr lang="en-US" sz="2000" b="1" dirty="0">
                <a:solidFill>
                  <a:srgbClr val="2172C3"/>
                </a:solidFill>
                <a:latin typeface="Arial"/>
                <a:cs typeface="Arial"/>
              </a:rPr>
              <a:t>1917</a:t>
            </a:r>
            <a:r>
              <a:rPr lang="en-US" sz="2000" dirty="0">
                <a:solidFill>
                  <a:srgbClr val="2172C3"/>
                </a:solidFill>
                <a:latin typeface="Arial"/>
                <a:cs typeface="Arial"/>
              </a:rPr>
              <a:t> - RI President Arch </a:t>
            </a:r>
            <a:r>
              <a:rPr lang="en-US" sz="2000" dirty="0" err="1">
                <a:solidFill>
                  <a:srgbClr val="2172C3"/>
                </a:solidFill>
                <a:latin typeface="Arial"/>
                <a:cs typeface="Arial"/>
              </a:rPr>
              <a:t>Klumph</a:t>
            </a:r>
            <a:r>
              <a:rPr lang="en-US" sz="2000" dirty="0">
                <a:solidFill>
                  <a:srgbClr val="2172C3"/>
                </a:solidFill>
                <a:latin typeface="Arial"/>
                <a:cs typeface="Arial"/>
              </a:rPr>
              <a:t> proposed an endowment for               	   "doing good in the world"</a:t>
            </a:r>
          </a:p>
          <a:p>
            <a:pPr marL="1828800" lvl="4" indent="0">
              <a:buNone/>
            </a:pPr>
            <a:r>
              <a:rPr lang="en-US" sz="1800" dirty="0">
                <a:solidFill>
                  <a:srgbClr val="2172C3"/>
                </a:solidFill>
                <a:latin typeface="Arial"/>
                <a:cs typeface="Arial"/>
              </a:rPr>
              <a:t>* $26.50 - initial contribution to endowment</a:t>
            </a:r>
          </a:p>
          <a:p>
            <a:r>
              <a:rPr lang="en-US" sz="2000" b="1" dirty="0">
                <a:solidFill>
                  <a:srgbClr val="00A8E4"/>
                </a:solidFill>
                <a:latin typeface="Arial"/>
                <a:cs typeface="Arial"/>
              </a:rPr>
              <a:t>1928</a:t>
            </a:r>
            <a:r>
              <a:rPr lang="en-US" sz="2000" dirty="0">
                <a:solidFill>
                  <a:srgbClr val="00A8E4"/>
                </a:solidFill>
                <a:latin typeface="Arial"/>
                <a:cs typeface="Arial"/>
              </a:rPr>
              <a:t> - The Rotary Foundation - formally named - $5,739 contributions</a:t>
            </a:r>
          </a:p>
          <a:p>
            <a:r>
              <a:rPr lang="en-US" sz="2000" b="1" dirty="0">
                <a:solidFill>
                  <a:srgbClr val="2172C3"/>
                </a:solidFill>
                <a:latin typeface="Arial"/>
                <a:cs typeface="Arial"/>
              </a:rPr>
              <a:t>1929</a:t>
            </a:r>
            <a:r>
              <a:rPr lang="en-US" sz="2000" dirty="0">
                <a:solidFill>
                  <a:srgbClr val="2172C3"/>
                </a:solidFill>
                <a:latin typeface="Arial"/>
                <a:cs typeface="Arial"/>
              </a:rPr>
              <a:t> - First Foundation gift - $500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2172C3"/>
                </a:solidFill>
                <a:latin typeface="Arial"/>
                <a:cs typeface="Arial"/>
              </a:rPr>
              <a:t>	* </a:t>
            </a:r>
            <a:r>
              <a:rPr lang="en-US" sz="1800" dirty="0" err="1">
                <a:solidFill>
                  <a:srgbClr val="2172C3"/>
                </a:solidFill>
                <a:latin typeface="Arial"/>
                <a:cs typeface="Arial"/>
              </a:rPr>
              <a:t>Internat’l</a:t>
            </a:r>
            <a:r>
              <a:rPr lang="en-US" sz="1800" dirty="0">
                <a:solidFill>
                  <a:srgbClr val="2172C3"/>
                </a:solidFill>
                <a:latin typeface="Arial"/>
                <a:cs typeface="Arial"/>
              </a:rPr>
              <a:t> Society for Crippled Children (n/k/a "Easter Seals")</a:t>
            </a:r>
          </a:p>
          <a:p>
            <a:r>
              <a:rPr lang="en-US" sz="2000" b="1" dirty="0">
                <a:solidFill>
                  <a:srgbClr val="00A8E4"/>
                </a:solidFill>
                <a:latin typeface="Arial"/>
                <a:cs typeface="Arial"/>
              </a:rPr>
              <a:t>1947</a:t>
            </a:r>
            <a:r>
              <a:rPr lang="en-US" sz="2000" dirty="0">
                <a:solidFill>
                  <a:srgbClr val="00A8E4"/>
                </a:solidFill>
                <a:latin typeface="Arial"/>
                <a:cs typeface="Arial"/>
              </a:rPr>
              <a:t> - $1.3M contributed to Foundation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0A8E4"/>
                </a:solidFill>
                <a:latin typeface="Arial"/>
                <a:cs typeface="Arial"/>
              </a:rPr>
              <a:t>	* In memory of death of Paul Harris, Rotary's Founder</a:t>
            </a:r>
          </a:p>
          <a:p>
            <a:r>
              <a:rPr lang="en-US" sz="2000" b="1" dirty="0">
                <a:solidFill>
                  <a:srgbClr val="2172C3"/>
                </a:solidFill>
                <a:latin typeface="Arial"/>
                <a:cs typeface="Arial"/>
              </a:rPr>
              <a:t>1947</a:t>
            </a:r>
            <a:r>
              <a:rPr lang="en-US" sz="2000" dirty="0">
                <a:solidFill>
                  <a:srgbClr val="2172C3"/>
                </a:solidFill>
                <a:latin typeface="Arial"/>
                <a:cs typeface="Arial"/>
              </a:rPr>
              <a:t> - Ambassadorial Scholarships </a:t>
            </a:r>
          </a:p>
          <a:p>
            <a:r>
              <a:rPr lang="en-US" sz="2000" b="1" dirty="0">
                <a:solidFill>
                  <a:srgbClr val="00A8E4"/>
                </a:solidFill>
                <a:latin typeface="Arial"/>
                <a:cs typeface="Arial"/>
              </a:rPr>
              <a:t>1965</a:t>
            </a:r>
            <a:r>
              <a:rPr lang="en-US" sz="2000" dirty="0">
                <a:solidFill>
                  <a:srgbClr val="00A8E4"/>
                </a:solidFill>
                <a:latin typeface="Arial"/>
                <a:cs typeface="Arial"/>
              </a:rPr>
              <a:t> - Group Study Exchanges and Matching Grants </a:t>
            </a:r>
          </a:p>
          <a:p>
            <a:r>
              <a:rPr lang="en-US" sz="2000" b="1" dirty="0">
                <a:solidFill>
                  <a:srgbClr val="2172C3"/>
                </a:solidFill>
                <a:latin typeface="Arial"/>
                <a:cs typeface="Arial"/>
              </a:rPr>
              <a:t>1985</a:t>
            </a:r>
            <a:r>
              <a:rPr lang="en-US" sz="2000" dirty="0">
                <a:solidFill>
                  <a:srgbClr val="2172C3"/>
                </a:solidFill>
                <a:latin typeface="Arial"/>
                <a:cs typeface="Arial"/>
              </a:rPr>
              <a:t> - </a:t>
            </a:r>
            <a:r>
              <a:rPr lang="en-US" sz="2000" dirty="0" err="1">
                <a:solidFill>
                  <a:srgbClr val="2172C3"/>
                </a:solidFill>
                <a:latin typeface="Arial"/>
                <a:cs typeface="Arial"/>
              </a:rPr>
              <a:t>PolioPlus</a:t>
            </a:r>
            <a:r>
              <a:rPr lang="en-US" sz="2000" dirty="0">
                <a:solidFill>
                  <a:srgbClr val="2172C3"/>
                </a:solidFill>
                <a:latin typeface="Arial"/>
                <a:cs typeface="Arial"/>
              </a:rPr>
              <a:t> campaign launched</a:t>
            </a:r>
          </a:p>
          <a:p>
            <a:pPr marL="0" indent="0">
              <a:buNone/>
            </a:pPr>
            <a:endParaRPr lang="en-US" sz="2000" b="1" dirty="0">
              <a:solidFill>
                <a:srgbClr val="0E61DC"/>
              </a:solidFill>
              <a:highlight>
                <a:srgbClr val="8EC949"/>
              </a:highligh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Over $1.6B contributed to Foundation in 100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80892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2172C3"/>
                </a:solidFill>
                <a:latin typeface="Arial"/>
                <a:cs typeface="Arial"/>
              </a:rPr>
              <a:t>100 Years of Changing Lives and Making a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62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155A4"/>
                </a:solidFill>
                <a:latin typeface="Arial"/>
                <a:cs typeface="Arial"/>
              </a:rPr>
              <a:t>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5486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600" b="1" dirty="0">
                <a:solidFill>
                  <a:srgbClr val="2172C3"/>
                </a:solidFill>
                <a:latin typeface="Arial"/>
                <a:cs typeface="Arial"/>
              </a:rPr>
              <a:t>Areas of Focus:</a:t>
            </a:r>
          </a:p>
          <a:p>
            <a:pPr marL="457200" lvl="1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1800" dirty="0">
                <a:latin typeface="Arial"/>
                <a:cs typeface="Arial"/>
              </a:rPr>
              <a:t>	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Promoting Peace</a:t>
            </a:r>
          </a:p>
          <a:p>
            <a:pPr marL="457200" lvl="1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2400" dirty="0">
                <a:latin typeface="Arial"/>
                <a:cs typeface="Arial"/>
              </a:rPr>
              <a:t>	 Fighting Disease </a:t>
            </a:r>
          </a:p>
          <a:p>
            <a:pPr marL="457200" lvl="1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2400" dirty="0">
                <a:latin typeface="Arial"/>
                <a:cs typeface="Arial"/>
              </a:rPr>
              <a:t>	 Providing Clean Water</a:t>
            </a:r>
          </a:p>
          <a:p>
            <a:pPr marL="457200" lvl="1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2400" dirty="0">
                <a:latin typeface="Arial"/>
                <a:cs typeface="Arial"/>
              </a:rPr>
              <a:t>	 Saving Mothers and Children </a:t>
            </a:r>
          </a:p>
          <a:p>
            <a:pPr marL="457200" lvl="1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2400" dirty="0">
                <a:latin typeface="Arial"/>
                <a:cs typeface="Arial"/>
              </a:rPr>
              <a:t>	 Supporting Education </a:t>
            </a:r>
          </a:p>
          <a:p>
            <a:pPr marL="457200" lvl="1" indent="0">
              <a:lnSpc>
                <a:spcPct val="150000"/>
              </a:lnSpc>
              <a:spcAft>
                <a:spcPts val="300"/>
              </a:spcAft>
              <a:buNone/>
            </a:pPr>
            <a:r>
              <a:rPr lang="en-US" sz="2400" dirty="0">
                <a:latin typeface="Arial"/>
                <a:cs typeface="Arial"/>
              </a:rPr>
              <a:t>	 Growing Local Economies</a:t>
            </a:r>
          </a:p>
          <a:p>
            <a:pPr marL="457200" lvl="1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endParaRPr lang="en-US" sz="2600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2174631"/>
            <a:ext cx="533400" cy="3733800"/>
            <a:chOff x="609600" y="3810000"/>
            <a:chExt cx="381000" cy="2667000"/>
          </a:xfrm>
        </p:grpSpPr>
        <p:pic>
          <p:nvPicPr>
            <p:cNvPr id="4" name="Picture 3" descr="bir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810000"/>
              <a:ext cx="381000" cy="381000"/>
            </a:xfrm>
            <a:prstGeom prst="rect">
              <a:avLst/>
            </a:prstGeom>
          </p:spPr>
        </p:pic>
        <p:pic>
          <p:nvPicPr>
            <p:cNvPr id="5" name="Picture 4" descr="boo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638800"/>
              <a:ext cx="381000" cy="381000"/>
            </a:xfrm>
            <a:prstGeom prst="rect">
              <a:avLst/>
            </a:prstGeom>
          </p:spPr>
        </p:pic>
        <p:pic>
          <p:nvPicPr>
            <p:cNvPr id="6" name="Picture 5" descr="coin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6096000"/>
              <a:ext cx="381000" cy="381000"/>
            </a:xfrm>
            <a:prstGeom prst="rect">
              <a:avLst/>
            </a:prstGeom>
          </p:spPr>
        </p:pic>
        <p:pic>
          <p:nvPicPr>
            <p:cNvPr id="7" name="Picture 6" descr="family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181600"/>
              <a:ext cx="381000" cy="381000"/>
            </a:xfrm>
            <a:prstGeom prst="rect">
              <a:avLst/>
            </a:prstGeom>
          </p:spPr>
        </p:pic>
        <p:pic>
          <p:nvPicPr>
            <p:cNvPr id="8" name="Picture 7" descr="stethoscop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267200"/>
              <a:ext cx="381000" cy="381000"/>
            </a:xfrm>
            <a:prstGeom prst="rect">
              <a:avLst/>
            </a:prstGeom>
          </p:spPr>
        </p:pic>
        <p:pic>
          <p:nvPicPr>
            <p:cNvPr id="9" name="Picture 8" descr="water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724400"/>
              <a:ext cx="3810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4047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155A4"/>
                </a:solidFill>
                <a:latin typeface="Arial"/>
                <a:cs typeface="Arial"/>
              </a:rPr>
              <a:t>One Top Priority</a:t>
            </a:r>
            <a:r>
              <a:rPr lang="is-IS" b="1" dirty="0">
                <a:solidFill>
                  <a:srgbClr val="3155A4"/>
                </a:solidFill>
                <a:latin typeface="Arial"/>
                <a:cs typeface="Arial"/>
              </a:rPr>
              <a:t>…End Polio</a:t>
            </a:r>
            <a:endParaRPr lang="en-US" b="1" dirty="0">
              <a:solidFill>
                <a:srgbClr val="3155A4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496"/>
            <a:ext cx="7620000" cy="1708704"/>
          </a:xfrm>
        </p:spPr>
        <p:txBody>
          <a:bodyPr/>
          <a:lstStyle/>
          <a:p>
            <a:pPr marL="0" indent="-182880">
              <a:spcBef>
                <a:spcPts val="336"/>
              </a:spcBef>
              <a:buFont typeface="Arial"/>
              <a:buChar char="•"/>
            </a:pPr>
            <a:r>
              <a:rPr lang="en-US" sz="1800" b="1" dirty="0">
                <a:solidFill>
                  <a:srgbClr val="2172C3"/>
                </a:solidFill>
                <a:latin typeface="Arial"/>
                <a:cs typeface="Arial"/>
              </a:rPr>
              <a:t>1988: 350,000 cases in 125 countries</a:t>
            </a:r>
          </a:p>
          <a:p>
            <a:pPr marL="0" indent="-182880">
              <a:spcBef>
                <a:spcPts val="336"/>
              </a:spcBef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2016: 26 cases in 3 countries</a:t>
            </a:r>
          </a:p>
          <a:p>
            <a:pPr marL="0" indent="-182880">
              <a:spcBef>
                <a:spcPts val="336"/>
              </a:spcBef>
              <a:buFont typeface="Arial"/>
              <a:buChar char="•"/>
            </a:pPr>
            <a:r>
              <a:rPr lang="en-US" sz="1800" dirty="0">
                <a:solidFill>
                  <a:srgbClr val="2172C3"/>
                </a:solidFill>
                <a:latin typeface="Arial"/>
                <a:cs typeface="Arial"/>
              </a:rPr>
              <a:t>$0.60 – Cost per polio immunization</a:t>
            </a:r>
          </a:p>
          <a:p>
            <a:pPr marL="0" lvl="1" indent="-182880">
              <a:spcBef>
                <a:spcPts val="336"/>
              </a:spcBef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Minimum of 4 immunizations needed per child (CDC) – every 6 weeks</a:t>
            </a:r>
          </a:p>
          <a:p>
            <a:pPr marL="0" lvl="1" indent="-182880">
              <a:spcBef>
                <a:spcPts val="336"/>
              </a:spcBef>
              <a:buFont typeface="Arial"/>
              <a:buChar char="•"/>
            </a:pPr>
            <a:r>
              <a:rPr lang="en-US" sz="1800" b="1" dirty="0">
                <a:solidFill>
                  <a:srgbClr val="2172C3"/>
                </a:solidFill>
                <a:latin typeface="Arial"/>
                <a:cs typeface="Arial"/>
              </a:rPr>
              <a:t>Bill and Melinda Gates Foundation: $2 match for every $1                                                                           </a:t>
            </a:r>
            <a:r>
              <a:rPr lang="en-US" sz="1800" dirty="0">
                <a:solidFill>
                  <a:srgbClr val="2172C3"/>
                </a:solidFill>
                <a:latin typeface="Arial"/>
                <a:cs typeface="Arial"/>
              </a:rPr>
              <a:t>	 </a:t>
            </a:r>
          </a:p>
          <a:p>
            <a:pPr marL="0" indent="0">
              <a:spcBef>
                <a:spcPts val="336"/>
              </a:spcBef>
              <a:buNone/>
            </a:pP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9839" y="3187540"/>
            <a:ext cx="4784322" cy="3365660"/>
            <a:chOff x="2286000" y="3187540"/>
            <a:chExt cx="4784322" cy="33656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187540"/>
              <a:ext cx="2958924" cy="3365660"/>
            </a:xfrm>
            <a:prstGeom prst="rect">
              <a:avLst/>
            </a:prstGeom>
          </p:spPr>
        </p:pic>
        <p:pic>
          <p:nvPicPr>
            <p:cNvPr id="7" name="Picture 6" descr="end-polio-now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114800"/>
              <a:ext cx="1355322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8195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155A4"/>
                </a:solidFill>
                <a:latin typeface="Arial"/>
                <a:cs typeface="Arial"/>
              </a:rPr>
              <a:t>Paul Harris Fellow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2172C3"/>
                </a:solidFill>
                <a:latin typeface="Arial"/>
                <a:cs typeface="Arial"/>
              </a:rPr>
              <a:t>18 Sunrise Rotarians </a:t>
            </a:r>
            <a:r>
              <a:rPr lang="en-US" sz="2400" dirty="0">
                <a:solidFill>
                  <a:srgbClr val="2172C3"/>
                </a:solidFill>
                <a:latin typeface="Arial"/>
                <a:cs typeface="Arial"/>
              </a:rPr>
              <a:t>are current PH Fellows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347472">
              <a:spcBef>
                <a:spcPts val="1824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172C3"/>
                </a:solidFill>
                <a:latin typeface="Arial"/>
                <a:cs typeface="Arial"/>
              </a:rPr>
              <a:t>44% </a:t>
            </a:r>
            <a:r>
              <a:rPr lang="en-US" sz="2400" dirty="0">
                <a:solidFill>
                  <a:srgbClr val="2172C3"/>
                </a:solidFill>
                <a:latin typeface="Arial"/>
                <a:cs typeface="Arial"/>
              </a:rPr>
              <a:t>of current PHF members are multiple PHFs</a:t>
            </a:r>
          </a:p>
          <a:p>
            <a:pPr marL="347472">
              <a:spcBef>
                <a:spcPts val="1824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A8E4"/>
                </a:solidFill>
                <a:latin typeface="Arial"/>
                <a:cs typeface="Arial"/>
              </a:rPr>
              <a:t>Goals </a:t>
            </a:r>
            <a:r>
              <a:rPr lang="en-US" sz="2400" dirty="0">
                <a:solidFill>
                  <a:srgbClr val="00A8E4"/>
                </a:solidFill>
                <a:latin typeface="Arial"/>
                <a:cs typeface="Arial"/>
              </a:rPr>
              <a:t>= 100% </a:t>
            </a:r>
            <a:r>
              <a:rPr lang="en-US" sz="2400" dirty="0" smtClean="0">
                <a:solidFill>
                  <a:srgbClr val="00A8E4"/>
                </a:solidFill>
                <a:latin typeface="Arial"/>
                <a:cs typeface="Arial"/>
              </a:rPr>
              <a:t>Sunrise </a:t>
            </a:r>
            <a:r>
              <a:rPr lang="en-US" sz="2400" dirty="0">
                <a:solidFill>
                  <a:srgbClr val="00A8E4"/>
                </a:solidFill>
                <a:latin typeface="Arial"/>
                <a:cs typeface="Arial"/>
              </a:rPr>
              <a:t>Rotarians =  PHFs in 3 </a:t>
            </a:r>
            <a:r>
              <a:rPr lang="en-US" sz="2400" dirty="0" smtClean="0">
                <a:solidFill>
                  <a:srgbClr val="00A8E4"/>
                </a:solidFill>
                <a:latin typeface="Arial"/>
                <a:cs typeface="Arial"/>
              </a:rPr>
              <a:t>years </a:t>
            </a:r>
            <a:endParaRPr lang="en-US" sz="2400" dirty="0">
              <a:solidFill>
                <a:srgbClr val="00A8E4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2172C3"/>
                </a:solidFill>
                <a:latin typeface="Arial"/>
                <a:cs typeface="Arial"/>
              </a:rPr>
              <a:t>How?  $1,000 – Total cumulative donations/points to Foundation over any time period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652843"/>
              </p:ext>
            </p:extLst>
          </p:nvPr>
        </p:nvGraphicFramePr>
        <p:xfrm>
          <a:off x="2057400" y="1752600"/>
          <a:ext cx="50292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1301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3155A4"/>
                </a:solidFill>
                <a:latin typeface="Arial"/>
                <a:cs typeface="Arial"/>
              </a:rPr>
              <a:t>Foundation: Management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95339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8E4"/>
                </a:solidFill>
                <a:latin typeface="Arial"/>
                <a:cs typeface="Arial"/>
              </a:rPr>
              <a:t>$1.00 Donated Today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0900" y="167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8E4"/>
                </a:solidFill>
                <a:latin typeface="Arial"/>
                <a:cs typeface="Arial"/>
              </a:rPr>
              <a:t>3-Year </a:t>
            </a:r>
          </a:p>
          <a:p>
            <a:pPr algn="ctr"/>
            <a:r>
              <a:rPr lang="en-US" b="1" dirty="0">
                <a:solidFill>
                  <a:srgbClr val="00A8E4"/>
                </a:solidFill>
                <a:latin typeface="Arial"/>
                <a:cs typeface="Arial"/>
              </a:rPr>
              <a:t>Investment Period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799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8E4"/>
                </a:solidFill>
                <a:latin typeface="Arial"/>
                <a:cs typeface="Arial"/>
              </a:rPr>
              <a:t>Distributed to </a:t>
            </a:r>
          </a:p>
          <a:p>
            <a:pPr algn="ctr"/>
            <a:r>
              <a:rPr lang="en-US" b="1" dirty="0">
                <a:solidFill>
                  <a:srgbClr val="00A8E4"/>
                </a:solidFill>
                <a:latin typeface="Arial"/>
                <a:cs typeface="Arial"/>
              </a:rPr>
              <a:t>“Do Good” in Year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4569023"/>
            <a:ext cx="336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Arial"/>
                <a:cs typeface="Arial"/>
              </a:rPr>
              <a:t>Earnings pay admin. expenses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819400" y="3401291"/>
            <a:ext cx="6096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638800" y="3427631"/>
            <a:ext cx="6096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 descr="3year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2" y="2701848"/>
            <a:ext cx="1301176" cy="2061166"/>
          </a:xfrm>
          <a:prstGeom prst="rect">
            <a:avLst/>
          </a:prstGeom>
        </p:spPr>
      </p:pic>
      <p:pic>
        <p:nvPicPr>
          <p:cNvPr id="14" name="Picture 13" descr="ppt graphics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36677"/>
            <a:ext cx="1447800" cy="686707"/>
          </a:xfrm>
          <a:prstGeom prst="rect">
            <a:avLst/>
          </a:prstGeom>
        </p:spPr>
      </p:pic>
      <p:pic>
        <p:nvPicPr>
          <p:cNvPr id="18" name="Picture 17" descr="ppt graphics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2741313"/>
            <a:ext cx="2171701" cy="1715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222991"/>
            <a:ext cx="8839200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2172C3"/>
                </a:solidFill>
                <a:latin typeface="Arial"/>
                <a:cs typeface="Arial"/>
              </a:rPr>
              <a:t>Ranks annually in Top 10 Best Service Clubs in the World per </a:t>
            </a:r>
            <a:r>
              <a:rPr lang="en-US" sz="1700" b="1" i="1" dirty="0">
                <a:solidFill>
                  <a:srgbClr val="2172C3"/>
                </a:solidFill>
                <a:latin typeface="Arial"/>
                <a:cs typeface="Arial"/>
              </a:rPr>
              <a:t>Charity Navigator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A8E4"/>
                </a:solidFill>
                <a:latin typeface="Arial"/>
                <a:cs typeface="Arial"/>
              </a:rPr>
              <a:t>Exceptional financial management; low administrative costs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2172C3"/>
                </a:solidFill>
                <a:latin typeface="Arial"/>
                <a:cs typeface="Arial"/>
              </a:rPr>
              <a:t>Maximize Return on Investment (ROI)</a:t>
            </a:r>
          </a:p>
        </p:txBody>
      </p:sp>
    </p:spTree>
    <p:extLst>
      <p:ext uri="{BB962C8B-B14F-4D97-AF65-F5344CB8AC3E}">
        <p14:creationId xmlns:p14="http://schemas.microsoft.com/office/powerpoint/2010/main" val="30141756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791200"/>
            <a:ext cx="84582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172C3"/>
                </a:solidFill>
                <a:latin typeface="Arial"/>
                <a:cs typeface="Arial"/>
              </a:rPr>
              <a:t>100% Participation. </a:t>
            </a:r>
            <a:r>
              <a:rPr lang="en-US" sz="2800" b="1" dirty="0">
                <a:solidFill>
                  <a:srgbClr val="FFAF3E"/>
                </a:solidFill>
                <a:latin typeface="Arial"/>
                <a:cs typeface="Arial"/>
              </a:rPr>
              <a:t>$100 Per Member.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457200"/>
            <a:ext cx="10515600" cy="1325562"/>
          </a:xfrm>
        </p:spPr>
        <p:txBody>
          <a:bodyPr/>
          <a:lstStyle/>
          <a:p>
            <a:r>
              <a:rPr lang="en-US" b="1" dirty="0">
                <a:solidFill>
                  <a:srgbClr val="3155A4"/>
                </a:solidFill>
                <a:latin typeface="Arial"/>
                <a:cs typeface="Arial"/>
              </a:rPr>
              <a:t>Goals</a:t>
            </a:r>
          </a:p>
        </p:txBody>
      </p:sp>
      <p:pic>
        <p:nvPicPr>
          <p:cNvPr id="5" name="Picture 4" descr="Rotary_100for100logo_final_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0" y="1503219"/>
            <a:ext cx="5450541" cy="42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547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155A4"/>
                </a:solidFill>
                <a:latin typeface="Arial"/>
                <a:cs typeface="Arial"/>
              </a:rPr>
              <a:t>Game Plan –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>
                <a:solidFill>
                  <a:srgbClr val="2172C3"/>
                </a:solidFill>
                <a:latin typeface="Arial"/>
                <a:cs typeface="Arial"/>
              </a:rPr>
              <a:t>Pledge Form </a:t>
            </a:r>
            <a:r>
              <a:rPr lang="en-US" dirty="0">
                <a:solidFill>
                  <a:srgbClr val="2172C3"/>
                </a:solidFill>
                <a:latin typeface="Arial"/>
                <a:cs typeface="Arial"/>
              </a:rPr>
              <a:t>and ACH form – emailed </a:t>
            </a:r>
            <a:r>
              <a:rPr lang="en-US" dirty="0" smtClean="0">
                <a:solidFill>
                  <a:srgbClr val="2172C3"/>
                </a:solidFill>
                <a:latin typeface="Arial"/>
                <a:cs typeface="Arial"/>
              </a:rPr>
              <a:t>soon</a:t>
            </a:r>
            <a:endParaRPr lang="en-US" dirty="0">
              <a:solidFill>
                <a:srgbClr val="2172C3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A8E4"/>
                </a:solidFill>
                <a:latin typeface="Arial"/>
                <a:cs typeface="Arial"/>
              </a:rPr>
              <a:t>Pledge Form and ACH </a:t>
            </a:r>
            <a:r>
              <a:rPr lang="en-US" dirty="0">
                <a:solidFill>
                  <a:srgbClr val="00A8E4"/>
                </a:solidFill>
                <a:latin typeface="Arial"/>
                <a:cs typeface="Arial"/>
              </a:rPr>
              <a:t>form – </a:t>
            </a:r>
            <a:r>
              <a:rPr lang="en-US" sz="2800" dirty="0">
                <a:solidFill>
                  <a:srgbClr val="00A8E4"/>
                </a:solidFill>
                <a:latin typeface="Arial"/>
                <a:cs typeface="Arial"/>
              </a:rPr>
              <a:t>complete and return to </a:t>
            </a:r>
            <a:r>
              <a:rPr lang="en-US" sz="2800" dirty="0" smtClean="0">
                <a:solidFill>
                  <a:srgbClr val="00A8E4"/>
                </a:solidFill>
                <a:latin typeface="Arial"/>
                <a:cs typeface="Arial"/>
              </a:rPr>
              <a:t>Todd Anderson</a:t>
            </a:r>
            <a:endParaRPr lang="en-US" sz="2800" dirty="0">
              <a:solidFill>
                <a:srgbClr val="00A8E4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2172C3"/>
                </a:solidFill>
                <a:latin typeface="Arial"/>
                <a:cs typeface="Arial"/>
              </a:rPr>
              <a:t>Foundation Contributions  </a:t>
            </a:r>
          </a:p>
          <a:p>
            <a:pPr lvl="1"/>
            <a:r>
              <a:rPr lang="en-US" dirty="0">
                <a:solidFill>
                  <a:srgbClr val="2172C3"/>
                </a:solidFill>
                <a:latin typeface="Arial"/>
                <a:cs typeface="Arial"/>
              </a:rPr>
              <a:t>  Tax-deductible if contribution paid before EOY</a:t>
            </a:r>
          </a:p>
          <a:p>
            <a:pPr lvl="1"/>
            <a:r>
              <a:rPr lang="en-US" dirty="0">
                <a:solidFill>
                  <a:srgbClr val="2172C3"/>
                </a:solidFill>
                <a:latin typeface="Arial"/>
                <a:cs typeface="Arial"/>
              </a:rPr>
              <a:t>  Commitment due by EOY</a:t>
            </a:r>
          </a:p>
          <a:p>
            <a:r>
              <a:rPr lang="en-US" dirty="0">
                <a:solidFill>
                  <a:srgbClr val="00A8E4"/>
                </a:solidFill>
                <a:latin typeface="Arial"/>
                <a:cs typeface="Arial"/>
              </a:rPr>
              <a:t>Spring 2017 – Centennial Celebration 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0432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10354</TotalTime>
  <Words>264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 Theme</vt:lpstr>
      <vt:lpstr>PowerPoint Presentation</vt:lpstr>
      <vt:lpstr> </vt:lpstr>
      <vt:lpstr>History of Foundation</vt:lpstr>
      <vt:lpstr>Foundation</vt:lpstr>
      <vt:lpstr>One Top Priority…End Polio</vt:lpstr>
      <vt:lpstr>Paul Harris Fellow</vt:lpstr>
      <vt:lpstr>Foundation: Management Model</vt:lpstr>
      <vt:lpstr>Goals</vt:lpstr>
      <vt:lpstr>Game Plan – Next Steps</vt:lpstr>
      <vt:lpstr>“We should not live for ourselves alone, but for the joy in doing good for others.”  - Arch Klumph, Founder of the Rotary Foundation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Arlington Sunrise Rotary Club</dc:title>
  <dc:creator>Christopher J McLucas</dc:creator>
  <cp:lastModifiedBy>Michele P. Black</cp:lastModifiedBy>
  <cp:revision>284</cp:revision>
  <cp:lastPrinted>2016-11-09T21:27:08Z</cp:lastPrinted>
  <dcterms:created xsi:type="dcterms:W3CDTF">2010-07-12T19:25:24Z</dcterms:created>
  <dcterms:modified xsi:type="dcterms:W3CDTF">2016-11-09T21:43:35Z</dcterms:modified>
</cp:coreProperties>
</file>