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90" r:id="rId3"/>
    <p:sldId id="291" r:id="rId4"/>
    <p:sldId id="292" r:id="rId5"/>
    <p:sldId id="355" r:id="rId6"/>
    <p:sldId id="356" r:id="rId7"/>
    <p:sldId id="357" r:id="rId8"/>
    <p:sldId id="366" r:id="rId9"/>
    <p:sldId id="365" r:id="rId10"/>
    <p:sldId id="364" r:id="rId11"/>
    <p:sldId id="363" r:id="rId12"/>
    <p:sldId id="369" r:id="rId13"/>
    <p:sldId id="368" r:id="rId14"/>
    <p:sldId id="367" r:id="rId15"/>
    <p:sldId id="358" r:id="rId16"/>
    <p:sldId id="374" r:id="rId17"/>
    <p:sldId id="373" r:id="rId18"/>
    <p:sldId id="372" r:id="rId19"/>
    <p:sldId id="371" r:id="rId20"/>
    <p:sldId id="370" r:id="rId21"/>
    <p:sldId id="377" r:id="rId22"/>
    <p:sldId id="360" r:id="rId23"/>
    <p:sldId id="361" r:id="rId24"/>
    <p:sldId id="285" r:id="rId25"/>
    <p:sldId id="286" r:id="rId26"/>
    <p:sldId id="343"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517" autoAdjust="0"/>
  </p:normalViewPr>
  <p:slideViewPr>
    <p:cSldViewPr snapToGrid="0">
      <p:cViewPr varScale="1">
        <p:scale>
          <a:sx n="62" d="100"/>
          <a:sy n="62" d="100"/>
        </p:scale>
        <p:origin x="162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08C8F4-19E0-4EE8-96FB-D99A56CDC1A5}" type="datetimeFigureOut">
              <a:rPr lang="en-US" smtClean="0"/>
              <a:t>11/16/2017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9C77E3-CF13-4B51-A943-38DF6B18C10A}" type="slidenum">
              <a:rPr lang="en-US" smtClean="0"/>
              <a:t>‹#›</a:t>
            </a:fld>
            <a:endParaRPr lang="en-US"/>
          </a:p>
        </p:txBody>
      </p:sp>
    </p:spTree>
    <p:extLst>
      <p:ext uri="{BB962C8B-B14F-4D97-AF65-F5344CB8AC3E}">
        <p14:creationId xmlns:p14="http://schemas.microsoft.com/office/powerpoint/2010/main" val="1825718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charset="0"/>
                <a:ea typeface="ヒラギノ角ゴ Pro W3" charset="0"/>
                <a:cs typeface="ヒラギノ角ゴ Pro W3" charset="0"/>
              </a:defRPr>
            </a:lvl1pPr>
            <a:lvl2pPr marL="742950" indent="-285750" defTabSz="931863">
              <a:defRPr sz="2400">
                <a:solidFill>
                  <a:schemeClr val="tx1"/>
                </a:solidFill>
                <a:latin typeface="Arial" charset="0"/>
                <a:ea typeface="ヒラギノ角ゴ Pro W3" charset="0"/>
                <a:cs typeface="ヒラギノ角ゴ Pro W3" charset="0"/>
              </a:defRPr>
            </a:lvl2pPr>
            <a:lvl3pPr marL="1143000" indent="-228600" defTabSz="931863">
              <a:defRPr sz="2400">
                <a:solidFill>
                  <a:schemeClr val="tx1"/>
                </a:solidFill>
                <a:latin typeface="Arial" charset="0"/>
                <a:ea typeface="ヒラギノ角ゴ Pro W3" charset="0"/>
                <a:cs typeface="ヒラギノ角ゴ Pro W3" charset="0"/>
              </a:defRPr>
            </a:lvl3pPr>
            <a:lvl4pPr marL="1600200" indent="-228600" defTabSz="931863">
              <a:defRPr sz="2400">
                <a:solidFill>
                  <a:schemeClr val="tx1"/>
                </a:solidFill>
                <a:latin typeface="Arial" charset="0"/>
                <a:ea typeface="ヒラギノ角ゴ Pro W3" charset="0"/>
                <a:cs typeface="ヒラギノ角ゴ Pro W3" charset="0"/>
              </a:defRPr>
            </a:lvl4pPr>
            <a:lvl5pPr marL="2057400" indent="-228600" defTabSz="931863">
              <a:defRPr sz="2400">
                <a:solidFill>
                  <a:schemeClr val="tx1"/>
                </a:solidFill>
                <a:latin typeface="Arial" charset="0"/>
                <a:ea typeface="ヒラギノ角ゴ Pro W3" charset="0"/>
                <a:cs typeface="ヒラギノ角ゴ Pro W3" charset="0"/>
              </a:defRPr>
            </a:lvl5pPr>
            <a:lvl6pPr marL="2514600" indent="-228600" defTabSz="931863"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defTabSz="931863"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defTabSz="931863"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defTabSz="931863"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E13C1B3-30A5-2D4F-89A2-C88D12DA315A}" type="slidenum">
              <a:rPr lang="en-US" sz="1200"/>
              <a:pPr/>
              <a:t>1</a:t>
            </a:fld>
            <a:endParaRPr lang="en-US" sz="1200" dirty="0"/>
          </a:p>
        </p:txBody>
      </p:sp>
      <p:sp>
        <p:nvSpPr>
          <p:cNvPr id="17410" name="Rectangle 2"/>
          <p:cNvSpPr>
            <a:spLocks noGrp="1" noRot="1" noChangeAspect="1" noChangeArrowheads="1" noTextEdit="1"/>
          </p:cNvSpPr>
          <p:nvPr>
            <p:ph type="sldImg"/>
          </p:nvPr>
        </p:nvSpPr>
        <p:spPr>
          <a:xfrm>
            <a:off x="917575" y="746125"/>
            <a:ext cx="4970463" cy="3729038"/>
          </a:xfrm>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zh-TW" sz="1200" b="0" i="1" u="none" strike="noStrike" kern="1200" cap="none" spc="0" normalizeH="0" baseline="0" noProof="0" dirty="0">
                <a:ln>
                  <a:noFill/>
                </a:ln>
                <a:solidFill>
                  <a:srgbClr val="000000"/>
                </a:solidFill>
                <a:effectLst/>
                <a:uLnTx/>
                <a:uFillTx/>
                <a:latin typeface="Arial" charset="0"/>
                <a:ea typeface="新細明體"/>
                <a:cs typeface="新細明體"/>
              </a:rPr>
              <a:t>(Introduction: presenter welcomes everyone, introduces him/herself, etc…)</a:t>
            </a:r>
            <a:endParaRPr lang="en-US" sz="1200" kern="1200" dirty="0">
              <a:solidFill>
                <a:schemeClr val="tx1"/>
              </a:solidFill>
              <a:effectLst/>
              <a:latin typeface="Arial" pitchFamily="-107" charset="0"/>
              <a:ea typeface="ヒラギノ角ゴ Pro W3" pitchFamily="-107" charset="-128"/>
              <a:cs typeface="ヒラギノ角ゴ Pro W3" pitchFamily="-107" charset="-128"/>
            </a:endParaRPr>
          </a:p>
          <a:p>
            <a:endParaRPr lang="en-US" sz="1200" kern="1200" dirty="0">
              <a:solidFill>
                <a:schemeClr val="tx1"/>
              </a:solidFill>
              <a:effectLst/>
              <a:latin typeface="Arial" pitchFamily="-107" charset="0"/>
              <a:ea typeface="ヒラギノ角ゴ Pro W3" pitchFamily="-107" charset="-128"/>
              <a:cs typeface="ヒラギノ角ゴ Pro W3" pitchFamily="-107" charset="-128"/>
            </a:endParaRPr>
          </a:p>
          <a:p>
            <a:r>
              <a:rPr lang="en-US" sz="1200" kern="1200" dirty="0">
                <a:solidFill>
                  <a:schemeClr val="tx1"/>
                </a:solidFill>
                <a:effectLst/>
                <a:latin typeface="Arial" pitchFamily="-107" charset="0"/>
                <a:ea typeface="ヒラギノ角ゴ Pro W3" pitchFamily="-107" charset="-128"/>
                <a:cs typeface="ヒラギノ角ゴ Pro W3" pitchFamily="-107" charset="-128"/>
              </a:rPr>
              <a:t>[click]</a:t>
            </a:r>
            <a:endParaRPr lang="en-GB" sz="1200" kern="1200" dirty="0">
              <a:solidFill>
                <a:schemeClr val="tx1"/>
              </a:solidFill>
              <a:effectLst/>
              <a:latin typeface="Arial" pitchFamily="-107" charset="0"/>
              <a:ea typeface="ヒラギノ角ゴ Pro W3" pitchFamily="-107" charset="-128"/>
              <a:cs typeface="ヒラギノ角ゴ Pro W3" pitchFamily="-107" charset="-128"/>
            </a:endParaRPr>
          </a:p>
          <a:p>
            <a:r>
              <a:rPr lang="en-GB" sz="1200" kern="1200" dirty="0">
                <a:solidFill>
                  <a:schemeClr val="tx1"/>
                </a:solidFill>
                <a:effectLst/>
                <a:latin typeface="Arial" pitchFamily="-107" charset="0"/>
                <a:ea typeface="ヒラギノ角ゴ Pro W3" pitchFamily="-107" charset="-128"/>
                <a:cs typeface="ヒラギノ角ゴ Pro W3" pitchFamily="-107" charset="-128"/>
              </a:rPr>
              <a:t> </a:t>
            </a:r>
          </a:p>
        </p:txBody>
      </p:sp>
    </p:spTree>
    <p:extLst>
      <p:ext uri="{BB962C8B-B14F-4D97-AF65-F5344CB8AC3E}">
        <p14:creationId xmlns:p14="http://schemas.microsoft.com/office/powerpoint/2010/main" val="592609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eaLnBrk="1" hangingPunct="1">
              <a:defRPr/>
            </a:pPr>
            <a:r>
              <a:rPr lang="en-US" dirty="0">
                <a:solidFill>
                  <a:srgbClr val="000000"/>
                </a:solidFill>
                <a:latin typeface="Arial" charset="0"/>
                <a:ea typeface="+mn-ea"/>
                <a:cs typeface="Arial" charset="0"/>
              </a:rPr>
              <a:t>Our learning objectives for this session are:</a:t>
            </a:r>
          </a:p>
          <a:p>
            <a:pPr eaLnBrk="1" hangingPunct="1">
              <a:defRPr/>
            </a:pPr>
            <a:endParaRPr lang="en-US" dirty="0">
              <a:solidFill>
                <a:srgbClr val="000000"/>
              </a:solidFill>
              <a:latin typeface="Arial" charset="0"/>
              <a:ea typeface="+mn-ea"/>
              <a:cs typeface="Arial" charset="0"/>
            </a:endParaRPr>
          </a:p>
          <a:p>
            <a:pPr eaLnBrk="1" hangingPunct="1">
              <a:defRPr/>
            </a:pPr>
            <a:r>
              <a:rPr lang="de-CH" i="1" dirty="0">
                <a:solidFill>
                  <a:srgbClr val="C00000"/>
                </a:solidFill>
                <a:latin typeface="Arial" charset="0"/>
                <a:ea typeface="+mn-ea"/>
                <a:cs typeface="Arial" charset="0"/>
              </a:rPr>
              <a:t>(</a:t>
            </a:r>
            <a:r>
              <a:rPr lang="de-CH" i="1" dirty="0" err="1">
                <a:solidFill>
                  <a:srgbClr val="C00000"/>
                </a:solidFill>
                <a:latin typeface="Arial" charset="0"/>
                <a:ea typeface="+mn-ea"/>
                <a:cs typeface="Arial" charset="0"/>
              </a:rPr>
              <a:t>Presenter</a:t>
            </a:r>
            <a:r>
              <a:rPr lang="de-CH" i="1" dirty="0">
                <a:solidFill>
                  <a:srgbClr val="C00000"/>
                </a:solidFill>
                <a:latin typeface="Arial" charset="0"/>
                <a:ea typeface="+mn-ea"/>
                <a:cs typeface="Arial" charset="0"/>
              </a:rPr>
              <a:t> </a:t>
            </a:r>
            <a:r>
              <a:rPr lang="de-CH" i="1" dirty="0" err="1">
                <a:solidFill>
                  <a:srgbClr val="C00000"/>
                </a:solidFill>
                <a:latin typeface="Arial" charset="0"/>
                <a:ea typeface="+mn-ea"/>
                <a:cs typeface="Arial" charset="0"/>
              </a:rPr>
              <a:t>clicks</a:t>
            </a:r>
            <a:r>
              <a:rPr lang="de-CH" i="1" dirty="0">
                <a:solidFill>
                  <a:srgbClr val="C00000"/>
                </a:solidFill>
                <a:latin typeface="Arial" charset="0"/>
                <a:ea typeface="+mn-ea"/>
                <a:cs typeface="Arial" charset="0"/>
              </a:rPr>
              <a:t> </a:t>
            </a:r>
            <a:r>
              <a:rPr lang="de-CH" i="1" dirty="0" err="1">
                <a:solidFill>
                  <a:srgbClr val="C00000"/>
                </a:solidFill>
                <a:latin typeface="Arial" charset="0"/>
                <a:ea typeface="+mn-ea"/>
                <a:cs typeface="Arial" charset="0"/>
              </a:rPr>
              <a:t>through</a:t>
            </a:r>
            <a:r>
              <a:rPr lang="de-CH" i="1" dirty="0">
                <a:solidFill>
                  <a:srgbClr val="C00000"/>
                </a:solidFill>
                <a:latin typeface="Arial" charset="0"/>
                <a:ea typeface="+mn-ea"/>
                <a:cs typeface="Arial" charset="0"/>
              </a:rPr>
              <a:t> </a:t>
            </a:r>
            <a:r>
              <a:rPr lang="de-CH" i="1" dirty="0" err="1">
                <a:solidFill>
                  <a:srgbClr val="C00000"/>
                </a:solidFill>
                <a:latin typeface="Arial" charset="0"/>
                <a:ea typeface="+mn-ea"/>
                <a:cs typeface="Arial" charset="0"/>
              </a:rPr>
              <a:t>and</a:t>
            </a:r>
            <a:r>
              <a:rPr lang="de-CH" i="1" dirty="0">
                <a:solidFill>
                  <a:srgbClr val="C00000"/>
                </a:solidFill>
                <a:latin typeface="Arial" charset="0"/>
                <a:ea typeface="+mn-ea"/>
                <a:cs typeface="Arial" charset="0"/>
              </a:rPr>
              <a:t> </a:t>
            </a:r>
            <a:r>
              <a:rPr lang="de-CH" i="1" dirty="0" err="1">
                <a:solidFill>
                  <a:srgbClr val="C00000"/>
                </a:solidFill>
                <a:latin typeface="Arial" charset="0"/>
                <a:ea typeface="+mn-ea"/>
                <a:cs typeface="Arial" charset="0"/>
              </a:rPr>
              <a:t>verbalizes</a:t>
            </a:r>
            <a:r>
              <a:rPr lang="de-CH" i="1" dirty="0">
                <a:solidFill>
                  <a:srgbClr val="C00000"/>
                </a:solidFill>
                <a:latin typeface="Arial" charset="0"/>
                <a:ea typeface="+mn-ea"/>
                <a:cs typeface="Arial" charset="0"/>
              </a:rPr>
              <a:t> </a:t>
            </a:r>
            <a:r>
              <a:rPr lang="de-CH" i="1" dirty="0" err="1">
                <a:solidFill>
                  <a:srgbClr val="C00000"/>
                </a:solidFill>
                <a:latin typeface="Arial" charset="0"/>
                <a:ea typeface="+mn-ea"/>
                <a:cs typeface="Arial" charset="0"/>
              </a:rPr>
              <a:t>the</a:t>
            </a:r>
            <a:r>
              <a:rPr lang="de-CH" i="1" dirty="0">
                <a:solidFill>
                  <a:srgbClr val="C00000"/>
                </a:solidFill>
                <a:latin typeface="Arial" charset="0"/>
                <a:ea typeface="+mn-ea"/>
                <a:cs typeface="Arial" charset="0"/>
              </a:rPr>
              <a:t> </a:t>
            </a:r>
            <a:r>
              <a:rPr lang="de-CH" i="1" dirty="0" err="1">
                <a:solidFill>
                  <a:srgbClr val="C00000"/>
                </a:solidFill>
                <a:latin typeface="Arial" charset="0"/>
                <a:ea typeface="+mn-ea"/>
                <a:cs typeface="Arial" charset="0"/>
              </a:rPr>
              <a:t>learning</a:t>
            </a:r>
            <a:r>
              <a:rPr lang="de-CH" i="1" dirty="0">
                <a:solidFill>
                  <a:srgbClr val="C00000"/>
                </a:solidFill>
                <a:latin typeface="Arial" charset="0"/>
                <a:ea typeface="+mn-ea"/>
                <a:cs typeface="Arial" charset="0"/>
              </a:rPr>
              <a:t> </a:t>
            </a:r>
            <a:r>
              <a:rPr lang="de-CH" i="1" dirty="0" err="1">
                <a:solidFill>
                  <a:srgbClr val="C00000"/>
                </a:solidFill>
                <a:latin typeface="Arial" charset="0"/>
                <a:ea typeface="+mn-ea"/>
                <a:cs typeface="Arial" charset="0"/>
              </a:rPr>
              <a:t>objectives</a:t>
            </a:r>
            <a:r>
              <a:rPr lang="de-CH" i="1" dirty="0">
                <a:solidFill>
                  <a:srgbClr val="C00000"/>
                </a:solidFill>
                <a:latin typeface="Arial" charset="0"/>
                <a:ea typeface="+mn-ea"/>
                <a:cs typeface="Arial" charset="0"/>
              </a:rPr>
              <a:t>)</a:t>
            </a:r>
          </a:p>
          <a:p>
            <a:pPr>
              <a:defRPr/>
            </a:pPr>
            <a:endParaRPr lang="fr-CH" dirty="0"/>
          </a:p>
          <a:p>
            <a:pPr marL="171450" indent="-171450">
              <a:buFont typeface="Arial" pitchFamily="34" charset="0"/>
              <a:buChar char="•"/>
              <a:defRPr/>
            </a:pPr>
            <a:r>
              <a:rPr lang="fr-CH" dirty="0" err="1"/>
              <a:t>Getting</a:t>
            </a:r>
            <a:r>
              <a:rPr lang="fr-CH" dirty="0"/>
              <a:t> to know </a:t>
            </a:r>
            <a:r>
              <a:rPr lang="fr-CH" dirty="0" err="1"/>
              <a:t>Rotary’s</a:t>
            </a:r>
            <a:r>
              <a:rPr lang="fr-CH" dirty="0"/>
              <a:t> Leadership, the staff and the </a:t>
            </a:r>
            <a:r>
              <a:rPr lang="fr-CH" dirty="0" err="1"/>
              <a:t>way</a:t>
            </a:r>
            <a:r>
              <a:rPr lang="fr-CH" dirty="0"/>
              <a:t> </a:t>
            </a:r>
            <a:r>
              <a:rPr lang="fr-CH" dirty="0" err="1"/>
              <a:t>we</a:t>
            </a:r>
            <a:r>
              <a:rPr lang="fr-CH" dirty="0"/>
              <a:t> </a:t>
            </a:r>
            <a:r>
              <a:rPr lang="fr-CH" dirty="0" err="1"/>
              <a:t>can</a:t>
            </a:r>
            <a:r>
              <a:rPr lang="fr-CH" dirty="0"/>
              <a:t> support </a:t>
            </a:r>
            <a:r>
              <a:rPr lang="fr-CH" dirty="0" err="1"/>
              <a:t>you</a:t>
            </a:r>
            <a:r>
              <a:rPr lang="fr-CH" dirty="0"/>
              <a:t> in </a:t>
            </a:r>
            <a:r>
              <a:rPr lang="fr-CH" dirty="0" err="1"/>
              <a:t>achieving</a:t>
            </a:r>
            <a:r>
              <a:rPr lang="fr-CH" dirty="0"/>
              <a:t> </a:t>
            </a:r>
            <a:r>
              <a:rPr lang="fr-CH" dirty="0" err="1"/>
              <a:t>our</a:t>
            </a:r>
            <a:r>
              <a:rPr lang="fr-CH" dirty="0"/>
              <a:t> </a:t>
            </a:r>
            <a:r>
              <a:rPr lang="fr-CH" dirty="0" err="1"/>
              <a:t>overall</a:t>
            </a:r>
            <a:r>
              <a:rPr lang="fr-CH" dirty="0"/>
              <a:t> objectives</a:t>
            </a:r>
          </a:p>
          <a:p>
            <a:pPr marL="171450" indent="-171450">
              <a:buFont typeface="Arial" pitchFamily="34" charset="0"/>
              <a:buChar char="•"/>
              <a:defRPr/>
            </a:pPr>
            <a:endParaRPr lang="fr-CH" dirty="0"/>
          </a:p>
          <a:p>
            <a:pPr marL="171450" indent="-171450">
              <a:buFont typeface="Arial" pitchFamily="34" charset="0"/>
              <a:buChar char="•"/>
              <a:defRPr/>
            </a:pPr>
            <a:r>
              <a:rPr lang="fr-CH" dirty="0" err="1"/>
              <a:t>Exploring</a:t>
            </a:r>
            <a:r>
              <a:rPr lang="fr-CH" dirty="0"/>
              <a:t> the new </a:t>
            </a:r>
            <a:r>
              <a:rPr lang="fr-CH" dirty="0" err="1"/>
              <a:t>website</a:t>
            </a:r>
            <a:r>
              <a:rPr lang="fr-CH" dirty="0"/>
              <a:t> and the main online </a:t>
            </a:r>
            <a:r>
              <a:rPr lang="fr-CH" dirty="0" err="1"/>
              <a:t>resources</a:t>
            </a:r>
            <a:r>
              <a:rPr lang="fr-CH" dirty="0"/>
              <a:t> and </a:t>
            </a:r>
            <a:r>
              <a:rPr lang="fr-CH" dirty="0" err="1"/>
              <a:t>tools</a:t>
            </a:r>
            <a:endParaRPr lang="fr-CH" dirty="0"/>
          </a:p>
          <a:p>
            <a:pPr>
              <a:buFont typeface="Arial" pitchFamily="34" charset="0"/>
              <a:buNone/>
              <a:defRPr/>
            </a:pPr>
            <a:endParaRPr lang="fr-CH" dirty="0"/>
          </a:p>
          <a:p>
            <a:pPr marL="171450" indent="-171450">
              <a:buFont typeface="Arial" pitchFamily="34" charset="0"/>
              <a:buChar char="•"/>
              <a:defRPr/>
            </a:pPr>
            <a:r>
              <a:rPr lang="fr-CH" dirty="0"/>
              <a:t>The </a:t>
            </a:r>
            <a:r>
              <a:rPr lang="fr-CH" dirty="0" err="1"/>
              <a:t>Semi-annual</a:t>
            </a:r>
            <a:r>
              <a:rPr lang="fr-CH" dirty="0"/>
              <a:t> report and the </a:t>
            </a:r>
            <a:r>
              <a:rPr lang="fr-CH" dirty="0" err="1"/>
              <a:t>recent</a:t>
            </a:r>
            <a:r>
              <a:rPr lang="fr-CH" dirty="0"/>
              <a:t> changes </a:t>
            </a:r>
            <a:r>
              <a:rPr lang="fr-CH" dirty="0" err="1"/>
              <a:t>approved</a:t>
            </a:r>
            <a:r>
              <a:rPr lang="fr-CH" dirty="0"/>
              <a:t> by the </a:t>
            </a:r>
            <a:r>
              <a:rPr lang="fr-CH" dirty="0" err="1"/>
              <a:t>Board</a:t>
            </a:r>
            <a:r>
              <a:rPr lang="fr-CH" dirty="0"/>
              <a:t> </a:t>
            </a:r>
            <a:r>
              <a:rPr lang="fr-CH" dirty="0" err="1"/>
              <a:t>at</a:t>
            </a:r>
            <a:r>
              <a:rPr lang="fr-CH" dirty="0"/>
              <a:t> </a:t>
            </a:r>
            <a:r>
              <a:rPr lang="fr-CH" dirty="0" err="1"/>
              <a:t>its</a:t>
            </a:r>
            <a:r>
              <a:rPr lang="fr-CH" dirty="0"/>
              <a:t> </a:t>
            </a:r>
            <a:r>
              <a:rPr lang="fr-CH" dirty="0" err="1"/>
              <a:t>January</a:t>
            </a:r>
            <a:r>
              <a:rPr lang="fr-CH" dirty="0"/>
              <a:t> 2014 meeting.</a:t>
            </a:r>
          </a:p>
          <a:p>
            <a:pPr marL="171450" indent="-171450">
              <a:buFont typeface="Arial" pitchFamily="34" charset="0"/>
              <a:buChar char="•"/>
              <a:defRPr/>
            </a:pPr>
            <a:endParaRPr lang="fr-CH" dirty="0"/>
          </a:p>
          <a:p>
            <a:pPr marL="171450" indent="-171450">
              <a:buFont typeface="Arial" pitchFamily="34" charset="0"/>
              <a:buChar char="•"/>
              <a:defRPr/>
            </a:pPr>
            <a:r>
              <a:rPr lang="fr-CH" dirty="0" err="1"/>
              <a:t>Understand</a:t>
            </a:r>
            <a:r>
              <a:rPr lang="fr-CH" dirty="0"/>
              <a:t> the importance of </a:t>
            </a:r>
            <a:r>
              <a:rPr lang="fr-CH" dirty="0" err="1"/>
              <a:t>Rotary’s</a:t>
            </a:r>
            <a:r>
              <a:rPr lang="fr-CH" dirty="0"/>
              <a:t> New Visual </a:t>
            </a:r>
            <a:r>
              <a:rPr lang="fr-CH" dirty="0" err="1"/>
              <a:t>Identity</a:t>
            </a:r>
            <a:endParaRPr lang="en-US" dirty="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pitchFamily="34" charset="0"/>
                <a:ea typeface="ヒラギノ角ゴ Pro W3" pitchFamily="-84" charset="-128"/>
              </a:defRPr>
            </a:lvl1pPr>
            <a:lvl2pPr marL="742950" indent="-285750" defTabSz="931863" eaLnBrk="0" hangingPunct="0">
              <a:defRPr sz="2400">
                <a:solidFill>
                  <a:schemeClr val="tx1"/>
                </a:solidFill>
                <a:latin typeface="Arial" pitchFamily="34" charset="0"/>
                <a:ea typeface="ヒラギノ角ゴ Pro W3" pitchFamily="-84" charset="-128"/>
              </a:defRPr>
            </a:lvl2pPr>
            <a:lvl3pPr marL="1143000" indent="-228600" defTabSz="931863" eaLnBrk="0" hangingPunct="0">
              <a:defRPr sz="2400">
                <a:solidFill>
                  <a:schemeClr val="tx1"/>
                </a:solidFill>
                <a:latin typeface="Arial" pitchFamily="34" charset="0"/>
                <a:ea typeface="ヒラギノ角ゴ Pro W3" pitchFamily="-84" charset="-128"/>
              </a:defRPr>
            </a:lvl3pPr>
            <a:lvl4pPr marL="1600200" indent="-228600" defTabSz="931863" eaLnBrk="0" hangingPunct="0">
              <a:defRPr sz="2400">
                <a:solidFill>
                  <a:schemeClr val="tx1"/>
                </a:solidFill>
                <a:latin typeface="Arial" pitchFamily="34" charset="0"/>
                <a:ea typeface="ヒラギノ角ゴ Pro W3" pitchFamily="-84" charset="-128"/>
              </a:defRPr>
            </a:lvl4pPr>
            <a:lvl5pPr marL="2057400" indent="-228600" defTabSz="931863" eaLnBrk="0" hangingPunct="0">
              <a:defRPr sz="2400">
                <a:solidFill>
                  <a:schemeClr val="tx1"/>
                </a:solidFill>
                <a:latin typeface="Arial" pitchFamily="34" charset="0"/>
                <a:ea typeface="ヒラギノ角ゴ Pro W3" pitchFamily="-84" charset="-128"/>
              </a:defRPr>
            </a:lvl5pPr>
            <a:lvl6pPr marL="25146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defTabSz="931863"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fld id="{0FF156EB-09CC-4DAC-8720-A40FF1B3C8B4}" type="slidenum">
              <a:rPr lang="en-US" sz="1200" smtClean="0"/>
              <a:pPr/>
              <a:t>2</a:t>
            </a:fld>
            <a:endParaRPr lang="en-US" sz="1200"/>
          </a:p>
        </p:txBody>
      </p:sp>
    </p:spTree>
    <p:extLst>
      <p:ext uri="{BB962C8B-B14F-4D97-AF65-F5344CB8AC3E}">
        <p14:creationId xmlns:p14="http://schemas.microsoft.com/office/powerpoint/2010/main" val="2273882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07724" y="4724126"/>
            <a:ext cx="4990166" cy="4640411"/>
          </a:xfrm>
        </p:spPr>
        <p:txBody>
          <a:bodyPr/>
          <a:lstStyle/>
          <a:p>
            <a:r>
              <a:rPr lang="en-US" b="0" dirty="0">
                <a:solidFill>
                  <a:srgbClr val="7030A0"/>
                </a:solidFill>
                <a:latin typeface="+mn-lt"/>
                <a:ea typeface="+mn-ea"/>
                <a:cs typeface="+mn-cs"/>
              </a:rPr>
              <a:t>FIRST </a:t>
            </a:r>
            <a:r>
              <a:rPr lang="en-US" b="0" dirty="0">
                <a:solidFill>
                  <a:srgbClr val="D91B5C"/>
                </a:solidFill>
                <a:latin typeface="+mn-lt"/>
                <a:ea typeface="+mn-ea"/>
                <a:cs typeface="+mn-cs"/>
              </a:rPr>
              <a:t>OF ALL, WHY IS </a:t>
            </a:r>
            <a:r>
              <a:rPr lang="en-US" b="0" baseline="0" dirty="0">
                <a:solidFill>
                  <a:srgbClr val="D91B5C"/>
                </a:solidFill>
                <a:latin typeface="+mn-lt"/>
                <a:ea typeface="+mn-ea"/>
                <a:cs typeface="+mn-cs"/>
              </a:rPr>
              <a:t>ROTARY CLUB CENTRAL SUCH AN ESSENTIAL RESOURCE FOR YOUR CLUB? </a:t>
            </a:r>
          </a:p>
          <a:p>
            <a:endParaRPr lang="en-US" b="0" baseline="0" dirty="0">
              <a:solidFill>
                <a:srgbClr val="D91B5C"/>
              </a:solidFill>
              <a:latin typeface="+mn-lt"/>
              <a:ea typeface="+mn-ea"/>
              <a:cs typeface="+mn-cs"/>
            </a:endParaRPr>
          </a:p>
          <a:p>
            <a:pPr>
              <a:spcBef>
                <a:spcPts val="1200"/>
              </a:spcBef>
            </a:pPr>
            <a:r>
              <a:rPr lang="en-US" b="0" dirty="0">
                <a:latin typeface="+mn-lt"/>
                <a:ea typeface="+mn-ea"/>
                <a:cs typeface="+mn-cs"/>
              </a:rPr>
              <a:t>[click] </a:t>
            </a:r>
            <a:r>
              <a:rPr lang="en-US" b="1" dirty="0">
                <a:latin typeface="+mn-lt"/>
                <a:ea typeface="+mn-ea"/>
                <a:cs typeface="+mn-cs"/>
              </a:rPr>
              <a:t>It</a:t>
            </a:r>
            <a:r>
              <a:rPr lang="en-US" b="1" baseline="0" dirty="0">
                <a:latin typeface="+mn-lt"/>
                <a:ea typeface="+mn-ea"/>
                <a:cs typeface="+mn-cs"/>
              </a:rPr>
              <a:t> centralizes information</a:t>
            </a:r>
            <a:r>
              <a:rPr lang="en-US" dirty="0">
                <a:latin typeface="+mn-lt"/>
                <a:ea typeface="+mn-ea"/>
                <a:cs typeface="+mn-cs"/>
              </a:rPr>
              <a:t>. It provides access to all the data that was previously available from several reports.</a:t>
            </a:r>
          </a:p>
          <a:p>
            <a:pPr>
              <a:spcBef>
                <a:spcPts val="1200"/>
              </a:spcBef>
            </a:pPr>
            <a:r>
              <a:rPr lang="en-US" sz="1200" b="0" kern="1200" dirty="0">
                <a:solidFill>
                  <a:schemeClr val="tx1"/>
                </a:solidFill>
                <a:latin typeface="Arial" pitchFamily="-107" charset="0"/>
                <a:ea typeface="ヒラギノ角ゴ Pro W3" pitchFamily="-107" charset="-128"/>
                <a:cs typeface="ヒラギノ角ゴ Pro W3" pitchFamily="-107" charset="-128"/>
              </a:rPr>
              <a:t>[click] </a:t>
            </a:r>
            <a:r>
              <a:rPr lang="en-US" b="1" dirty="0">
                <a:latin typeface="+mn-lt"/>
                <a:ea typeface="+mn-ea"/>
                <a:cs typeface="+mn-cs"/>
              </a:rPr>
              <a:t>It eliminates some paper.</a:t>
            </a:r>
            <a:r>
              <a:rPr lang="en-US" dirty="0">
                <a:latin typeface="+mn-lt"/>
                <a:ea typeface="+mn-ea"/>
                <a:cs typeface="+mn-cs"/>
              </a:rPr>
              <a:t> It replaces paper forms for membership and Rotary Foundation goals as well as the Planning Guide for Effective Rotary Clubs. </a:t>
            </a:r>
          </a:p>
          <a:p>
            <a:pPr>
              <a:spcBef>
                <a:spcPts val="1200"/>
              </a:spcBef>
            </a:pPr>
            <a:r>
              <a:rPr lang="en-US" sz="1200" b="0" kern="1200" dirty="0">
                <a:solidFill>
                  <a:schemeClr val="tx1"/>
                </a:solidFill>
                <a:latin typeface="Arial" pitchFamily="-107" charset="0"/>
                <a:ea typeface="ヒラギノ角ゴ Pro W3" pitchFamily="-107" charset="-128"/>
                <a:cs typeface="ヒラギノ角ゴ Pro W3" pitchFamily="-107" charset="-128"/>
              </a:rPr>
              <a:t>[click] </a:t>
            </a:r>
            <a:r>
              <a:rPr lang="en-US" b="1" dirty="0">
                <a:latin typeface="+mn-lt"/>
                <a:ea typeface="+mn-ea"/>
                <a:cs typeface="+mn-cs"/>
              </a:rPr>
              <a:t>It fosters continuity in leadership.</a:t>
            </a:r>
            <a:r>
              <a:rPr lang="en-US" dirty="0">
                <a:latin typeface="+mn-lt"/>
                <a:ea typeface="+mn-ea"/>
                <a:cs typeface="+mn-cs"/>
              </a:rPr>
              <a:t> Club leaders change annually, so by offering them the ability to see a history of goals and achievements, it creates continuity</a:t>
            </a:r>
            <a:r>
              <a:rPr lang="en-US" baseline="0" dirty="0">
                <a:latin typeface="+mn-lt"/>
                <a:ea typeface="+mn-ea"/>
                <a:cs typeface="+mn-cs"/>
              </a:rPr>
              <a:t> </a:t>
            </a:r>
            <a:r>
              <a:rPr lang="en-US" dirty="0">
                <a:latin typeface="+mn-lt"/>
                <a:ea typeface="+mn-ea"/>
                <a:cs typeface="+mn-cs"/>
              </a:rPr>
              <a:t>among leaders. </a:t>
            </a:r>
          </a:p>
          <a:p>
            <a:pPr>
              <a:spcBef>
                <a:spcPts val="1200"/>
              </a:spcBef>
            </a:pPr>
            <a:r>
              <a:rPr lang="en-US" sz="1200" b="0" kern="1200" dirty="0">
                <a:solidFill>
                  <a:schemeClr val="tx1"/>
                </a:solidFill>
                <a:latin typeface="Arial" pitchFamily="-107" charset="0"/>
                <a:ea typeface="ヒラギノ角ゴ Pro W3" pitchFamily="-107" charset="-128"/>
                <a:cs typeface="ヒラギノ角ゴ Pro W3" pitchFamily="-107" charset="-128"/>
              </a:rPr>
              <a:t>[click] </a:t>
            </a:r>
            <a:r>
              <a:rPr lang="en-US" b="1" dirty="0">
                <a:latin typeface="+mn-lt"/>
                <a:ea typeface="+mn-ea"/>
                <a:cs typeface="+mn-cs"/>
              </a:rPr>
              <a:t>It enables clubs to track their progress.</a:t>
            </a:r>
            <a:r>
              <a:rPr lang="en-US" dirty="0">
                <a:latin typeface="+mn-lt"/>
                <a:ea typeface="+mn-ea"/>
                <a:cs typeface="+mn-cs"/>
              </a:rPr>
              <a:t> Club leaders can determine whether the goals they’ve set are realistic and make changes if needed. </a:t>
            </a:r>
          </a:p>
          <a:p>
            <a:pPr>
              <a:spcBef>
                <a:spcPts val="1200"/>
              </a:spcBef>
            </a:pPr>
            <a:r>
              <a:rPr lang="en-US" sz="1200" b="0" kern="1200" dirty="0">
                <a:solidFill>
                  <a:schemeClr val="tx1"/>
                </a:solidFill>
                <a:latin typeface="Arial" pitchFamily="-107" charset="0"/>
                <a:ea typeface="ヒラギノ角ゴ Pro W3" pitchFamily="-107" charset="-128"/>
                <a:cs typeface="ヒラギノ角ゴ Pro W3" pitchFamily="-107" charset="-128"/>
              </a:rPr>
              <a:t>[click] </a:t>
            </a:r>
            <a:r>
              <a:rPr lang="en-US" b="1" dirty="0">
                <a:latin typeface="+mn-lt"/>
                <a:ea typeface="+mn-ea"/>
                <a:cs typeface="+mn-cs"/>
              </a:rPr>
              <a:t>It creates transparency.</a:t>
            </a:r>
            <a:r>
              <a:rPr lang="en-US" dirty="0">
                <a:latin typeface="+mn-lt"/>
                <a:ea typeface="+mn-ea"/>
                <a:cs typeface="+mn-cs"/>
              </a:rPr>
              <a:t> All club members are able to see club goals. </a:t>
            </a:r>
          </a:p>
          <a:p>
            <a:pPr>
              <a:spcBef>
                <a:spcPts val="1200"/>
              </a:spcBef>
            </a:pPr>
            <a:r>
              <a:rPr lang="en-US" sz="1200" b="0" kern="1200" dirty="0">
                <a:solidFill>
                  <a:schemeClr val="tx1"/>
                </a:solidFill>
                <a:latin typeface="Arial" pitchFamily="-107" charset="0"/>
                <a:ea typeface="ヒラギノ角ゴ Pro W3" pitchFamily="-107" charset="-128"/>
                <a:cs typeface="ヒラギノ角ゴ Pro W3" pitchFamily="-107" charset="-128"/>
              </a:rPr>
              <a:t>[click] </a:t>
            </a:r>
            <a:r>
              <a:rPr lang="en-US" b="1" dirty="0">
                <a:latin typeface="+mn-lt"/>
                <a:ea typeface="+mn-ea"/>
                <a:cs typeface="+mn-cs"/>
              </a:rPr>
              <a:t>It showcases the important work that Rotary clubs do worldwide.</a:t>
            </a:r>
            <a:r>
              <a:rPr lang="en-US" dirty="0">
                <a:latin typeface="+mn-lt"/>
                <a:ea typeface="+mn-ea"/>
                <a:cs typeface="+mn-cs"/>
              </a:rPr>
              <a:t> Until now, Rotary has not had a vehicle for collecting information about the millions of service projects that Rotarians undertake. With Rotary Club Central, clubs can document the details of their projects, such as the number of volunteers and volunteer hours and a list of in-kind donations. </a:t>
            </a:r>
          </a:p>
          <a:p>
            <a:pPr>
              <a:spcBef>
                <a:spcPts val="900"/>
              </a:spcBef>
            </a:pPr>
            <a:r>
              <a:rPr lang="en-US" sz="1200" b="0" kern="1200" dirty="0">
                <a:solidFill>
                  <a:schemeClr val="tx1"/>
                </a:solidFill>
                <a:latin typeface="Arial" pitchFamily="-107" charset="0"/>
                <a:ea typeface="ヒラギノ角ゴ Pro W3" pitchFamily="-107" charset="-128"/>
                <a:cs typeface="ヒラギノ角ゴ Pro W3" pitchFamily="-107" charset="-128"/>
              </a:rPr>
              <a:t>[click] </a:t>
            </a:r>
            <a:endParaRPr lang="en-US" dirty="0">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A921F9F1-0516-7249-8BD1-DDD6B224F66A}" type="slidenum">
              <a:rPr lang="en-US" smtClean="0">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2469201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phase of this project is</a:t>
            </a:r>
            <a:r>
              <a:rPr lang="en-US" baseline="0" dirty="0"/>
              <a:t> scheduled to be released in May 2013.</a:t>
            </a:r>
          </a:p>
          <a:p>
            <a:endParaRPr lang="en-US" dirty="0"/>
          </a:p>
          <a:p>
            <a:pPr lvl="0"/>
            <a:r>
              <a:rPr lang="en-US" dirty="0"/>
              <a:t>Here are some</a:t>
            </a:r>
            <a:r>
              <a:rPr lang="en-US" baseline="0" dirty="0"/>
              <a:t> of the highlights planned.</a:t>
            </a:r>
          </a:p>
          <a:p>
            <a:pPr lvl="0"/>
            <a:endParaRPr lang="en-US" dirty="0"/>
          </a:p>
          <a:p>
            <a:pPr lvl="0"/>
            <a:r>
              <a:rPr lang="en-US" dirty="0"/>
              <a:t>-The Service</a:t>
            </a:r>
            <a:r>
              <a:rPr lang="en-US" baseline="0" dirty="0"/>
              <a:t> Projects and Activities goal will be integrated with Showcase. This means that if a project is entered in Rotary Showcase, any of the relevant information can be linked to RC Central eliminating the need for duplicate entry. This will also allow projects entered in RC Central to be pushed out to Showcase for public view.</a:t>
            </a:r>
            <a:endParaRPr lang="en-US" dirty="0"/>
          </a:p>
          <a:p>
            <a:pPr lvl="0"/>
            <a:r>
              <a:rPr lang="en-US" dirty="0"/>
              <a:t> </a:t>
            </a:r>
          </a:p>
          <a:p>
            <a:pPr lvl="0"/>
            <a:r>
              <a:rPr lang="en-US" dirty="0"/>
              <a:t>-Age and gender demographics will be added to the Club Snapshot as well as the Your Club tab. Clubs will not set</a:t>
            </a:r>
            <a:r>
              <a:rPr lang="en-US" baseline="0" dirty="0"/>
              <a:t> specific goals for these, but by being able to visually compare last year’s information to the current year, clubs will be encouraged by (hopefully) seeing their progress towards a more balanced club.</a:t>
            </a:r>
          </a:p>
          <a:p>
            <a:pPr lvl="0"/>
            <a:endParaRPr lang="en-US" dirty="0"/>
          </a:p>
          <a:p>
            <a:pPr lvl="0"/>
            <a:r>
              <a:rPr lang="en-US" dirty="0"/>
              <a:t>-There are already existing</a:t>
            </a:r>
            <a:r>
              <a:rPr lang="en-US" baseline="0" dirty="0"/>
              <a:t> reports in RC Central, but keep checking back to see new reports being added periodically.</a:t>
            </a:r>
            <a:br>
              <a:rPr lang="en-US" baseline="0" dirty="0"/>
            </a:br>
            <a:br>
              <a:rPr lang="en-US" baseline="0" dirty="0"/>
            </a:br>
            <a:r>
              <a:rPr lang="en-US" baseline="0" dirty="0"/>
              <a:t>-There will be a Coordinator View, which will be just like the District View and allow Rotary Coordinators, Rotary Public Image Coordinators, Rotary Regional Foundation Coordinators, and their assistants to view goals and progress for their entire region. This will help them assist clubs and districts with their strategic planning.</a:t>
            </a:r>
          </a:p>
          <a:p>
            <a:pPr lvl="0"/>
            <a:endParaRPr lang="en-US" baseline="0" dirty="0"/>
          </a:p>
          <a:p>
            <a:pPr lvl="0"/>
            <a:r>
              <a:rPr lang="en-US" baseline="0" dirty="0"/>
              <a:t>-Finally, there will be a Global View which will allow everyone to see the sum of all the goals and progress entered into Rotary Club Central.</a:t>
            </a:r>
            <a:br>
              <a:rPr lang="en-US" baseline="0" dirty="0"/>
            </a:br>
            <a:br>
              <a:rPr lang="en-US" baseline="0" dirty="0"/>
            </a:br>
            <a:endParaRPr lang="en-US" baseline="0" dirty="0"/>
          </a:p>
        </p:txBody>
      </p:sp>
      <p:sp>
        <p:nvSpPr>
          <p:cNvPr id="4" name="Slide Number Placeholder 3"/>
          <p:cNvSpPr>
            <a:spLocks noGrp="1"/>
          </p:cNvSpPr>
          <p:nvPr>
            <p:ph type="sldNum" sz="quarter" idx="10"/>
          </p:nvPr>
        </p:nvSpPr>
        <p:spPr/>
        <p:txBody>
          <a:bodyPr/>
          <a:lstStyle/>
          <a:p>
            <a:fld id="{1A6779E3-77AA-43D1-AE3E-9CD46D23C01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925014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p:txBody>
          <a:bodyPr/>
          <a:lstStyle>
            <a:lvl1pPr defTabSz="456348" eaLnBrk="0" hangingPunct="0">
              <a:defRPr>
                <a:solidFill>
                  <a:schemeClr val="tx1"/>
                </a:solidFill>
                <a:latin typeface="Arial" charset="0"/>
                <a:ea typeface="MS PGothic" pitchFamily="34" charset="-128"/>
              </a:defRPr>
            </a:lvl1pPr>
            <a:lvl2pPr marL="728910" indent="-280350" defTabSz="456348" eaLnBrk="0" hangingPunct="0">
              <a:defRPr>
                <a:solidFill>
                  <a:schemeClr val="tx1"/>
                </a:solidFill>
                <a:latin typeface="Arial" charset="0"/>
                <a:ea typeface="MS PGothic" pitchFamily="34" charset="-128"/>
              </a:defRPr>
            </a:lvl2pPr>
            <a:lvl3pPr marL="1121399" indent="-224280" defTabSz="456348" eaLnBrk="0" hangingPunct="0">
              <a:defRPr>
                <a:solidFill>
                  <a:schemeClr val="tx1"/>
                </a:solidFill>
                <a:latin typeface="Arial" charset="0"/>
                <a:ea typeface="MS PGothic" pitchFamily="34" charset="-128"/>
              </a:defRPr>
            </a:lvl3pPr>
            <a:lvl4pPr marL="1569958" indent="-224280" defTabSz="456348" eaLnBrk="0" hangingPunct="0">
              <a:defRPr>
                <a:solidFill>
                  <a:schemeClr val="tx1"/>
                </a:solidFill>
                <a:latin typeface="Arial" charset="0"/>
                <a:ea typeface="MS PGothic" pitchFamily="34" charset="-128"/>
              </a:defRPr>
            </a:lvl4pPr>
            <a:lvl5pPr marL="2018519" indent="-224280" defTabSz="456348" eaLnBrk="0" hangingPunct="0">
              <a:defRPr>
                <a:solidFill>
                  <a:schemeClr val="tx1"/>
                </a:solidFill>
                <a:latin typeface="Arial" charset="0"/>
                <a:ea typeface="MS PGothic" pitchFamily="34" charset="-128"/>
              </a:defRPr>
            </a:lvl5pPr>
            <a:lvl6pPr marL="2467077" indent="-224280" defTabSz="456348" eaLnBrk="0" fontAlgn="base" hangingPunct="0">
              <a:spcBef>
                <a:spcPct val="0"/>
              </a:spcBef>
              <a:spcAft>
                <a:spcPct val="0"/>
              </a:spcAft>
              <a:defRPr>
                <a:solidFill>
                  <a:schemeClr val="tx1"/>
                </a:solidFill>
                <a:latin typeface="Arial" charset="0"/>
                <a:ea typeface="MS PGothic" pitchFamily="34" charset="-128"/>
              </a:defRPr>
            </a:lvl6pPr>
            <a:lvl7pPr marL="2915638" indent="-224280" defTabSz="456348" eaLnBrk="0" fontAlgn="base" hangingPunct="0">
              <a:spcBef>
                <a:spcPct val="0"/>
              </a:spcBef>
              <a:spcAft>
                <a:spcPct val="0"/>
              </a:spcAft>
              <a:defRPr>
                <a:solidFill>
                  <a:schemeClr val="tx1"/>
                </a:solidFill>
                <a:latin typeface="Arial" charset="0"/>
                <a:ea typeface="MS PGothic" pitchFamily="34" charset="-128"/>
              </a:defRPr>
            </a:lvl7pPr>
            <a:lvl8pPr marL="3364198" indent="-224280" defTabSz="456348" eaLnBrk="0" fontAlgn="base" hangingPunct="0">
              <a:spcBef>
                <a:spcPct val="0"/>
              </a:spcBef>
              <a:spcAft>
                <a:spcPct val="0"/>
              </a:spcAft>
              <a:defRPr>
                <a:solidFill>
                  <a:schemeClr val="tx1"/>
                </a:solidFill>
                <a:latin typeface="Arial" charset="0"/>
                <a:ea typeface="MS PGothic" pitchFamily="34" charset="-128"/>
              </a:defRPr>
            </a:lvl8pPr>
            <a:lvl9pPr marL="3812757" indent="-224280" defTabSz="456348"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6F6BB6A5-09D1-4703-B5A8-BC6ED2EB2DD6}" type="slidenum">
              <a:rPr lang="en-US" smtClean="0">
                <a:solidFill>
                  <a:prstClr val="black"/>
                </a:solidFill>
                <a:latin typeface="Calibri" pitchFamily="34" charset="0"/>
              </a:rPr>
              <a:pPr eaLnBrk="1" hangingPunct="1">
                <a:defRPr/>
              </a:pPr>
              <a:t>24</a:t>
            </a:fld>
            <a:endParaRPr lang="en-US">
              <a:solidFill>
                <a:prstClr val="black"/>
              </a:solidFill>
              <a:latin typeface="Calibri" pitchFamily="34" charset="0"/>
            </a:endParaRPr>
          </a:p>
        </p:txBody>
      </p:sp>
      <p:sp>
        <p:nvSpPr>
          <p:cNvPr id="223234" name="Rectangle 2"/>
          <p:cNvSpPr>
            <a:spLocks noGrp="1" noRot="1" noChangeAspect="1" noChangeArrowheads="1" noTextEdit="1"/>
          </p:cNvSpPr>
          <p:nvPr>
            <p:ph type="sldImg"/>
          </p:nvPr>
        </p:nvSpPr>
        <p:spPr>
          <a:xfrm>
            <a:off x="1166813" y="684213"/>
            <a:ext cx="4572000" cy="3430587"/>
          </a:xfrm>
          <a:ln/>
          <a:extLst>
            <a:ext uri="{FAA26D3D-D897-4be2-8F04-BA451C77F1D7}"/>
          </a:extLst>
        </p:spPr>
      </p:sp>
      <p:sp>
        <p:nvSpPr>
          <p:cNvPr id="223235" name="Rectangle 3"/>
          <p:cNvSpPr>
            <a:spLocks noGrp="1" noChangeArrowheads="1"/>
          </p:cNvSpPr>
          <p:nvPr>
            <p:ph type="body" idx="1"/>
          </p:nvPr>
        </p:nvSpPr>
        <p:spPr/>
        <p:txBody>
          <a:bodyPr/>
          <a:lstStyle/>
          <a:p>
            <a:pPr>
              <a:defRPr/>
            </a:pPr>
            <a:r>
              <a:rPr lang="en-US" sz="1300" dirty="0">
                <a:latin typeface="Times New Roman" pitchFamily="18" charset="0"/>
                <a:ea typeface="MS PGothic" pitchFamily="34" charset="-128"/>
              </a:rPr>
              <a:t>(Answer any questions possible)</a:t>
            </a:r>
          </a:p>
          <a:p>
            <a:pPr>
              <a:defRPr/>
            </a:pPr>
            <a:endParaRPr lang="en-US" sz="1300" dirty="0">
              <a:latin typeface="Times New Roman" pitchFamily="18" charset="0"/>
              <a:ea typeface="MS PGothic" pitchFamily="34" charset="-128"/>
            </a:endParaRPr>
          </a:p>
          <a:p>
            <a:pPr>
              <a:defRPr/>
            </a:pPr>
            <a:r>
              <a:rPr lang="en-US" sz="1300" dirty="0">
                <a:latin typeface="Times New Roman" pitchFamily="18" charset="0"/>
                <a:ea typeface="MS PGothic" pitchFamily="34" charset="-128"/>
              </a:rPr>
              <a:t>For more specific details about each goal and achievement, please refer to the Club Reference Guide.  The</a:t>
            </a:r>
            <a:r>
              <a:rPr lang="en-US" sz="1300" baseline="0" dirty="0">
                <a:latin typeface="Times New Roman" pitchFamily="18" charset="0"/>
                <a:ea typeface="MS PGothic" pitchFamily="34" charset="-128"/>
              </a:rPr>
              <a:t> </a:t>
            </a:r>
            <a:r>
              <a:rPr lang="en-US" sz="1300" dirty="0">
                <a:latin typeface="Times New Roman" pitchFamily="18" charset="0"/>
                <a:ea typeface="MS PGothic" pitchFamily="34" charset="-128"/>
              </a:rPr>
              <a:t>District Reference Guide provides further information about the district-level features we’ve covered.</a:t>
            </a:r>
          </a:p>
          <a:p>
            <a:pPr>
              <a:defRPr/>
            </a:pPr>
            <a:endParaRPr lang="en-US" sz="1300" dirty="0">
              <a:latin typeface="Times New Roman" pitchFamily="18" charset="0"/>
              <a:ea typeface="MS PGothic" pitchFamily="34" charset="-128"/>
            </a:endParaRPr>
          </a:p>
          <a:p>
            <a:pPr>
              <a:defRPr/>
            </a:pPr>
            <a:r>
              <a:rPr lang="en-US" sz="1300" dirty="0">
                <a:latin typeface="Times New Roman" pitchFamily="18" charset="0"/>
                <a:ea typeface="MS PGothic" pitchFamily="34" charset="-128"/>
              </a:rPr>
              <a:t>After using Rotary Club Central, we encourage you to provide any feedback directly on the Feedback link located at the end of the left-hand navigation bar in the tool.</a:t>
            </a:r>
          </a:p>
          <a:p>
            <a:pPr>
              <a:defRPr/>
            </a:pPr>
            <a:endParaRPr lang="en-US" sz="1300" dirty="0">
              <a:latin typeface="Times New Roman" pitchFamily="18" charset="0"/>
              <a:ea typeface="MS PGothic" pitchFamily="34" charset="-128"/>
            </a:endParaRPr>
          </a:p>
          <a:p>
            <a:pPr>
              <a:defRPr/>
            </a:pPr>
            <a:r>
              <a:rPr lang="en-US" sz="1300" dirty="0">
                <a:latin typeface="Times New Roman" pitchFamily="18" charset="0"/>
                <a:ea typeface="MS PGothic" pitchFamily="34" charset="-128"/>
              </a:rPr>
              <a:t>Any additional questions can be directed to the</a:t>
            </a:r>
            <a:r>
              <a:rPr lang="en-US" sz="1300" baseline="0" dirty="0">
                <a:latin typeface="Times New Roman" pitchFamily="18" charset="0"/>
                <a:ea typeface="MS PGothic" pitchFamily="34" charset="-128"/>
              </a:rPr>
              <a:t> Contact Center or </a:t>
            </a:r>
            <a:r>
              <a:rPr lang="en-US" sz="1300" dirty="0">
                <a:latin typeface="Times New Roman" pitchFamily="18" charset="0"/>
                <a:ea typeface="MS PGothic" pitchFamily="34" charset="-128"/>
              </a:rPr>
              <a:t>your Club and District Support Representative.</a:t>
            </a:r>
          </a:p>
          <a:p>
            <a:pPr>
              <a:defRPr/>
            </a:pPr>
            <a:endParaRPr lang="en-US" sz="1300" dirty="0">
              <a:latin typeface="Times New Roman" pitchFamily="18" charset="0"/>
              <a:ea typeface="MS PGothic" pitchFamily="34" charset="-128"/>
            </a:endParaRPr>
          </a:p>
          <a:p>
            <a:pPr>
              <a:defRPr/>
            </a:pPr>
            <a:r>
              <a:rPr lang="en-US" sz="1300" dirty="0">
                <a:latin typeface="Times New Roman" pitchFamily="18" charset="0"/>
                <a:ea typeface="MS PGothic" pitchFamily="34" charset="-128"/>
              </a:rPr>
              <a:t>Thank you.</a:t>
            </a:r>
          </a:p>
          <a:p>
            <a:pPr>
              <a:defRPr/>
            </a:pPr>
            <a:endParaRPr lang="en-US" sz="1300" dirty="0">
              <a:latin typeface="Times New Roman" pitchFamily="18" charset="0"/>
              <a:ea typeface="MS PGothic"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6616DD-B007-4FC5-877A-CAE37F7D6E84}"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F31E69-9C5D-448F-993A-8B801886229D}" type="slidenum">
              <a:rPr lang="en-US" smtClean="0"/>
              <a:t>‹#›</a:t>
            </a:fld>
            <a:endParaRPr lang="en-US"/>
          </a:p>
        </p:txBody>
      </p:sp>
    </p:spTree>
    <p:extLst>
      <p:ext uri="{BB962C8B-B14F-4D97-AF65-F5344CB8AC3E}">
        <p14:creationId xmlns:p14="http://schemas.microsoft.com/office/powerpoint/2010/main" val="333897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616DD-B007-4FC5-877A-CAE37F7D6E84}"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F31E69-9C5D-448F-993A-8B801886229D}" type="slidenum">
              <a:rPr lang="en-US" smtClean="0"/>
              <a:t>‹#›</a:t>
            </a:fld>
            <a:endParaRPr lang="en-US"/>
          </a:p>
        </p:txBody>
      </p:sp>
    </p:spTree>
    <p:extLst>
      <p:ext uri="{BB962C8B-B14F-4D97-AF65-F5344CB8AC3E}">
        <p14:creationId xmlns:p14="http://schemas.microsoft.com/office/powerpoint/2010/main" val="4047044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616DD-B007-4FC5-877A-CAE37F7D6E84}"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F31E69-9C5D-448F-993A-8B801886229D}" type="slidenum">
              <a:rPr lang="en-US" smtClean="0"/>
              <a:t>‹#›</a:t>
            </a:fld>
            <a:endParaRPr lang="en-US"/>
          </a:p>
        </p:txBody>
      </p:sp>
    </p:spTree>
    <p:extLst>
      <p:ext uri="{BB962C8B-B14F-4D97-AF65-F5344CB8AC3E}">
        <p14:creationId xmlns:p14="http://schemas.microsoft.com/office/powerpoint/2010/main" val="3912077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2724583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0" y="457200"/>
            <a:ext cx="91440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prstClr val="white"/>
              </a:solidFill>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b="1">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85800" y="1219201"/>
            <a:ext cx="8001000" cy="685799"/>
          </a:xfrm>
          <a:prstGeom prst="rect">
            <a:avLst/>
          </a:prstGeom>
        </p:spPr>
        <p:txBody>
          <a:bodyPr/>
          <a:lstStyle>
            <a:lvl1pPr marL="0" indent="0">
              <a:buNone/>
              <a:defRPr sz="2600" b="1">
                <a:solidFill>
                  <a:srgbClr val="D91B5C"/>
                </a:solidFill>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a:t>Click to edit Master text styles</a:t>
            </a:r>
          </a:p>
        </p:txBody>
      </p:sp>
      <p:sp>
        <p:nvSpPr>
          <p:cNvPr id="7" name="Content Placeholder 2"/>
          <p:cNvSpPr>
            <a:spLocks noGrp="1"/>
          </p:cNvSpPr>
          <p:nvPr>
            <p:ph idx="10"/>
          </p:nvPr>
        </p:nvSpPr>
        <p:spPr>
          <a:xfrm>
            <a:off x="990600" y="2082204"/>
            <a:ext cx="7696200" cy="3388279"/>
          </a:xfrm>
          <a:prstGeom prst="rect">
            <a:avLst/>
          </a:prstGeom>
        </p:spPr>
        <p:txBody>
          <a:bodyPr/>
          <a:lstStyle>
            <a:lvl1pPr marL="342900" indent="-290513">
              <a:spcBef>
                <a:spcPts val="1200"/>
              </a:spcBef>
              <a:buFont typeface="Arial" pitchFamily="34" charset="0"/>
              <a:buChar char="•"/>
              <a:defRPr sz="2200" b="1">
                <a:solidFill>
                  <a:srgbClr val="675D58"/>
                </a:solidFill>
                <a:latin typeface="Georgia"/>
                <a:cs typeface="Georgia"/>
              </a:defRPr>
            </a:lvl1pPr>
            <a:lvl2pPr marL="742950" indent="-285750">
              <a:buSzPct val="80000"/>
              <a:buFont typeface="Wingdings" pitchFamily="2" charset="2"/>
              <a:buChar char="Ø"/>
              <a:defRPr sz="2000">
                <a:solidFill>
                  <a:srgbClr val="675D58"/>
                </a:solidFill>
                <a:latin typeface="Georgia"/>
                <a:cs typeface="Georgia"/>
              </a:defRPr>
            </a:lvl2pPr>
            <a:lvl3pPr>
              <a:defRPr sz="2200">
                <a:solidFill>
                  <a:schemeClr val="bg1">
                    <a:lumMod val="50000"/>
                  </a:schemeClr>
                </a:solidFill>
                <a:latin typeface="Georgia"/>
                <a:cs typeface="Georgia"/>
              </a:defRPr>
            </a:lvl3pPr>
            <a:lvl4pPr>
              <a:defRPr sz="1800">
                <a:solidFill>
                  <a:schemeClr val="bg1">
                    <a:lumMod val="50000"/>
                  </a:schemeClr>
                </a:solidFill>
                <a:latin typeface="Georgia"/>
                <a:cs typeface="Georgia"/>
              </a:defRPr>
            </a:lvl4pPr>
            <a:lvl5pPr>
              <a:defRPr sz="1600">
                <a:solidFill>
                  <a:schemeClr val="bg1">
                    <a:lumMod val="50000"/>
                  </a:schemeClr>
                </a:solidFill>
                <a:latin typeface="Georgia"/>
                <a:cs typeface="Georgia"/>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34808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pPr>
              <a:defRPr/>
            </a:pPr>
            <a:fld id="{BAC9D689-1F65-4F9A-B3FF-B99B57FC02CA}" type="datetime1">
              <a:rPr lang="en-US">
                <a:solidFill>
                  <a:srgbClr val="000000"/>
                </a:solidFill>
              </a:rPr>
              <a:pPr>
                <a:defRPr/>
              </a:pPr>
              <a:t>11/16/2017</a:t>
            </a:fld>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344518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1FDFFD16-8FFB-472B-BF6C-0F240E3277BD}" type="datetime1">
              <a:rPr lang="en-US">
                <a:solidFill>
                  <a:srgbClr val="000000"/>
                </a:solidFill>
              </a:rPr>
              <a:pPr>
                <a:defRPr/>
              </a:pPr>
              <a:t>11/16/2017</a:t>
            </a:fld>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559351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A11EC939-C0CA-4A54-B8D2-A152B68CC0BC}" type="datetime1">
              <a:rPr lang="en-US">
                <a:solidFill>
                  <a:srgbClr val="000000"/>
                </a:solidFill>
              </a:rPr>
              <a:pPr>
                <a:defRPr/>
              </a:pPr>
              <a:t>11/16/2017</a:t>
            </a:fld>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861546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9875" y="1084263"/>
            <a:ext cx="4360863" cy="5160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3138" y="1084263"/>
            <a:ext cx="4360862" cy="5160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fld id="{B21000DB-4D72-44E0-8173-2B175FC4E6CD}" type="datetime1">
              <a:rPr lang="en-US">
                <a:solidFill>
                  <a:srgbClr val="000000"/>
                </a:solidFill>
              </a:rPr>
              <a:pPr>
                <a:defRPr/>
              </a:pPr>
              <a:t>11/16/2017</a:t>
            </a:fld>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282730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fld id="{AB6B28F8-CE64-49CE-A88A-28A00B108AD4}" type="datetime1">
              <a:rPr lang="en-US">
                <a:solidFill>
                  <a:srgbClr val="000000"/>
                </a:solidFill>
              </a:rPr>
              <a:pPr>
                <a:defRPr/>
              </a:pPr>
              <a:t>11/16/2017</a:t>
            </a:fld>
            <a:endParaRPr lang="en-US">
              <a:solidFill>
                <a:srgbClr val="000000"/>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113514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fld id="{07733247-F9A6-4185-9757-41990CFAFF72}" type="datetime1">
              <a:rPr lang="en-US">
                <a:solidFill>
                  <a:srgbClr val="000000"/>
                </a:solidFill>
              </a:rPr>
              <a:pPr>
                <a:defRPr/>
              </a:pPr>
              <a:t>11/16/2017</a:t>
            </a:fld>
            <a:endParaRPr lang="en-US">
              <a:solidFill>
                <a:srgbClr val="000000"/>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626220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616DD-B007-4FC5-877A-CAE37F7D6E84}"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F31E69-9C5D-448F-993A-8B801886229D}" type="slidenum">
              <a:rPr lang="en-US" smtClean="0"/>
              <a:t>‹#›</a:t>
            </a:fld>
            <a:endParaRPr lang="en-US"/>
          </a:p>
        </p:txBody>
      </p:sp>
    </p:spTree>
    <p:extLst>
      <p:ext uri="{BB962C8B-B14F-4D97-AF65-F5344CB8AC3E}">
        <p14:creationId xmlns:p14="http://schemas.microsoft.com/office/powerpoint/2010/main" val="2270740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DFDCCC34-2B85-453D-BF25-CC84916DF432}" type="datetime1">
              <a:rPr lang="en-US">
                <a:solidFill>
                  <a:srgbClr val="000000"/>
                </a:solidFill>
              </a:rPr>
              <a:pPr>
                <a:defRPr/>
              </a:pPr>
              <a:t>11/16/2017</a:t>
            </a:fld>
            <a:endParaRPr lang="en-US">
              <a:solidFill>
                <a:srgbClr val="000000"/>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721328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8B13BCCE-4D9A-44A5-B4AC-70ED04637F60}" type="datetime1">
              <a:rPr lang="en-US">
                <a:solidFill>
                  <a:srgbClr val="000000"/>
                </a:solidFill>
              </a:rPr>
              <a:pPr>
                <a:defRPr/>
              </a:pPr>
              <a:t>11/16/2017</a:t>
            </a:fld>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7709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5780528F-5B02-49D8-AE41-3A79B39487A5}" type="datetime1">
              <a:rPr lang="en-US">
                <a:solidFill>
                  <a:srgbClr val="000000"/>
                </a:solidFill>
              </a:rPr>
              <a:pPr>
                <a:defRPr/>
              </a:pPr>
              <a:t>11/16/2017</a:t>
            </a:fld>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141819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BA946802-66FF-41F5-82A8-BFBCBDE7F79B}" type="datetime1">
              <a:rPr lang="en-US">
                <a:solidFill>
                  <a:srgbClr val="000000"/>
                </a:solidFill>
              </a:rPr>
              <a:pPr>
                <a:defRPr/>
              </a:pPr>
              <a:t>11/16/2017</a:t>
            </a:fld>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847727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26263" y="0"/>
            <a:ext cx="2217737" cy="6245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69875" y="0"/>
            <a:ext cx="6503988" cy="6245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F34D6FE4-FB9D-40F9-A7DB-F068880A7873}" type="datetime1">
              <a:rPr lang="en-US">
                <a:solidFill>
                  <a:srgbClr val="000000"/>
                </a:solidFill>
              </a:rPr>
              <a:pPr>
                <a:defRPr/>
              </a:pPr>
              <a:t>11/16/2017</a:t>
            </a:fld>
            <a:endParaRPr lang="en-US">
              <a:solidFill>
                <a:srgbClr val="000000"/>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014821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9875" y="0"/>
            <a:ext cx="8229600" cy="969963"/>
          </a:xfrm>
        </p:spPr>
        <p:txBody>
          <a:bodyPr/>
          <a:lstStyle/>
          <a:p>
            <a:r>
              <a:rPr lang="en-US"/>
              <a:t>Click to edit Master title style</a:t>
            </a:r>
          </a:p>
        </p:txBody>
      </p:sp>
      <p:sp>
        <p:nvSpPr>
          <p:cNvPr id="3" name="Text Placeholder 2"/>
          <p:cNvSpPr>
            <a:spLocks noGrp="1"/>
          </p:cNvSpPr>
          <p:nvPr>
            <p:ph type="body" sz="half" idx="1"/>
          </p:nvPr>
        </p:nvSpPr>
        <p:spPr>
          <a:xfrm>
            <a:off x="269875" y="1084263"/>
            <a:ext cx="4360863" cy="5160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3138" y="1084263"/>
            <a:ext cx="4360862" cy="5160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fld id="{1F8046E1-389E-4216-97CE-638D3CCE6D6C}" type="datetime1">
              <a:rPr lang="en-US">
                <a:solidFill>
                  <a:srgbClr val="000000"/>
                </a:solidFill>
              </a:rPr>
              <a:pPr>
                <a:defRPr/>
              </a:pPr>
              <a:t>11/16/2017</a:t>
            </a:fld>
            <a:endParaRPr lang="en-US">
              <a:solidFill>
                <a:srgbClr val="000000"/>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050458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6616DD-B007-4FC5-877A-CAE37F7D6E84}" type="datetimeFigureOut">
              <a:rPr lang="en-US" smtClean="0"/>
              <a:t>11/16/2017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F31E69-9C5D-448F-993A-8B801886229D}" type="slidenum">
              <a:rPr lang="en-US" smtClean="0"/>
              <a:t>‹#›</a:t>
            </a:fld>
            <a:endParaRPr lang="en-US"/>
          </a:p>
        </p:txBody>
      </p:sp>
    </p:spTree>
    <p:extLst>
      <p:ext uri="{BB962C8B-B14F-4D97-AF65-F5344CB8AC3E}">
        <p14:creationId xmlns:p14="http://schemas.microsoft.com/office/powerpoint/2010/main" val="1600970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6616DD-B007-4FC5-877A-CAE37F7D6E84}"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F31E69-9C5D-448F-993A-8B801886229D}" type="slidenum">
              <a:rPr lang="en-US" smtClean="0"/>
              <a:t>‹#›</a:t>
            </a:fld>
            <a:endParaRPr lang="en-US"/>
          </a:p>
        </p:txBody>
      </p:sp>
    </p:spTree>
    <p:extLst>
      <p:ext uri="{BB962C8B-B14F-4D97-AF65-F5344CB8AC3E}">
        <p14:creationId xmlns:p14="http://schemas.microsoft.com/office/powerpoint/2010/main" val="2102001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6616DD-B007-4FC5-877A-CAE37F7D6E84}" type="datetimeFigureOut">
              <a:rPr lang="en-US" smtClean="0"/>
              <a:t>11/16/2017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F31E69-9C5D-448F-993A-8B801886229D}" type="slidenum">
              <a:rPr lang="en-US" smtClean="0"/>
              <a:t>‹#›</a:t>
            </a:fld>
            <a:endParaRPr lang="en-US"/>
          </a:p>
        </p:txBody>
      </p:sp>
    </p:spTree>
    <p:extLst>
      <p:ext uri="{BB962C8B-B14F-4D97-AF65-F5344CB8AC3E}">
        <p14:creationId xmlns:p14="http://schemas.microsoft.com/office/powerpoint/2010/main" val="401806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6616DD-B007-4FC5-877A-CAE37F7D6E84}" type="datetimeFigureOut">
              <a:rPr lang="en-US" smtClean="0"/>
              <a:t>11/16/2017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F31E69-9C5D-448F-993A-8B801886229D}" type="slidenum">
              <a:rPr lang="en-US" smtClean="0"/>
              <a:t>‹#›</a:t>
            </a:fld>
            <a:endParaRPr lang="en-US"/>
          </a:p>
        </p:txBody>
      </p:sp>
    </p:spTree>
    <p:extLst>
      <p:ext uri="{BB962C8B-B14F-4D97-AF65-F5344CB8AC3E}">
        <p14:creationId xmlns:p14="http://schemas.microsoft.com/office/powerpoint/2010/main" val="4009735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616DD-B007-4FC5-877A-CAE37F7D6E84}" type="datetimeFigureOut">
              <a:rPr lang="en-US" smtClean="0"/>
              <a:t>11/16/2017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F31E69-9C5D-448F-993A-8B801886229D}" type="slidenum">
              <a:rPr lang="en-US" smtClean="0"/>
              <a:t>‹#›</a:t>
            </a:fld>
            <a:endParaRPr lang="en-US"/>
          </a:p>
        </p:txBody>
      </p:sp>
    </p:spTree>
    <p:extLst>
      <p:ext uri="{BB962C8B-B14F-4D97-AF65-F5344CB8AC3E}">
        <p14:creationId xmlns:p14="http://schemas.microsoft.com/office/powerpoint/2010/main" val="2166888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6616DD-B007-4FC5-877A-CAE37F7D6E84}"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F31E69-9C5D-448F-993A-8B801886229D}" type="slidenum">
              <a:rPr lang="en-US" smtClean="0"/>
              <a:t>‹#›</a:t>
            </a:fld>
            <a:endParaRPr lang="en-US"/>
          </a:p>
        </p:txBody>
      </p:sp>
    </p:spTree>
    <p:extLst>
      <p:ext uri="{BB962C8B-B14F-4D97-AF65-F5344CB8AC3E}">
        <p14:creationId xmlns:p14="http://schemas.microsoft.com/office/powerpoint/2010/main" val="849769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6616DD-B007-4FC5-877A-CAE37F7D6E84}" type="datetimeFigureOut">
              <a:rPr lang="en-US" smtClean="0"/>
              <a:t>11/16/2017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F31E69-9C5D-448F-993A-8B801886229D}" type="slidenum">
              <a:rPr lang="en-US" smtClean="0"/>
              <a:t>‹#›</a:t>
            </a:fld>
            <a:endParaRPr lang="en-US"/>
          </a:p>
        </p:txBody>
      </p:sp>
    </p:spTree>
    <p:extLst>
      <p:ext uri="{BB962C8B-B14F-4D97-AF65-F5344CB8AC3E}">
        <p14:creationId xmlns:p14="http://schemas.microsoft.com/office/powerpoint/2010/main" val="654681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emf"/><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6616DD-B007-4FC5-877A-CAE37F7D6E84}" type="datetimeFigureOut">
              <a:rPr lang="en-US" smtClean="0"/>
              <a:t>11/16/2017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F31E69-9C5D-448F-993A-8B801886229D}" type="slidenum">
              <a:rPr lang="en-US" smtClean="0"/>
              <a:t>‹#›</a:t>
            </a:fld>
            <a:endParaRPr lang="en-US"/>
          </a:p>
        </p:txBody>
      </p:sp>
    </p:spTree>
    <p:extLst>
      <p:ext uri="{BB962C8B-B14F-4D97-AF65-F5344CB8AC3E}">
        <p14:creationId xmlns:p14="http://schemas.microsoft.com/office/powerpoint/2010/main" val="870906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7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Rectangle 6"/>
          <p:cNvSpPr>
            <a:spLocks noGrp="1" noChangeArrowheads="1"/>
          </p:cNvSpPr>
          <p:nvPr>
            <p:ph type="title"/>
          </p:nvPr>
        </p:nvSpPr>
        <p:spPr bwMode="auto">
          <a:xfrm>
            <a:off x="269875" y="0"/>
            <a:ext cx="8229600"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087" name="Rectangle 7"/>
          <p:cNvSpPr>
            <a:spLocks noGrp="1" noChangeArrowheads="1"/>
          </p:cNvSpPr>
          <p:nvPr>
            <p:ph type="body" idx="1"/>
          </p:nvPr>
        </p:nvSpPr>
        <p:spPr bwMode="auto">
          <a:xfrm>
            <a:off x="269875" y="1084263"/>
            <a:ext cx="8874125" cy="516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082" name="Rectangle 2"/>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400">
                <a:latin typeface="Calibri" pitchFamily="34" charset="0"/>
              </a:defRPr>
            </a:lvl1pPr>
          </a:lstStyle>
          <a:p>
            <a:pPr defTabSz="457200" fontAlgn="base">
              <a:spcBef>
                <a:spcPct val="0"/>
              </a:spcBef>
              <a:spcAft>
                <a:spcPct val="0"/>
              </a:spcAft>
              <a:defRPr/>
            </a:pPr>
            <a:fld id="{D55E5D1C-B5EF-4CD9-8C69-7BA86FF91DE5}" type="datetime1">
              <a:rPr lang="en-US">
                <a:solidFill>
                  <a:srgbClr val="000000"/>
                </a:solidFill>
              </a:rPr>
              <a:pPr defTabSz="457200" fontAlgn="base">
                <a:spcBef>
                  <a:spcPct val="0"/>
                </a:spcBef>
                <a:spcAft>
                  <a:spcPct val="0"/>
                </a:spcAft>
                <a:defRPr/>
              </a:pPr>
              <a:t>11/16/2017</a:t>
            </a:fld>
            <a:endParaRPr lang="en-US">
              <a:solidFill>
                <a:srgbClr val="000000"/>
              </a:solidFill>
            </a:endParaRPr>
          </a:p>
        </p:txBody>
      </p:sp>
      <p:sp>
        <p:nvSpPr>
          <p:cNvPr id="174083" name="Rectangle 3"/>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ctr">
              <a:defRPr sz="1400">
                <a:latin typeface="Calibri" pitchFamily="34" charset="0"/>
              </a:defRPr>
            </a:lvl1pPr>
          </a:lstStyle>
          <a:p>
            <a:pPr defTabSz="457200" fontAlgn="base">
              <a:spcBef>
                <a:spcPct val="0"/>
              </a:spcBef>
              <a:spcAft>
                <a:spcPct val="0"/>
              </a:spcAft>
              <a:defRPr/>
            </a:pPr>
            <a:endParaRPr lang="en-US">
              <a:solidFill>
                <a:srgbClr val="000000"/>
              </a:solidFill>
            </a:endParaRPr>
          </a:p>
        </p:txBody>
      </p:sp>
      <p:pic>
        <p:nvPicPr>
          <p:cNvPr id="1031" name="Picture 1"/>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442200" y="6451600"/>
            <a:ext cx="1544638"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03451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4000">
          <a:solidFill>
            <a:schemeClr val="bg1"/>
          </a:solidFill>
          <a:latin typeface="+mj-lt"/>
          <a:ea typeface="MS PGothic" pitchFamily="34" charset="-128"/>
          <a:cs typeface="+mj-cs"/>
        </a:defRPr>
      </a:lvl1pPr>
      <a:lvl2pPr algn="l" rtl="0" eaLnBrk="0" fontAlgn="base" hangingPunct="0">
        <a:spcBef>
          <a:spcPct val="0"/>
        </a:spcBef>
        <a:spcAft>
          <a:spcPct val="0"/>
        </a:spcAft>
        <a:defRPr sz="4000">
          <a:solidFill>
            <a:schemeClr val="bg1"/>
          </a:solidFill>
          <a:latin typeface="Arial" charset="0"/>
          <a:ea typeface="MS PGothic" pitchFamily="34" charset="-128"/>
          <a:cs typeface="Arial" charset="0"/>
        </a:defRPr>
      </a:lvl2pPr>
      <a:lvl3pPr algn="l" rtl="0" eaLnBrk="0" fontAlgn="base" hangingPunct="0">
        <a:spcBef>
          <a:spcPct val="0"/>
        </a:spcBef>
        <a:spcAft>
          <a:spcPct val="0"/>
        </a:spcAft>
        <a:defRPr sz="4000">
          <a:solidFill>
            <a:schemeClr val="bg1"/>
          </a:solidFill>
          <a:latin typeface="Arial" charset="0"/>
          <a:ea typeface="MS PGothic" pitchFamily="34" charset="-128"/>
          <a:cs typeface="Arial" charset="0"/>
        </a:defRPr>
      </a:lvl3pPr>
      <a:lvl4pPr algn="l" rtl="0" eaLnBrk="0" fontAlgn="base" hangingPunct="0">
        <a:spcBef>
          <a:spcPct val="0"/>
        </a:spcBef>
        <a:spcAft>
          <a:spcPct val="0"/>
        </a:spcAft>
        <a:defRPr sz="4000">
          <a:solidFill>
            <a:schemeClr val="bg1"/>
          </a:solidFill>
          <a:latin typeface="Arial" charset="0"/>
          <a:ea typeface="MS PGothic" pitchFamily="34" charset="-128"/>
          <a:cs typeface="Arial" charset="0"/>
        </a:defRPr>
      </a:lvl4pPr>
      <a:lvl5pPr algn="l" rtl="0" eaLnBrk="0" fontAlgn="base" hangingPunct="0">
        <a:spcBef>
          <a:spcPct val="0"/>
        </a:spcBef>
        <a:spcAft>
          <a:spcPct val="0"/>
        </a:spcAft>
        <a:defRPr sz="4000">
          <a:solidFill>
            <a:schemeClr val="bg1"/>
          </a:solidFill>
          <a:latin typeface="Arial" charset="0"/>
          <a:ea typeface="MS PGothic" pitchFamily="34" charset="-128"/>
          <a:cs typeface="Arial" charset="0"/>
        </a:defRPr>
      </a:lvl5pPr>
      <a:lvl6pPr marL="457200" algn="l" rtl="0" fontAlgn="base">
        <a:spcBef>
          <a:spcPct val="0"/>
        </a:spcBef>
        <a:spcAft>
          <a:spcPct val="0"/>
        </a:spcAft>
        <a:defRPr sz="4000">
          <a:solidFill>
            <a:schemeClr val="bg1"/>
          </a:solidFill>
          <a:latin typeface="Arial" charset="0"/>
          <a:ea typeface="ＭＳ Ｐゴシック" charset="0"/>
          <a:cs typeface="Arial" charset="0"/>
        </a:defRPr>
      </a:lvl6pPr>
      <a:lvl7pPr marL="914400" algn="l" rtl="0" fontAlgn="base">
        <a:spcBef>
          <a:spcPct val="0"/>
        </a:spcBef>
        <a:spcAft>
          <a:spcPct val="0"/>
        </a:spcAft>
        <a:defRPr sz="4000">
          <a:solidFill>
            <a:schemeClr val="bg1"/>
          </a:solidFill>
          <a:latin typeface="Arial" charset="0"/>
          <a:ea typeface="ＭＳ Ｐゴシック" charset="0"/>
          <a:cs typeface="Arial" charset="0"/>
        </a:defRPr>
      </a:lvl7pPr>
      <a:lvl8pPr marL="1371600" algn="l" rtl="0" fontAlgn="base">
        <a:spcBef>
          <a:spcPct val="0"/>
        </a:spcBef>
        <a:spcAft>
          <a:spcPct val="0"/>
        </a:spcAft>
        <a:defRPr sz="4000">
          <a:solidFill>
            <a:schemeClr val="bg1"/>
          </a:solidFill>
          <a:latin typeface="Arial" charset="0"/>
          <a:ea typeface="ＭＳ Ｐゴシック" charset="0"/>
          <a:cs typeface="Arial" charset="0"/>
        </a:defRPr>
      </a:lvl8pPr>
      <a:lvl9pPr marL="1828800" algn="l" rtl="0" fontAlgn="base">
        <a:spcBef>
          <a:spcPct val="0"/>
        </a:spcBef>
        <a:spcAft>
          <a:spcPct val="0"/>
        </a:spcAft>
        <a:defRPr sz="4000">
          <a:solidFill>
            <a:schemeClr val="bg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png"/><Relationship Id="rId3" Type="http://schemas.openxmlformats.org/officeDocument/2006/relationships/audio" Target="../media/media3.m4a"/><Relationship Id="rId7" Type="http://schemas.openxmlformats.org/officeDocument/2006/relationships/image" Target="../media/image7.png"/><Relationship Id="rId12"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notesSlide" Target="../notesSlides/notesSlide3.xml"/><Relationship Id="rId10"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424655"/>
            <a:ext cx="9144000" cy="990600"/>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0"/>
          <p:cNvSpPr txBox="1">
            <a:spLocks noChangeArrowheads="1"/>
          </p:cNvSpPr>
          <p:nvPr/>
        </p:nvSpPr>
        <p:spPr>
          <a:xfrm>
            <a:off x="-36512" y="3424655"/>
            <a:ext cx="9180512" cy="966245"/>
          </a:xfrm>
          <a:prstGeom prst="rect">
            <a:avLst/>
          </a:prstGeom>
          <a:solidFill>
            <a:schemeClr val="tx2"/>
          </a:solidFill>
          <a:effectLst/>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0050" lvl="1" indent="0" algn="ctr">
              <a:spcBef>
                <a:spcPct val="0"/>
              </a:spcBef>
              <a:spcAft>
                <a:spcPts val="2400"/>
              </a:spcAft>
              <a:buFontTx/>
              <a:buNone/>
            </a:pPr>
            <a:r>
              <a:rPr lang="de-CH" sz="3600" dirty="0">
                <a:solidFill>
                  <a:schemeClr val="bg1"/>
                </a:solidFill>
                <a:latin typeface="Arial Narrow Bold"/>
                <a:ea typeface="ヒラギノ角ゴ Pro W3" charset="0"/>
                <a:cs typeface="Georgia"/>
              </a:rPr>
              <a:t>PEO Training – Club Central</a:t>
            </a:r>
            <a:endParaRPr lang="en-US" sz="3600" dirty="0">
              <a:solidFill>
                <a:srgbClr val="01B4E7"/>
              </a:solidFill>
              <a:latin typeface="Georgia"/>
              <a:ea typeface="ヒラギノ角ゴ Pro W3" charset="0"/>
              <a:cs typeface="Georgia"/>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8556" y="1696587"/>
            <a:ext cx="1592423" cy="1592423"/>
          </a:xfrm>
          <a:prstGeom prst="rect">
            <a:avLst/>
          </a:prstGeom>
        </p:spPr>
      </p:pic>
      <p:sp>
        <p:nvSpPr>
          <p:cNvPr id="16" name="Rectangle 10"/>
          <p:cNvSpPr txBox="1">
            <a:spLocks noChangeArrowheads="1"/>
          </p:cNvSpPr>
          <p:nvPr/>
        </p:nvSpPr>
        <p:spPr>
          <a:xfrm>
            <a:off x="1109692" y="4724400"/>
            <a:ext cx="7772400" cy="1600200"/>
          </a:xfrm>
          <a:prstGeom prst="rect">
            <a:avLst/>
          </a:prstGeom>
          <a:noFill/>
          <a:effectLst/>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ct val="0"/>
              </a:spcBef>
              <a:spcAft>
                <a:spcPts val="600"/>
              </a:spcAft>
              <a:buNone/>
            </a:pPr>
            <a:r>
              <a:rPr lang="de-CH" sz="2000" dirty="0">
                <a:solidFill>
                  <a:schemeClr val="tx2"/>
                </a:solidFill>
                <a:latin typeface="Georgia"/>
                <a:ea typeface="ヒラギノ角ゴ Pro W3" charset="0"/>
                <a:cs typeface="Georgia"/>
              </a:rPr>
              <a:t>NEPETS Training </a:t>
            </a:r>
          </a:p>
          <a:p>
            <a:pPr>
              <a:spcBef>
                <a:spcPct val="0"/>
              </a:spcBef>
              <a:spcAft>
                <a:spcPts val="600"/>
              </a:spcAft>
            </a:pPr>
            <a:r>
              <a:rPr lang="de-CH" sz="2000" dirty="0">
                <a:solidFill>
                  <a:schemeClr val="tx2"/>
                </a:solidFill>
                <a:latin typeface="Georgia"/>
                <a:ea typeface="ヒラギノ角ゴ Pro W3" charset="0"/>
                <a:cs typeface="Georgia"/>
              </a:rPr>
              <a:t>Rotary.org  </a:t>
            </a:r>
          </a:p>
          <a:p>
            <a:pPr>
              <a:spcBef>
                <a:spcPct val="0"/>
              </a:spcBef>
              <a:spcAft>
                <a:spcPts val="600"/>
              </a:spcAft>
            </a:pPr>
            <a:r>
              <a:rPr lang="de-CH" sz="2000" dirty="0">
                <a:solidFill>
                  <a:schemeClr val="tx2"/>
                </a:solidFill>
                <a:latin typeface="Georgia"/>
                <a:ea typeface="ヒラギノ角ゴ Pro W3" charset="0"/>
                <a:cs typeface="Georgia"/>
              </a:rPr>
              <a:t>Rotary Club Central </a:t>
            </a:r>
          </a:p>
          <a:p>
            <a:pPr marL="0" indent="0">
              <a:spcBef>
                <a:spcPct val="0"/>
              </a:spcBef>
              <a:spcAft>
                <a:spcPts val="600"/>
              </a:spcAft>
              <a:buNone/>
            </a:pPr>
            <a:r>
              <a:rPr lang="de-CH" sz="2000" dirty="0">
                <a:solidFill>
                  <a:schemeClr val="tx2"/>
                </a:solidFill>
                <a:latin typeface="Georgia"/>
                <a:ea typeface="ヒラギノ角ゴ Pro W3" charset="0"/>
                <a:cs typeface="Georgia"/>
              </a:rPr>
              <a:t> </a:t>
            </a:r>
            <a:endParaRPr lang="en-US" sz="2000" dirty="0">
              <a:solidFill>
                <a:schemeClr val="tx2"/>
              </a:solidFill>
              <a:latin typeface="Georgia"/>
              <a:ea typeface="ヒラギノ角ゴ Pro W3" charset="0"/>
              <a:cs typeface="Georgia"/>
            </a:endParaRPr>
          </a:p>
        </p:txBody>
      </p:sp>
      <p:pic>
        <p:nvPicPr>
          <p:cNvPr id="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5836"/>
            <a:ext cx="9144000" cy="1728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bwMode="auto">
          <a:xfrm>
            <a:off x="79516" y="1311876"/>
            <a:ext cx="8984968" cy="248356"/>
          </a:xfrm>
          <a:prstGeom prst="rect">
            <a:avLst/>
          </a:prstGeom>
          <a:solidFill>
            <a:srgbClr val="EAEAE2"/>
          </a:solidFill>
          <a:ln w="57150" cap="flat" cmpd="sng" algn="ctr">
            <a:solidFill>
              <a:srgbClr val="EAEAE2"/>
            </a:solidFill>
            <a:prstDash val="solid"/>
            <a:round/>
            <a:headEnd type="none" w="med" len="med"/>
            <a:tailEnd type="triangle" w="med" len="med"/>
          </a:ln>
          <a:effectLst/>
          <a:ex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Calibri" pitchFamily="34" charset="0"/>
              <a:ea typeface="ヒラギノ角ゴ Pro W3" pitchFamily="16" charset="-128"/>
              <a:cs typeface="Calibri" pitchFamily="34" charset="0"/>
            </a:endParaRPr>
          </a:p>
        </p:txBody>
      </p:sp>
      <p:pic>
        <p:nvPicPr>
          <p:cNvPr id="27" name="Audio 26">
            <a:hlinkClick r:id="" action="ppaction://media"/>
            <a:extLst>
              <a:ext uri="{FF2B5EF4-FFF2-40B4-BE49-F238E27FC236}">
                <a16:creationId xmlns:a16="http://schemas.microsoft.com/office/drawing/2014/main" id="{42203FC3-94B7-4D73-A713-928ED574FA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1855064539"/>
      </p:ext>
    </p:extLst>
  </p:cSld>
  <p:clrMapOvr>
    <a:masterClrMapping/>
  </p:clrMapOvr>
  <p:transition advTm="2137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par>
                          <p:cTn id="7" fill="hold">
                            <p:stCondLst>
                              <p:cond delay="0"/>
                            </p:stCondLst>
                            <p:childTnLst>
                              <p:par>
                                <p:cTn id="8" presetID="21" presetClass="entr" presetSubtype="1" fill="hold" nodeType="after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wheel(1)">
                                      <p:cBhvr>
                                        <p:cTn id="10" dur="1300"/>
                                        <p:tgtEl>
                                          <p:spTgt spid="15"/>
                                        </p:tgtEl>
                                      </p:cBhvr>
                                    </p:animEffect>
                                  </p:childTnLst>
                                </p:cTn>
                              </p:par>
                            </p:childTnLst>
                          </p:cTn>
                        </p:par>
                        <p:par>
                          <p:cTn id="11" fill="hold">
                            <p:stCondLst>
                              <p:cond delay="1800"/>
                            </p:stCondLst>
                            <p:childTnLst>
                              <p:par>
                                <p:cTn id="12" presetID="16" presetClass="entr" presetSubtype="26" fill="hold" grpId="0" nodeType="afterEffect">
                                  <p:stCondLst>
                                    <p:cond delay="250"/>
                                  </p:stCondLst>
                                  <p:childTnLst>
                                    <p:set>
                                      <p:cBhvr>
                                        <p:cTn id="13" dur="1" fill="hold">
                                          <p:stCondLst>
                                            <p:cond delay="0"/>
                                          </p:stCondLst>
                                        </p:cTn>
                                        <p:tgtEl>
                                          <p:spTgt spid="3"/>
                                        </p:tgtEl>
                                        <p:attrNameLst>
                                          <p:attrName>style.visibility</p:attrName>
                                        </p:attrNameLst>
                                      </p:cBhvr>
                                      <p:to>
                                        <p:strVal val="visible"/>
                                      </p:to>
                                    </p:set>
                                    <p:animEffect transition="in" filter="barn(inHorizontal)">
                                      <p:cBhvr>
                                        <p:cTn id="14" dur="800"/>
                                        <p:tgtEl>
                                          <p:spTgt spid="3"/>
                                        </p:tgtEl>
                                      </p:cBhvr>
                                    </p:animEffect>
                                  </p:childTnLst>
                                </p:cTn>
                              </p:par>
                            </p:childTnLst>
                          </p:cTn>
                        </p:par>
                        <p:par>
                          <p:cTn id="15" fill="hold">
                            <p:stCondLst>
                              <p:cond delay="2850"/>
                            </p:stCondLst>
                            <p:childTnLst>
                              <p:par>
                                <p:cTn id="16" presetID="16" presetClass="entr" presetSubtype="42" fill="hold" grpId="0" nodeType="afterEffect">
                                  <p:stCondLst>
                                    <p:cond delay="150"/>
                                  </p:stCondLst>
                                  <p:childTnLst>
                                    <p:set>
                                      <p:cBhvr>
                                        <p:cTn id="17" dur="1" fill="hold">
                                          <p:stCondLst>
                                            <p:cond delay="0"/>
                                          </p:stCondLst>
                                        </p:cTn>
                                        <p:tgtEl>
                                          <p:spTgt spid="14"/>
                                        </p:tgtEl>
                                        <p:attrNameLst>
                                          <p:attrName>style.visibility</p:attrName>
                                        </p:attrNameLst>
                                      </p:cBhvr>
                                      <p:to>
                                        <p:strVal val="visible"/>
                                      </p:to>
                                    </p:set>
                                    <p:animEffect transition="in" filter="barn(outHorizontal)">
                                      <p:cBhvr>
                                        <p:cTn id="18" dur="800"/>
                                        <p:tgtEl>
                                          <p:spTgt spid="14"/>
                                        </p:tgtEl>
                                      </p:cBhvr>
                                    </p:animEffect>
                                  </p:childTnLst>
                                </p:cTn>
                              </p:par>
                            </p:childTnLst>
                          </p:cTn>
                        </p:par>
                        <p:par>
                          <p:cTn id="19" fill="hold">
                            <p:stCondLst>
                              <p:cond delay="3800"/>
                            </p:stCondLst>
                            <p:childTnLst>
                              <p:par>
                                <p:cTn id="20" presetID="10" presetClass="entr" presetSubtype="0" fill="hold" grpId="0" nodeType="after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7"/>
                </p:tgtEl>
              </p:cMediaNode>
            </p:audio>
          </p:childTnLst>
        </p:cTn>
      </p:par>
    </p:tnLst>
    <p:bldLst>
      <p:bldP spid="3" grpId="0" animBg="1"/>
      <p:bldP spid="14" grpId="0" animBg="1"/>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Report Progress on Goals </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291" y="1781175"/>
            <a:ext cx="7982978" cy="4714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a:extLst>
              <a:ext uri="{FF2B5EF4-FFF2-40B4-BE49-F238E27FC236}">
                <a16:creationId xmlns:a16="http://schemas.microsoft.com/office/drawing/2014/main" id="{E6BA57AF-BFD8-46CF-BA0B-2AB52E8595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3677698446"/>
      </p:ext>
    </p:extLst>
  </p:cSld>
  <p:clrMapOvr>
    <a:masterClrMapping/>
  </p:clrMapOvr>
  <mc:AlternateContent xmlns:mc="http://schemas.openxmlformats.org/markup-compatibility/2006" xmlns:p14="http://schemas.microsoft.com/office/powerpoint/2010/main">
    <mc:Choice Requires="p14">
      <p:transition spd="slow" p14:dur="2000" advTm="10970"/>
    </mc:Choice>
    <mc:Fallback xmlns="">
      <p:transition spd="slow" advTm="10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Report Progress on Goals </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892" y="1685924"/>
            <a:ext cx="8298563" cy="4777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a:extLst>
              <a:ext uri="{FF2B5EF4-FFF2-40B4-BE49-F238E27FC236}">
                <a16:creationId xmlns:a16="http://schemas.microsoft.com/office/drawing/2014/main" id="{BE3B5114-9C7D-48AD-8666-12C52A944F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1325484381"/>
      </p:ext>
    </p:extLst>
  </p:cSld>
  <p:clrMapOvr>
    <a:masterClrMapping/>
  </p:clrMapOvr>
  <mc:AlternateContent xmlns:mc="http://schemas.openxmlformats.org/markup-compatibility/2006" xmlns:p14="http://schemas.microsoft.com/office/powerpoint/2010/main">
    <mc:Choice Requires="p14">
      <p:transition spd="slow" p14:dur="2000" advTm="13621"/>
    </mc:Choice>
    <mc:Fallback xmlns="">
      <p:transition spd="slow" advTm="13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Report Progress on Goals </a:t>
            </a: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71" y="1562100"/>
            <a:ext cx="8900139" cy="499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a:extLst>
              <a:ext uri="{FF2B5EF4-FFF2-40B4-BE49-F238E27FC236}">
                <a16:creationId xmlns:a16="http://schemas.microsoft.com/office/drawing/2014/main" id="{802BE7ED-A5BD-489F-9892-CEBF7800C7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135191974"/>
      </p:ext>
    </p:extLst>
  </p:cSld>
  <p:clrMapOvr>
    <a:masterClrMapping/>
  </p:clrMapOvr>
  <mc:AlternateContent xmlns:mc="http://schemas.openxmlformats.org/markup-compatibility/2006" xmlns:p14="http://schemas.microsoft.com/office/powerpoint/2010/main">
    <mc:Choice Requires="p14">
      <p:transition spd="slow" p14:dur="2000" advTm="10658"/>
    </mc:Choice>
    <mc:Fallback xmlns="">
      <p:transition spd="slow" advTm="10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Report Progress on Goals </a:t>
            </a: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745" y="1285874"/>
            <a:ext cx="7835462" cy="531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a:extLst>
              <a:ext uri="{FF2B5EF4-FFF2-40B4-BE49-F238E27FC236}">
                <a16:creationId xmlns:a16="http://schemas.microsoft.com/office/drawing/2014/main" id="{F3536EBE-9B87-44B8-B4ED-CD165C9FCB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1161710019"/>
      </p:ext>
    </p:extLst>
  </p:cSld>
  <p:clrMapOvr>
    <a:masterClrMapping/>
  </p:clrMapOvr>
  <mc:AlternateContent xmlns:mc="http://schemas.openxmlformats.org/markup-compatibility/2006" xmlns:p14="http://schemas.microsoft.com/office/powerpoint/2010/main">
    <mc:Choice Requires="p14">
      <p:transition spd="slow" p14:dur="2000" advTm="12692"/>
    </mc:Choice>
    <mc:Fallback xmlns="">
      <p:transition spd="slow" advTm="12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Record Service Activities </a:t>
            </a:r>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071" y="1419224"/>
            <a:ext cx="8375129" cy="4920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a:extLst>
              <a:ext uri="{FF2B5EF4-FFF2-40B4-BE49-F238E27FC236}">
                <a16:creationId xmlns:a16="http://schemas.microsoft.com/office/drawing/2014/main" id="{C47CE89E-3BB9-43D4-8C8D-15C1CD0899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1753185409"/>
      </p:ext>
    </p:extLst>
  </p:cSld>
  <p:clrMapOvr>
    <a:masterClrMapping/>
  </p:clrMapOvr>
  <mc:AlternateContent xmlns:mc="http://schemas.openxmlformats.org/markup-compatibility/2006" xmlns:p14="http://schemas.microsoft.com/office/powerpoint/2010/main">
    <mc:Choice Requires="p14">
      <p:transition spd="slow" p14:dur="2000" advTm="7675"/>
    </mc:Choice>
    <mc:Fallback xmlns="">
      <p:transition spd="slow" advTm="7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Record Service Activities </a:t>
            </a: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688" y="1493838"/>
            <a:ext cx="8350611" cy="4829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udio 7">
            <a:hlinkClick r:id="" action="ppaction://media"/>
            <a:extLst>
              <a:ext uri="{FF2B5EF4-FFF2-40B4-BE49-F238E27FC236}">
                <a16:creationId xmlns:a16="http://schemas.microsoft.com/office/drawing/2014/main" id="{FD7A9C56-1FB2-42A9-89AB-A85CD7CF33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2585828762"/>
      </p:ext>
    </p:extLst>
  </p:cSld>
  <p:clrMapOvr>
    <a:masterClrMapping/>
  </p:clrMapOvr>
  <mc:AlternateContent xmlns:mc="http://schemas.openxmlformats.org/markup-compatibility/2006" xmlns:p14="http://schemas.microsoft.com/office/powerpoint/2010/main">
    <mc:Choice Requires="p14">
      <p:transition spd="slow" p14:dur="2000" advTm="28649"/>
    </mc:Choice>
    <mc:Fallback xmlns="">
      <p:transition spd="slow" advTm="28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Record Service Activities </a:t>
            </a: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16" y="1428749"/>
            <a:ext cx="7747383" cy="4988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a:extLst>
              <a:ext uri="{FF2B5EF4-FFF2-40B4-BE49-F238E27FC236}">
                <a16:creationId xmlns:a16="http://schemas.microsoft.com/office/drawing/2014/main" id="{E20B0E03-086B-441A-B860-B15CB3C426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1707378669"/>
      </p:ext>
    </p:extLst>
  </p:cSld>
  <p:clrMapOvr>
    <a:masterClrMapping/>
  </p:clrMapOvr>
  <mc:AlternateContent xmlns:mc="http://schemas.openxmlformats.org/markup-compatibility/2006" xmlns:p14="http://schemas.microsoft.com/office/powerpoint/2010/main">
    <mc:Choice Requires="p14">
      <p:transition spd="slow" p14:dur="2000" advTm="15144"/>
    </mc:Choice>
    <mc:Fallback xmlns="">
      <p:transition spd="slow" advTm="15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Record Service Activities </a:t>
            </a: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200149"/>
            <a:ext cx="7416800" cy="5505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a:extLst>
              <a:ext uri="{FF2B5EF4-FFF2-40B4-BE49-F238E27FC236}">
                <a16:creationId xmlns:a16="http://schemas.microsoft.com/office/drawing/2014/main" id="{3DFD82D3-30A4-40D5-95FE-00C63D9ED0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2409628924"/>
      </p:ext>
    </p:extLst>
  </p:cSld>
  <p:clrMapOvr>
    <a:masterClrMapping/>
  </p:clrMapOvr>
  <mc:AlternateContent xmlns:mc="http://schemas.openxmlformats.org/markup-compatibility/2006" xmlns:p14="http://schemas.microsoft.com/office/powerpoint/2010/main">
    <mc:Choice Requires="p14">
      <p:transition spd="slow" p14:dur="2000" advTm="27543"/>
    </mc:Choice>
    <mc:Fallback xmlns="">
      <p:transition spd="slow" advTm="27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Record Service Activities </a:t>
            </a: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238261"/>
            <a:ext cx="7505700" cy="5576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a:extLst>
              <a:ext uri="{FF2B5EF4-FFF2-40B4-BE49-F238E27FC236}">
                <a16:creationId xmlns:a16="http://schemas.microsoft.com/office/drawing/2014/main" id="{5AAC63B2-2EC9-4023-A979-FF4C24BF3B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783461817"/>
      </p:ext>
    </p:extLst>
  </p:cSld>
  <p:clrMapOvr>
    <a:masterClrMapping/>
  </p:clrMapOvr>
  <mc:AlternateContent xmlns:mc="http://schemas.openxmlformats.org/markup-compatibility/2006" xmlns:p14="http://schemas.microsoft.com/office/powerpoint/2010/main">
    <mc:Choice Requires="p14">
      <p:transition spd="slow" p14:dur="2000" advTm="21397"/>
    </mc:Choice>
    <mc:Fallback xmlns="">
      <p:transition spd="slow" advTm="21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View Information</a:t>
            </a:r>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 y="1473200"/>
            <a:ext cx="7696199" cy="505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a:extLst>
              <a:ext uri="{FF2B5EF4-FFF2-40B4-BE49-F238E27FC236}">
                <a16:creationId xmlns:a16="http://schemas.microsoft.com/office/drawing/2014/main" id="{46C67A33-D119-40EA-A2EF-274D17B4D9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41246084"/>
      </p:ext>
    </p:extLst>
  </p:cSld>
  <p:clrMapOvr>
    <a:masterClrMapping/>
  </p:clrMapOvr>
  <mc:AlternateContent xmlns:mc="http://schemas.openxmlformats.org/markup-compatibility/2006" xmlns:p14="http://schemas.microsoft.com/office/powerpoint/2010/main">
    <mc:Choice Requires="p14">
      <p:transition spd="slow" p14:dur="2000" advTm="16834"/>
    </mc:Choice>
    <mc:Fallback xmlns="">
      <p:transition spd="slow" advTm="16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de-CH">
                <a:latin typeface="Arial Narrow" pitchFamily="34" charset="0"/>
              </a:rPr>
              <a:t>ROTARY CLUB CENTRAL</a:t>
            </a:r>
            <a:endParaRPr lang="en-US">
              <a:latin typeface="Arial Narrow" pitchFamily="34" charset="0"/>
            </a:endParaRPr>
          </a:p>
        </p:txBody>
      </p:sp>
      <p:sp>
        <p:nvSpPr>
          <p:cNvPr id="3" name="Content Placeholder 2"/>
          <p:cNvSpPr>
            <a:spLocks noGrp="1"/>
          </p:cNvSpPr>
          <p:nvPr>
            <p:ph idx="1"/>
          </p:nvPr>
        </p:nvSpPr>
        <p:spPr bwMode="auto">
          <a:xfrm>
            <a:off x="603142" y="1941163"/>
            <a:ext cx="80010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0800"/>
            <a:r>
              <a:rPr lang="en-US" sz="2800" dirty="0">
                <a:latin typeface="Georgia" pitchFamily="18" charset="0"/>
              </a:rPr>
              <a:t>Learning Objectives:</a:t>
            </a:r>
          </a:p>
        </p:txBody>
      </p:sp>
      <p:sp>
        <p:nvSpPr>
          <p:cNvPr id="4" name="Content Placeholder 3"/>
          <p:cNvSpPr>
            <a:spLocks noGrp="1"/>
          </p:cNvSpPr>
          <p:nvPr>
            <p:ph idx="10"/>
          </p:nvPr>
        </p:nvSpPr>
        <p:spPr bwMode="auto">
          <a:xfrm>
            <a:off x="900113" y="2133625"/>
            <a:ext cx="8015287" cy="4103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a:lnSpc>
                <a:spcPct val="150000"/>
              </a:lnSpc>
              <a:spcBef>
                <a:spcPts val="600"/>
              </a:spcBef>
              <a:spcAft>
                <a:spcPts val="600"/>
              </a:spcAft>
            </a:pPr>
            <a:endParaRPr lang="en-US" sz="2800" dirty="0">
              <a:latin typeface="Georgia" pitchFamily="18" charset="0"/>
            </a:endParaRPr>
          </a:p>
          <a:p>
            <a:pPr>
              <a:lnSpc>
                <a:spcPct val="150000"/>
              </a:lnSpc>
              <a:spcBef>
                <a:spcPts val="600"/>
              </a:spcBef>
              <a:spcAft>
                <a:spcPts val="600"/>
              </a:spcAft>
            </a:pPr>
            <a:r>
              <a:rPr lang="en-US" sz="2800" dirty="0">
                <a:latin typeface="Georgia" pitchFamily="18" charset="0"/>
              </a:rPr>
              <a:t>Introduction to Rotary Club Central</a:t>
            </a:r>
          </a:p>
          <a:p>
            <a:pPr>
              <a:lnSpc>
                <a:spcPct val="150000"/>
              </a:lnSpc>
              <a:spcBef>
                <a:spcPts val="600"/>
              </a:spcBef>
              <a:spcAft>
                <a:spcPts val="600"/>
              </a:spcAft>
            </a:pPr>
            <a:r>
              <a:rPr lang="en-US" sz="2800" dirty="0">
                <a:latin typeface="Georgia" pitchFamily="18" charset="0"/>
              </a:rPr>
              <a:t>Entering Goals</a:t>
            </a:r>
          </a:p>
          <a:p>
            <a:pPr marL="742950" lvl="2" indent="-290513">
              <a:lnSpc>
                <a:spcPct val="150000"/>
              </a:lnSpc>
              <a:spcBef>
                <a:spcPts val="600"/>
              </a:spcBef>
              <a:spcAft>
                <a:spcPts val="600"/>
              </a:spcAft>
            </a:pPr>
            <a:r>
              <a:rPr lang="en-US" sz="3000" b="1" dirty="0">
                <a:latin typeface="Georgia" pitchFamily="18" charset="0"/>
              </a:rPr>
              <a:t>Your club </a:t>
            </a:r>
          </a:p>
          <a:p>
            <a:pPr marL="742950" lvl="2" indent="-290513">
              <a:lnSpc>
                <a:spcPct val="150000"/>
              </a:lnSpc>
              <a:spcBef>
                <a:spcPts val="600"/>
              </a:spcBef>
              <a:spcAft>
                <a:spcPts val="600"/>
              </a:spcAft>
            </a:pPr>
            <a:r>
              <a:rPr lang="en-US" sz="3000" b="1" dirty="0">
                <a:latin typeface="Georgia" pitchFamily="18" charset="0"/>
              </a:rPr>
              <a:t>Service </a:t>
            </a:r>
          </a:p>
          <a:p>
            <a:pPr marL="742950" lvl="2" indent="-290513">
              <a:lnSpc>
                <a:spcPct val="150000"/>
              </a:lnSpc>
              <a:spcBef>
                <a:spcPts val="600"/>
              </a:spcBef>
              <a:spcAft>
                <a:spcPts val="600"/>
              </a:spcAft>
            </a:pPr>
            <a:r>
              <a:rPr lang="en-US" sz="3000" b="1" dirty="0">
                <a:latin typeface="Georgia" pitchFamily="18" charset="0"/>
              </a:rPr>
              <a:t>Foundation / Giving </a:t>
            </a:r>
          </a:p>
          <a:p>
            <a:pPr marL="52387" lvl="1" indent="0">
              <a:lnSpc>
                <a:spcPct val="150000"/>
              </a:lnSpc>
              <a:spcBef>
                <a:spcPts val="600"/>
              </a:spcBef>
              <a:spcAft>
                <a:spcPts val="600"/>
              </a:spcAft>
              <a:buNone/>
            </a:pPr>
            <a:endParaRPr lang="en-US" sz="2800" b="1" dirty="0">
              <a:latin typeface="Georgia" pitchFamily="18" charset="0"/>
            </a:endParaRPr>
          </a:p>
          <a:p>
            <a:pPr>
              <a:spcBef>
                <a:spcPts val="600"/>
              </a:spcBef>
              <a:spcAft>
                <a:spcPts val="600"/>
              </a:spcAft>
            </a:pPr>
            <a:endParaRPr lang="en-US" sz="2000" dirty="0">
              <a:latin typeface="Georgia" pitchFamily="18" charset="0"/>
            </a:endParaRPr>
          </a:p>
          <a:p>
            <a:endParaRPr lang="en-US" dirty="0">
              <a:latin typeface="Georgia" pitchFamily="18" charset="0"/>
            </a:endParaRPr>
          </a:p>
        </p:txBody>
      </p:sp>
      <p:pic>
        <p:nvPicPr>
          <p:cNvPr id="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5836"/>
            <a:ext cx="9144000" cy="1728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bwMode="auto">
          <a:xfrm>
            <a:off x="79022" y="1388533"/>
            <a:ext cx="8984968" cy="248356"/>
          </a:xfrm>
          <a:prstGeom prst="rect">
            <a:avLst/>
          </a:prstGeom>
          <a:solidFill>
            <a:srgbClr val="EAEAE2"/>
          </a:solidFill>
          <a:ln w="57150" cap="flat" cmpd="sng" algn="ctr">
            <a:solidFill>
              <a:srgbClr val="EAEAE2"/>
            </a:solidFill>
            <a:prstDash val="solid"/>
            <a:round/>
            <a:headEnd type="none" w="med" len="med"/>
            <a:tailEnd type="triangle" w="med" len="med"/>
          </a:ln>
          <a:effectLst/>
          <a:ex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Calibri" pitchFamily="34" charset="0"/>
              <a:ea typeface="ヒラギノ角ゴ Pro W3" pitchFamily="16" charset="-128"/>
              <a:cs typeface="Calibri" pitchFamily="34" charset="0"/>
            </a:endParaRPr>
          </a:p>
        </p:txBody>
      </p:sp>
      <p:pic>
        <p:nvPicPr>
          <p:cNvPr id="8" name="Audio 7">
            <a:hlinkClick r:id="" action="ppaction://media"/>
            <a:extLst>
              <a:ext uri="{FF2B5EF4-FFF2-40B4-BE49-F238E27FC236}">
                <a16:creationId xmlns:a16="http://schemas.microsoft.com/office/drawing/2014/main" id="{D1090047-295F-44D7-8B26-365CA6817F0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720138" y="6434138"/>
            <a:ext cx="271462" cy="271462"/>
          </a:xfrm>
          <a:prstGeom prst="rect">
            <a:avLst/>
          </a:prstGeom>
        </p:spPr>
      </p:pic>
    </p:spTree>
    <p:custDataLst>
      <p:tags r:id="rId1"/>
    </p:custDataLst>
    <p:extLst>
      <p:ext uri="{BB962C8B-B14F-4D97-AF65-F5344CB8AC3E}">
        <p14:creationId xmlns:p14="http://schemas.microsoft.com/office/powerpoint/2010/main" val="724445772"/>
      </p:ext>
    </p:extLst>
  </p:cSld>
  <p:clrMapOvr>
    <a:masterClrMapping/>
  </p:clrMapOvr>
  <p:transition spd="slow" advTm="2640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iterate type="lt">
                                    <p:tmPct val="0"/>
                                  </p:iterate>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500"/>
                                        <p:tgtEl>
                                          <p:spTgt spid="4">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mph" presetSubtype="0" fill="hold" nodeType="clickEffect">
                                  <p:stCondLst>
                                    <p:cond delay="0"/>
                                  </p:stCondLst>
                                  <p:iterate type="lt">
                                    <p:tmPct val="4000"/>
                                  </p:iterate>
                                  <p:childTnLst>
                                    <p:set>
                                      <p:cBhvr override="childStyle">
                                        <p:cTn id="40" dur="500" fill="hold"/>
                                        <p:tgtEl>
                                          <p:spTgt spid="4">
                                            <p:txEl>
                                              <p:pRg st="1" end="1"/>
                                            </p:txEl>
                                          </p:spTgt>
                                        </p:tgtEl>
                                        <p:attrNameLst>
                                          <p:attrName>style.color</p:attrName>
                                        </p:attrNameLst>
                                      </p:cBhvr>
                                      <p:to>
                                        <p:clrVal>
                                          <a:srgbClr val="0070C0"/>
                                        </p:clrVal>
                                      </p:to>
                                    </p:set>
                                    <p:set>
                                      <p:cBhvr>
                                        <p:cTn id="41" dur="500" fill="hold"/>
                                        <p:tgtEl>
                                          <p:spTgt spid="4">
                                            <p:txEl>
                                              <p:pRg st="1" end="1"/>
                                            </p:txEl>
                                          </p:spTgt>
                                        </p:tgtEl>
                                        <p:attrNameLst>
                                          <p:attrName>fillcolor</p:attrName>
                                        </p:attrNameLst>
                                      </p:cBhvr>
                                      <p:to>
                                        <p:clrVal>
                                          <a:srgbClr val="0070C0"/>
                                        </p:clrVal>
                                      </p:to>
                                    </p:set>
                                    <p:set>
                                      <p:cBhvr>
                                        <p:cTn id="42"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8"/>
                </p:tgtEl>
              </p:cMediaNode>
            </p:audio>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View Information</a:t>
            </a: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0" y="1098051"/>
            <a:ext cx="6159500" cy="5633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a:extLst>
              <a:ext uri="{FF2B5EF4-FFF2-40B4-BE49-F238E27FC236}">
                <a16:creationId xmlns:a16="http://schemas.microsoft.com/office/drawing/2014/main" id="{E60BD142-A651-4DFE-A7E5-A23CDD8CC8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788327483"/>
      </p:ext>
    </p:extLst>
  </p:cSld>
  <p:clrMapOvr>
    <a:masterClrMapping/>
  </p:clrMapOvr>
  <mc:AlternateContent xmlns:mc="http://schemas.openxmlformats.org/markup-compatibility/2006" xmlns:p14="http://schemas.microsoft.com/office/powerpoint/2010/main">
    <mc:Choice Requires="p14">
      <p:transition spd="slow" p14:dur="2000" advTm="70738"/>
    </mc:Choice>
    <mc:Fallback xmlns="">
      <p:transition spd="slow" advTm="70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View Information</a:t>
            </a:r>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0" y="1206500"/>
            <a:ext cx="6692900" cy="5462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a:extLst>
              <a:ext uri="{FF2B5EF4-FFF2-40B4-BE49-F238E27FC236}">
                <a16:creationId xmlns:a16="http://schemas.microsoft.com/office/drawing/2014/main" id="{703C0C31-B0F6-4328-A569-BC2D404EA6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3087765025"/>
      </p:ext>
    </p:extLst>
  </p:cSld>
  <p:clrMapOvr>
    <a:masterClrMapping/>
  </p:clrMapOvr>
  <mc:AlternateContent xmlns:mc="http://schemas.openxmlformats.org/markup-compatibility/2006" xmlns:p14="http://schemas.microsoft.com/office/powerpoint/2010/main">
    <mc:Choice Requires="p14">
      <p:transition spd="slow" p14:dur="2000" advTm="20858"/>
    </mc:Choice>
    <mc:Fallback xmlns="">
      <p:transition spd="slow" advTm="20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View Information</a:t>
            </a:r>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300" y="1529255"/>
            <a:ext cx="6680200" cy="5328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a:extLst>
              <a:ext uri="{FF2B5EF4-FFF2-40B4-BE49-F238E27FC236}">
                <a16:creationId xmlns:a16="http://schemas.microsoft.com/office/drawing/2014/main" id="{C8AFBD4A-B004-4F98-8A50-021DE8BA42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842368925"/>
      </p:ext>
    </p:extLst>
  </p:cSld>
  <p:clrMapOvr>
    <a:masterClrMapping/>
  </p:clrMapOvr>
  <mc:AlternateContent xmlns:mc="http://schemas.openxmlformats.org/markup-compatibility/2006" xmlns:p14="http://schemas.microsoft.com/office/powerpoint/2010/main">
    <mc:Choice Requires="p14">
      <p:transition spd="slow" p14:dur="2000" advTm="29410"/>
    </mc:Choice>
    <mc:Fallback xmlns="">
      <p:transition spd="slow" advTm="29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+Additional New Features</a:t>
            </a:r>
          </a:p>
        </p:txBody>
      </p:sp>
      <p:sp>
        <p:nvSpPr>
          <p:cNvPr id="3" name="Content Placeholder 2"/>
          <p:cNvSpPr>
            <a:spLocks noGrp="1"/>
          </p:cNvSpPr>
          <p:nvPr>
            <p:ph idx="1"/>
          </p:nvPr>
        </p:nvSpPr>
        <p:spPr>
          <a:xfrm>
            <a:off x="536575" y="1516063"/>
            <a:ext cx="8213725" cy="3906837"/>
          </a:xfrm>
        </p:spPr>
        <p:txBody>
          <a:bodyPr/>
          <a:lstStyle/>
          <a:p>
            <a:pPr>
              <a:defRPr/>
            </a:pPr>
            <a:r>
              <a:rPr lang="en-US" dirty="0"/>
              <a:t>Service Projects and Activity Integration</a:t>
            </a:r>
          </a:p>
          <a:p>
            <a:pPr>
              <a:defRPr/>
            </a:pPr>
            <a:r>
              <a:rPr lang="en-US" dirty="0"/>
              <a:t>Age and Gender Demographics</a:t>
            </a:r>
          </a:p>
          <a:p>
            <a:pPr>
              <a:defRPr/>
            </a:pPr>
            <a:r>
              <a:rPr lang="en-US" dirty="0"/>
              <a:t>More Reports!!!</a:t>
            </a:r>
          </a:p>
          <a:p>
            <a:pPr>
              <a:defRPr/>
            </a:pPr>
            <a:r>
              <a:rPr lang="en-US" dirty="0"/>
              <a:t>Coordinator View</a:t>
            </a:r>
          </a:p>
          <a:p>
            <a:pPr>
              <a:defRPr/>
            </a:pPr>
            <a:r>
              <a:rPr lang="en-US" dirty="0"/>
              <a:t>Global View</a:t>
            </a:r>
          </a:p>
          <a:p>
            <a:pPr marL="0" indent="0">
              <a:buFontTx/>
              <a:buNone/>
              <a:defRPr/>
            </a:pPr>
            <a:endParaRPr lang="en-US" dirty="0"/>
          </a:p>
          <a:p>
            <a:pPr>
              <a:defRPr/>
            </a:pPr>
            <a:endParaRPr lang="en-US" dirty="0"/>
          </a:p>
        </p:txBody>
      </p:sp>
      <p:pic>
        <p:nvPicPr>
          <p:cNvPr id="6" name="Audio 5">
            <a:hlinkClick r:id="" action="ppaction://media"/>
            <a:extLst>
              <a:ext uri="{FF2B5EF4-FFF2-40B4-BE49-F238E27FC236}">
                <a16:creationId xmlns:a16="http://schemas.microsoft.com/office/drawing/2014/main" id="{8F7F202B-814B-4600-96EC-ABEEDFA7D9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2701980456"/>
      </p:ext>
    </p:extLst>
  </p:cSld>
  <p:clrMapOvr>
    <a:masterClrMapping/>
  </p:clrMapOvr>
  <mc:AlternateContent xmlns:mc="http://schemas.openxmlformats.org/markup-compatibility/2006" xmlns:p14="http://schemas.microsoft.com/office/powerpoint/2010/main">
    <mc:Choice Requires="p14">
      <p:transition spd="med" p14:dur="700" advTm="14708">
        <p:fade/>
      </p:transition>
    </mc:Choice>
    <mc:Fallback xmlns="">
      <p:transition spd="med" advTm="147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880961" y="2499633"/>
            <a:ext cx="5463268" cy="2152650"/>
          </a:xfrm>
        </p:spPr>
        <p:txBody>
          <a:bodyPr/>
          <a:lstStyle/>
          <a:p>
            <a:pPr algn="ctr" eaLnBrk="1" hangingPunct="1">
              <a:defRPr/>
            </a:pPr>
            <a:r>
              <a:rPr lang="en-US" sz="7200" dirty="0">
                <a:solidFill>
                  <a:schemeClr val="tx1"/>
                </a:solidFill>
                <a:effectLst>
                  <a:outerShdw blurRad="38100" dist="38100" dir="2700000" algn="tl">
                    <a:srgbClr val="000000">
                      <a:alpha val="43137"/>
                    </a:srgbClr>
                  </a:outerShdw>
                </a:effectLst>
                <a:latin typeface="Palatino Linotype" pitchFamily="18" charset="0"/>
              </a:rPr>
              <a:t>Questions ?</a:t>
            </a:r>
            <a:r>
              <a:rPr lang="en-US" dirty="0">
                <a:solidFill>
                  <a:schemeClr val="bg1"/>
                </a:solidFill>
              </a:rPr>
              <a:t> Central </a:t>
            </a:r>
          </a:p>
        </p:txBody>
      </p:sp>
      <p:pic>
        <p:nvPicPr>
          <p:cNvPr id="4" name="Audio 3">
            <a:hlinkClick r:id="" action="ppaction://media"/>
            <a:extLst>
              <a:ext uri="{FF2B5EF4-FFF2-40B4-BE49-F238E27FC236}">
                <a16:creationId xmlns:a16="http://schemas.microsoft.com/office/drawing/2014/main" id="{29C65DB0-DB7D-428A-A483-73A3AEB444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2843731869"/>
      </p:ext>
    </p:extLst>
  </p:cSld>
  <p:clrMapOvr>
    <a:masterClrMapping/>
  </p:clrMapOvr>
  <mc:AlternateContent xmlns:mc="http://schemas.openxmlformats.org/markup-compatibility/2006" xmlns:p14="http://schemas.microsoft.com/office/powerpoint/2010/main">
    <mc:Choice Requires="p14">
      <p:transition spd="med" p14:dur="700" advTm="21030">
        <p:fade/>
      </p:transition>
    </mc:Choice>
    <mc:Fallback xmlns="">
      <p:transition spd="med" advTm="210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solidFill>
                  <a:schemeClr val="accent6"/>
                </a:solidFill>
              </a:rPr>
              <a:t>Rotary International </a:t>
            </a:r>
          </a:p>
        </p:txBody>
      </p:sp>
      <p:sp>
        <p:nvSpPr>
          <p:cNvPr id="3" name="Subtitle 2"/>
          <p:cNvSpPr>
            <a:spLocks noGrp="1"/>
          </p:cNvSpPr>
          <p:nvPr>
            <p:ph type="subTitle" idx="1"/>
          </p:nvPr>
        </p:nvSpPr>
        <p:spPr/>
        <p:txBody>
          <a:bodyPr/>
          <a:lstStyle/>
          <a:p>
            <a:r>
              <a:rPr lang="en-US" dirty="0"/>
              <a:t>https://www.rotary.org</a:t>
            </a:r>
          </a:p>
          <a:p>
            <a:endParaRPr lang="en-US" dirty="0"/>
          </a:p>
          <a:p>
            <a:r>
              <a:rPr lang="en-US" dirty="0"/>
              <a:t>https://m.facebook.com/rotary/</a:t>
            </a:r>
          </a:p>
        </p:txBody>
      </p:sp>
      <p:pic>
        <p:nvPicPr>
          <p:cNvPr id="4" name="Audio 3">
            <a:hlinkClick r:id="" action="ppaction://media"/>
            <a:extLst>
              <a:ext uri="{FF2B5EF4-FFF2-40B4-BE49-F238E27FC236}">
                <a16:creationId xmlns:a16="http://schemas.microsoft.com/office/drawing/2014/main" id="{4907C1D9-1C13-4F80-A98B-F875A2922E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19622686"/>
      </p:ext>
    </p:extLst>
  </p:cSld>
  <p:clrMapOvr>
    <a:masterClrMapping/>
  </p:clrMapOvr>
  <mc:AlternateContent xmlns:mc="http://schemas.openxmlformats.org/markup-compatibility/2006" xmlns:p14="http://schemas.microsoft.com/office/powerpoint/2010/main">
    <mc:Choice Requires="p14">
      <p:transition spd="slow" p14:dur="2000" advTm="1497"/>
    </mc:Choice>
    <mc:Fallback xmlns="">
      <p:transition spd="slow" advTm="1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457200"/>
            <a:ext cx="8686800" cy="487363"/>
          </a:xfrm>
        </p:spPr>
        <p:txBody>
          <a:bodyPr/>
          <a:lstStyle/>
          <a:p>
            <a:r>
              <a:rPr lang="de-CH" sz="2000" b="1" dirty="0">
                <a:solidFill>
                  <a:prstClr val="white"/>
                </a:solidFill>
              </a:rPr>
              <a:t>ROTARY CLUB CENTRAL</a:t>
            </a:r>
            <a:endParaRPr lang="en-US" sz="2400" dirty="0"/>
          </a:p>
        </p:txBody>
      </p:sp>
      <p:sp>
        <p:nvSpPr>
          <p:cNvPr id="24" name="Content Placeholder 4"/>
          <p:cNvSpPr>
            <a:spLocks noGrp="1"/>
          </p:cNvSpPr>
          <p:nvPr>
            <p:ph idx="1"/>
          </p:nvPr>
        </p:nvSpPr>
        <p:spPr>
          <a:xfrm>
            <a:off x="708835" y="1574363"/>
            <a:ext cx="8287426" cy="4863003"/>
          </a:xfrm>
          <a:prstGeom prst="rect">
            <a:avLst/>
          </a:prstGeom>
        </p:spPr>
        <p:txBody>
          <a:bodyPr>
            <a:normAutofit/>
          </a:bodyPr>
          <a:lstStyle/>
          <a:p>
            <a:pPr marL="0" marR="0" lvl="0" indent="0" defTabSz="914400" eaLnBrk="1" fontAlgn="auto" latinLnBrk="0" hangingPunct="1">
              <a:spcBef>
                <a:spcPts val="3600"/>
              </a:spcBef>
              <a:spcAft>
                <a:spcPts val="0"/>
              </a:spcAft>
              <a:buClrTx/>
              <a:buSzTx/>
              <a:buFontTx/>
              <a:buNone/>
              <a:tabLst/>
              <a:defRPr/>
            </a:pPr>
            <a:r>
              <a:rPr kumimoji="0" lang="en-US" sz="3600" b="0" i="0" u="none" strike="noStrike" kern="0" cap="none" spc="0" normalizeH="0" baseline="0" noProof="0" dirty="0">
                <a:ln>
                  <a:noFill/>
                </a:ln>
                <a:solidFill>
                  <a:sysClr val="windowText" lastClr="000000"/>
                </a:solidFill>
                <a:effectLst/>
                <a:uLnTx/>
                <a:uFillTx/>
              </a:rPr>
              <a:t>	</a:t>
            </a:r>
            <a:r>
              <a:rPr lang="en-US" sz="2000" b="1" noProof="0" dirty="0">
                <a:solidFill>
                  <a:srgbClr val="675D58"/>
                </a:solidFill>
              </a:rPr>
              <a:t>Centralizes information</a:t>
            </a:r>
            <a:endParaRPr lang="en-US" sz="2000" b="1" dirty="0">
              <a:solidFill>
                <a:srgbClr val="675D58"/>
              </a:solidFill>
            </a:endParaRPr>
          </a:p>
          <a:p>
            <a:pPr marL="0" marR="0" lvl="0" indent="0" defTabSz="914400" eaLnBrk="1" fontAlgn="auto" latinLnBrk="0" hangingPunct="1">
              <a:spcBef>
                <a:spcPts val="3600"/>
              </a:spcBef>
              <a:spcAft>
                <a:spcPts val="0"/>
              </a:spcAft>
              <a:buClrTx/>
              <a:buSzTx/>
              <a:buFontTx/>
              <a:buNone/>
              <a:tabLst/>
              <a:defRPr/>
            </a:pPr>
            <a:r>
              <a:rPr lang="en-US" sz="2000" b="1" dirty="0">
                <a:solidFill>
                  <a:srgbClr val="675D58"/>
                </a:solidFill>
              </a:rPr>
              <a:t>	Eliminates paper forms</a:t>
            </a:r>
          </a:p>
          <a:p>
            <a:pPr marL="0" marR="0" lvl="0" indent="0" defTabSz="914400" eaLnBrk="1" fontAlgn="auto" latinLnBrk="0" hangingPunct="1">
              <a:spcBef>
                <a:spcPts val="3600"/>
              </a:spcBef>
              <a:spcAft>
                <a:spcPts val="0"/>
              </a:spcAft>
              <a:buClrTx/>
              <a:buSzTx/>
              <a:buFontTx/>
              <a:buNone/>
              <a:tabLst/>
              <a:defRPr/>
            </a:pPr>
            <a:r>
              <a:rPr lang="en-US" sz="2000" b="1" dirty="0">
                <a:solidFill>
                  <a:srgbClr val="675D58"/>
                </a:solidFill>
              </a:rPr>
              <a:t>	Fosters continuity in leadership</a:t>
            </a:r>
          </a:p>
          <a:p>
            <a:pPr marL="0" marR="0" lvl="0" indent="0" defTabSz="914400" eaLnBrk="1" fontAlgn="auto" latinLnBrk="0" hangingPunct="1">
              <a:spcBef>
                <a:spcPts val="3600"/>
              </a:spcBef>
              <a:spcAft>
                <a:spcPts val="0"/>
              </a:spcAft>
              <a:buClrTx/>
              <a:buSzTx/>
              <a:buFontTx/>
              <a:buNone/>
              <a:tabLst/>
              <a:defRPr/>
            </a:pPr>
            <a:r>
              <a:rPr lang="en-US" sz="2000" b="1" dirty="0">
                <a:solidFill>
                  <a:srgbClr val="675D58"/>
                </a:solidFill>
              </a:rPr>
              <a:t>	Enable clubs to track their progress</a:t>
            </a:r>
          </a:p>
          <a:p>
            <a:pPr marL="0" marR="0" lvl="0" indent="0" defTabSz="914400" eaLnBrk="1" fontAlgn="auto" latinLnBrk="0" hangingPunct="1">
              <a:spcBef>
                <a:spcPts val="3600"/>
              </a:spcBef>
              <a:spcAft>
                <a:spcPts val="0"/>
              </a:spcAft>
              <a:buClrTx/>
              <a:buSzTx/>
              <a:buFontTx/>
              <a:buNone/>
              <a:tabLst/>
              <a:defRPr/>
            </a:pPr>
            <a:r>
              <a:rPr lang="en-US" sz="2000" b="1" dirty="0">
                <a:solidFill>
                  <a:srgbClr val="675D58"/>
                </a:solidFill>
              </a:rPr>
              <a:t>	Creates transparency</a:t>
            </a:r>
          </a:p>
          <a:p>
            <a:pPr marL="0" marR="0" lvl="0" indent="0" defTabSz="914400" eaLnBrk="1" fontAlgn="auto" latinLnBrk="0" hangingPunct="1">
              <a:spcBef>
                <a:spcPts val="3600"/>
              </a:spcBef>
              <a:spcAft>
                <a:spcPts val="0"/>
              </a:spcAft>
              <a:buClrTx/>
              <a:buSzTx/>
              <a:buFontTx/>
              <a:buNone/>
              <a:tabLst/>
              <a:defRPr/>
            </a:pPr>
            <a:r>
              <a:rPr lang="en-US" sz="2000" b="1" dirty="0">
                <a:solidFill>
                  <a:srgbClr val="675D58"/>
                </a:solidFill>
              </a:rPr>
              <a:t>	Showcases the important work that Rotary clubs </a:t>
            </a:r>
            <a:br>
              <a:rPr lang="en-US" sz="2000" b="1" dirty="0">
                <a:solidFill>
                  <a:srgbClr val="675D58"/>
                </a:solidFill>
              </a:rPr>
            </a:br>
            <a:r>
              <a:rPr lang="en-US" sz="2000" b="1" dirty="0">
                <a:solidFill>
                  <a:srgbClr val="675D58"/>
                </a:solidFill>
              </a:rPr>
              <a:t>	do worldwide</a:t>
            </a:r>
          </a:p>
        </p:txBody>
      </p:sp>
      <p:pic>
        <p:nvPicPr>
          <p:cNvPr id="2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661" y="1574364"/>
            <a:ext cx="93345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565" y="2312506"/>
            <a:ext cx="87630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558" y="3066389"/>
            <a:ext cx="8572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278" y="3804351"/>
            <a:ext cx="904875"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2045" y="4779289"/>
            <a:ext cx="9525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835" y="5442489"/>
            <a:ext cx="1049102" cy="100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a:extLst>
              <a:ext uri="{FF2B5EF4-FFF2-40B4-BE49-F238E27FC236}">
                <a16:creationId xmlns:a16="http://schemas.microsoft.com/office/drawing/2014/main" id="{F5712E72-1D1E-49FB-99D5-1129A3D2CFE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55836"/>
            <a:ext cx="9144000" cy="1605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Audio 14">
            <a:hlinkClick r:id="" action="ppaction://media"/>
            <a:extLst>
              <a:ext uri="{FF2B5EF4-FFF2-40B4-BE49-F238E27FC236}">
                <a16:creationId xmlns:a16="http://schemas.microsoft.com/office/drawing/2014/main" id="{1C701268-25E7-4A20-BCC9-2E41DF007731}"/>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720138" y="6434138"/>
            <a:ext cx="271462" cy="271462"/>
          </a:xfrm>
          <a:prstGeom prst="rect">
            <a:avLst/>
          </a:prstGeom>
        </p:spPr>
      </p:pic>
    </p:spTree>
    <p:custDataLst>
      <p:tags r:id="rId1"/>
    </p:custDataLst>
    <p:extLst>
      <p:ext uri="{BB962C8B-B14F-4D97-AF65-F5344CB8AC3E}">
        <p14:creationId xmlns:p14="http://schemas.microsoft.com/office/powerpoint/2010/main" val="3286029044"/>
      </p:ext>
    </p:extLst>
  </p:cSld>
  <p:clrMapOvr>
    <a:masterClrMapping/>
  </p:clrMapOvr>
  <p:transition spd="slow" advTm="6731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
                                            <p:txEl>
                                              <p:pRg st="1" end="1"/>
                                            </p:txEl>
                                          </p:spTgt>
                                        </p:tgtEl>
                                        <p:attrNameLst>
                                          <p:attrName>style.visibility</p:attrName>
                                        </p:attrNameLst>
                                      </p:cBhvr>
                                      <p:to>
                                        <p:strVal val="visible"/>
                                      </p:to>
                                    </p:set>
                                    <p:animEffect transition="in" filter="fade">
                                      <p:cBhvr>
                                        <p:cTn id="16" dur="500"/>
                                        <p:tgtEl>
                                          <p:spTgt spid="2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
                                            <p:txEl>
                                              <p:pRg st="2" end="2"/>
                                            </p:txEl>
                                          </p:spTgt>
                                        </p:tgtEl>
                                        <p:attrNameLst>
                                          <p:attrName>style.visibility</p:attrName>
                                        </p:attrNameLst>
                                      </p:cBhvr>
                                      <p:to>
                                        <p:strVal val="visible"/>
                                      </p:to>
                                    </p:set>
                                    <p:animEffect transition="in" filter="fade">
                                      <p:cBhvr>
                                        <p:cTn id="21" dur="500"/>
                                        <p:tgtEl>
                                          <p:spTgt spid="2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
                                            <p:txEl>
                                              <p:pRg st="3" end="3"/>
                                            </p:txEl>
                                          </p:spTgt>
                                        </p:tgtEl>
                                        <p:attrNameLst>
                                          <p:attrName>style.visibility</p:attrName>
                                        </p:attrNameLst>
                                      </p:cBhvr>
                                      <p:to>
                                        <p:strVal val="visible"/>
                                      </p:to>
                                    </p:set>
                                    <p:animEffect transition="in" filter="fade">
                                      <p:cBhvr>
                                        <p:cTn id="26" dur="500"/>
                                        <p:tgtEl>
                                          <p:spTgt spid="2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xEl>
                                              <p:pRg st="4" end="4"/>
                                            </p:txEl>
                                          </p:spTgt>
                                        </p:tgtEl>
                                        <p:attrNameLst>
                                          <p:attrName>style.visibility</p:attrName>
                                        </p:attrNameLst>
                                      </p:cBhvr>
                                      <p:to>
                                        <p:strVal val="visible"/>
                                      </p:to>
                                    </p:set>
                                    <p:animEffect transition="in" filter="fade">
                                      <p:cBhvr>
                                        <p:cTn id="31" dur="500"/>
                                        <p:tgtEl>
                                          <p:spTgt spid="2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4">
                                            <p:txEl>
                                              <p:pRg st="5" end="5"/>
                                            </p:txEl>
                                          </p:spTgt>
                                        </p:tgtEl>
                                        <p:attrNameLst>
                                          <p:attrName>style.visibility</p:attrName>
                                        </p:attrNameLst>
                                      </p:cBhvr>
                                      <p:to>
                                        <p:strVal val="visible"/>
                                      </p:to>
                                    </p:set>
                                    <p:animEffect transition="in" filter="fade">
                                      <p:cBhvr>
                                        <p:cTn id="36" dur="500"/>
                                        <p:tgtEl>
                                          <p:spTgt spid="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Access Club Central </a:t>
            </a: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979" y="1466193"/>
            <a:ext cx="7926741" cy="504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udio 6">
            <a:hlinkClick r:id="" action="ppaction://media"/>
            <a:extLst>
              <a:ext uri="{FF2B5EF4-FFF2-40B4-BE49-F238E27FC236}">
                <a16:creationId xmlns:a16="http://schemas.microsoft.com/office/drawing/2014/main" id="{325B265F-B3DB-496F-9AD3-07D00088EC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1285073755"/>
      </p:ext>
    </p:extLst>
  </p:cSld>
  <p:clrMapOvr>
    <a:masterClrMapping/>
  </p:clrMapOvr>
  <mc:AlternateContent xmlns:mc="http://schemas.openxmlformats.org/markup-compatibility/2006" xmlns:p14="http://schemas.microsoft.com/office/powerpoint/2010/main">
    <mc:Choice Requires="p14">
      <p:transition spd="slow" p14:dur="2000" advTm="28937"/>
    </mc:Choice>
    <mc:Fallback xmlns="">
      <p:transition spd="slow" advTm="28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Access Club Central </a:t>
            </a: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842" y="1387365"/>
            <a:ext cx="8387256" cy="536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a:extLst>
              <a:ext uri="{FF2B5EF4-FFF2-40B4-BE49-F238E27FC236}">
                <a16:creationId xmlns:a16="http://schemas.microsoft.com/office/drawing/2014/main" id="{737E75D1-C1FE-4345-A2B9-C7957CA1AB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1881979167"/>
      </p:ext>
    </p:extLst>
  </p:cSld>
  <p:clrMapOvr>
    <a:masterClrMapping/>
  </p:clrMapOvr>
  <mc:AlternateContent xmlns:mc="http://schemas.openxmlformats.org/markup-compatibility/2006" xmlns:p14="http://schemas.microsoft.com/office/powerpoint/2010/main">
    <mc:Choice Requires="p14">
      <p:transition spd="slow" p14:dur="2000" advTm="9785"/>
    </mc:Choice>
    <mc:Fallback xmlns="">
      <p:transition spd="slow" advTm="9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Set a Goal </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590" y="1747838"/>
            <a:ext cx="8763458" cy="458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a:extLst>
              <a:ext uri="{FF2B5EF4-FFF2-40B4-BE49-F238E27FC236}">
                <a16:creationId xmlns:a16="http://schemas.microsoft.com/office/drawing/2014/main" id="{015FB2B7-6AD7-4993-BCC8-67869BDDDB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248485545"/>
      </p:ext>
    </p:extLst>
  </p:cSld>
  <p:clrMapOvr>
    <a:masterClrMapping/>
  </p:clrMapOvr>
  <mc:AlternateContent xmlns:mc="http://schemas.openxmlformats.org/markup-compatibility/2006" xmlns:p14="http://schemas.microsoft.com/office/powerpoint/2010/main">
    <mc:Choice Requires="p14">
      <p:transition spd="slow" p14:dur="2000" advTm="8190"/>
    </mc:Choice>
    <mc:Fallback xmlns="">
      <p:transition spd="slow" advTm="8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Set a Goal </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694" y="1381125"/>
            <a:ext cx="7800154" cy="508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a:extLst>
              <a:ext uri="{FF2B5EF4-FFF2-40B4-BE49-F238E27FC236}">
                <a16:creationId xmlns:a16="http://schemas.microsoft.com/office/drawing/2014/main" id="{8E187355-0106-4F03-8989-B4A533AD50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985886331"/>
      </p:ext>
    </p:extLst>
  </p:cSld>
  <p:clrMapOvr>
    <a:masterClrMapping/>
  </p:clrMapOvr>
  <mc:AlternateContent xmlns:mc="http://schemas.openxmlformats.org/markup-compatibility/2006" xmlns:p14="http://schemas.microsoft.com/office/powerpoint/2010/main">
    <mc:Choice Requires="p14">
      <p:transition spd="slow" p14:dur="2000" advTm="20157"/>
    </mc:Choice>
    <mc:Fallback xmlns="">
      <p:transition spd="slow" advTm="20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Set a Goal </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892" y="1485899"/>
            <a:ext cx="8634566" cy="4836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a:extLst>
              <a:ext uri="{FF2B5EF4-FFF2-40B4-BE49-F238E27FC236}">
                <a16:creationId xmlns:a16="http://schemas.microsoft.com/office/drawing/2014/main" id="{2FB5C8C0-93F2-4A00-A946-E4FBB7C60E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307750563"/>
      </p:ext>
    </p:extLst>
  </p:cSld>
  <p:clrMapOvr>
    <a:masterClrMapping/>
  </p:clrMapOvr>
  <mc:AlternateContent xmlns:mc="http://schemas.openxmlformats.org/markup-compatibility/2006" xmlns:p14="http://schemas.microsoft.com/office/powerpoint/2010/main">
    <mc:Choice Requires="p14">
      <p:transition spd="slow" p14:dur="2000" advTm="7957"/>
    </mc:Choice>
    <mc:Fallback xmlns="">
      <p:transition spd="slow" advTm="7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Set a Goal </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694" y="1423988"/>
            <a:ext cx="8299589" cy="5118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a:extLst>
              <a:ext uri="{FF2B5EF4-FFF2-40B4-BE49-F238E27FC236}">
                <a16:creationId xmlns:a16="http://schemas.microsoft.com/office/drawing/2014/main" id="{0CDB8E35-A621-43CC-96CD-A0527A15F7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0138" y="6434138"/>
            <a:ext cx="271462" cy="271462"/>
          </a:xfrm>
          <a:prstGeom prst="rect">
            <a:avLst/>
          </a:prstGeom>
        </p:spPr>
      </p:pic>
    </p:spTree>
    <p:extLst>
      <p:ext uri="{BB962C8B-B14F-4D97-AF65-F5344CB8AC3E}">
        <p14:creationId xmlns:p14="http://schemas.microsoft.com/office/powerpoint/2010/main" val="486047330"/>
      </p:ext>
    </p:extLst>
  </p:cSld>
  <p:clrMapOvr>
    <a:masterClrMapping/>
  </p:clrMapOvr>
  <mc:AlternateContent xmlns:mc="http://schemas.openxmlformats.org/markup-compatibility/2006" xmlns:p14="http://schemas.microsoft.com/office/powerpoint/2010/main">
    <mc:Choice Requires="p14">
      <p:transition spd="slow" p14:dur="2000" advTm="11093"/>
    </mc:Choice>
    <mc:Fallback xmlns="">
      <p:transition spd="slow" advTm="11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2.8|9.2|7.3|1.4|1.6"/>
</p:tagLst>
</file>

<file path=ppt/tags/tag2.xml><?xml version="1.0" encoding="utf-8"?>
<p:tagLst xmlns:a="http://schemas.openxmlformats.org/drawingml/2006/main" xmlns:r="http://schemas.openxmlformats.org/officeDocument/2006/relationships" xmlns:p="http://schemas.openxmlformats.org/presentationml/2006/main">
  <p:tag name="TIMING" val="|4.6|7.5|8.6|11.3|8.6|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688</TotalTime>
  <Words>661</Words>
  <Application>Microsoft Office PowerPoint</Application>
  <PresentationFormat>On-screen Show (4:3)</PresentationFormat>
  <Paragraphs>100</Paragraphs>
  <Slides>25</Slides>
  <Notes>5</Notes>
  <HiddenSlides>0</HiddenSlides>
  <MMClips>25</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ＭＳ Ｐゴシック</vt:lpstr>
      <vt:lpstr>ＭＳ Ｐゴシック</vt:lpstr>
      <vt:lpstr>新細明體</vt:lpstr>
      <vt:lpstr>Arial</vt:lpstr>
      <vt:lpstr>Arial Narrow</vt:lpstr>
      <vt:lpstr>Arial Narrow Bold</vt:lpstr>
      <vt:lpstr>Calibri</vt:lpstr>
      <vt:lpstr>Georgia</vt:lpstr>
      <vt:lpstr>Palatino Linotype</vt:lpstr>
      <vt:lpstr>Times New Roman</vt:lpstr>
      <vt:lpstr>Wingdings</vt:lpstr>
      <vt:lpstr>ヒラギノ角ゴ Pro W3</vt:lpstr>
      <vt:lpstr>Office Theme</vt:lpstr>
      <vt:lpstr>Custom Design</vt:lpstr>
      <vt:lpstr>PowerPoint Presentation</vt:lpstr>
      <vt:lpstr>ROTARY CLUB CENTRAL</vt:lpstr>
      <vt:lpstr>ROTARY CLUB CENTRAL</vt:lpstr>
      <vt:lpstr>How to Access Club Central </vt:lpstr>
      <vt:lpstr>How to Access Club Central </vt:lpstr>
      <vt:lpstr>How to Set a Goal </vt:lpstr>
      <vt:lpstr>How to Set a Goal </vt:lpstr>
      <vt:lpstr>How to Set a Goal </vt:lpstr>
      <vt:lpstr>How to Set a Goal </vt:lpstr>
      <vt:lpstr>How to Report Progress on Goals </vt:lpstr>
      <vt:lpstr>How to Report Progress on Goals </vt:lpstr>
      <vt:lpstr>How to Report Progress on Goals </vt:lpstr>
      <vt:lpstr>How to Report Progress on Goals </vt:lpstr>
      <vt:lpstr>How to Record Service Activities </vt:lpstr>
      <vt:lpstr>How to Record Service Activities </vt:lpstr>
      <vt:lpstr>How to Record Service Activities </vt:lpstr>
      <vt:lpstr>How to Record Service Activities </vt:lpstr>
      <vt:lpstr>How to Record Service Activities </vt:lpstr>
      <vt:lpstr>How to View Information</vt:lpstr>
      <vt:lpstr>How to View Information</vt:lpstr>
      <vt:lpstr>How to View Information</vt:lpstr>
      <vt:lpstr>How to View Information</vt:lpstr>
      <vt:lpstr>+Additional New Features</vt:lpstr>
      <vt:lpstr>Questions ? Central </vt:lpstr>
      <vt:lpstr>Rotary International </vt:lpstr>
    </vt:vector>
  </TitlesOfParts>
  <Company>Rotary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Brown</dc:creator>
  <cp:lastModifiedBy>Robert C Wood</cp:lastModifiedBy>
  <cp:revision>33</cp:revision>
  <dcterms:created xsi:type="dcterms:W3CDTF">2013-02-07T00:45:17Z</dcterms:created>
  <dcterms:modified xsi:type="dcterms:W3CDTF">2017-11-16T21:00:58Z</dcterms:modified>
</cp:coreProperties>
</file>